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17.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2.xml" ContentType="application/vnd.openxmlformats-officedocument.drawingml.chartshapes+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3.xml" ContentType="application/vnd.openxmlformats-officedocument.drawingml.chartshapes+xml"/>
  <Override PartName="/ppt/notesSlides/notesSlide18.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4.xml" ContentType="application/vnd.openxmlformats-officedocument.drawingml.chartshapes+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drawings/drawing5.xml" ContentType="application/vnd.openxmlformats-officedocument.drawingml.chartshapes+xml"/>
  <Override PartName="/ppt/notesSlides/notesSlide19.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drawings/drawing6.xml" ContentType="application/vnd.openxmlformats-officedocument.drawingml.chartshapes+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drawings/drawing7.xml" ContentType="application/vnd.openxmlformats-officedocument.drawingml.chartshapes+xml"/>
  <Override PartName="/ppt/notesSlides/notesSlide20.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drawings/drawing8.xml" ContentType="application/vnd.openxmlformats-officedocument.drawingml.chartshapes+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drawings/drawing9.xml" ContentType="application/vnd.openxmlformats-officedocument.drawingml.chartshapes+xml"/>
  <Override PartName="/ppt/notesSlides/notesSlide21.xml" ContentType="application/vnd.openxmlformats-officedocument.presentationml.notesSl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drawings/drawing10.xml" ContentType="application/vnd.openxmlformats-officedocument.drawingml.chartshapes+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drawings/drawing11.xml" ContentType="application/vnd.openxmlformats-officedocument.drawingml.chartshape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rts/chart12.xml" ContentType="application/vnd.openxmlformats-officedocument.drawingml.chart+xml"/>
  <Override PartName="/ppt/drawings/drawing12.xml" ContentType="application/vnd.openxmlformats-officedocument.drawingml.chartshapes+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charts/chart13.xml" ContentType="application/vnd.openxmlformats-officedocument.drawingml.chart+xml"/>
  <Override PartName="/ppt/charts/style12.xml" ContentType="application/vnd.ms-office.chartstyle+xml"/>
  <Override PartName="/ppt/charts/colors12.xml" ContentType="application/vnd.ms-office.chartcolorstyle+xml"/>
  <Override PartName="/ppt/drawings/drawing13.xml" ContentType="application/vnd.openxmlformats-officedocument.drawingml.chartshapes+xml"/>
  <Override PartName="/ppt/notesSlides/notesSlide49.xml" ContentType="application/vnd.openxmlformats-officedocument.presentationml.notesSlide+xml"/>
  <Override PartName="/ppt/charts/chart14.xml" ContentType="application/vnd.openxmlformats-officedocument.drawingml.chart+xml"/>
  <Override PartName="/ppt/charts/style13.xml" ContentType="application/vnd.ms-office.chartstyle+xml"/>
  <Override PartName="/ppt/charts/colors13.xml" ContentType="application/vnd.ms-office.chartcolorstyle+xml"/>
  <Override PartName="/ppt/notesSlides/notesSlide50.xml" ContentType="application/vnd.openxmlformats-officedocument.presentationml.notesSlide+xml"/>
  <Override PartName="/ppt/charts/chart15.xml" ContentType="application/vnd.openxmlformats-officedocument.drawingml.chart+xml"/>
  <Override PartName="/ppt/charts/style14.xml" ContentType="application/vnd.ms-office.chartstyle+xml"/>
  <Override PartName="/ppt/charts/colors14.xml" ContentType="application/vnd.ms-office.chartcolorstyle+xml"/>
  <Override PartName="/ppt/drawings/drawing14.xml" ContentType="application/vnd.openxmlformats-officedocument.drawingml.chartshapes+xml"/>
  <Override PartName="/ppt/notesSlides/notesSlide51.xml" ContentType="application/vnd.openxmlformats-officedocument.presentationml.notesSlide+xml"/>
  <Override PartName="/ppt/charts/chart16.xml" ContentType="application/vnd.openxmlformats-officedocument.drawingml.chart+xml"/>
  <Override PartName="/ppt/charts/style15.xml" ContentType="application/vnd.ms-office.chartstyle+xml"/>
  <Override PartName="/ppt/charts/colors15.xml" ContentType="application/vnd.ms-office.chartcolorstyl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4"/>
  </p:notesMasterIdLst>
  <p:handoutMasterIdLst>
    <p:handoutMasterId r:id="rId75"/>
  </p:handoutMasterIdLst>
  <p:sldIdLst>
    <p:sldId id="418" r:id="rId2"/>
    <p:sldId id="456" r:id="rId3"/>
    <p:sldId id="570" r:id="rId4"/>
    <p:sldId id="569" r:id="rId5"/>
    <p:sldId id="571" r:id="rId6"/>
    <p:sldId id="572" r:id="rId7"/>
    <p:sldId id="1018" r:id="rId8"/>
    <p:sldId id="1019" r:id="rId9"/>
    <p:sldId id="1020" r:id="rId10"/>
    <p:sldId id="574" r:id="rId11"/>
    <p:sldId id="1033" r:id="rId12"/>
    <p:sldId id="1034" r:id="rId13"/>
    <p:sldId id="1035" r:id="rId14"/>
    <p:sldId id="573" r:id="rId15"/>
    <p:sldId id="1022" r:id="rId16"/>
    <p:sldId id="1026" r:id="rId17"/>
    <p:sldId id="1078" r:id="rId18"/>
    <p:sldId id="1080" r:id="rId19"/>
    <p:sldId id="1081" r:id="rId20"/>
    <p:sldId id="1082" r:id="rId21"/>
    <p:sldId id="1083" r:id="rId22"/>
    <p:sldId id="1037" r:id="rId23"/>
    <p:sldId id="1069" r:id="rId24"/>
    <p:sldId id="1098" r:id="rId25"/>
    <p:sldId id="1070" r:id="rId26"/>
    <p:sldId id="1032" r:id="rId27"/>
    <p:sldId id="1085" r:id="rId28"/>
    <p:sldId id="1106" r:id="rId29"/>
    <p:sldId id="1071" r:id="rId30"/>
    <p:sldId id="1072" r:id="rId31"/>
    <p:sldId id="1073" r:id="rId32"/>
    <p:sldId id="1074" r:id="rId33"/>
    <p:sldId id="1088" r:id="rId34"/>
    <p:sldId id="1039" r:id="rId35"/>
    <p:sldId id="740" r:id="rId36"/>
    <p:sldId id="1040" r:id="rId37"/>
    <p:sldId id="606" r:id="rId38"/>
    <p:sldId id="1047" r:id="rId39"/>
    <p:sldId id="1048" r:id="rId40"/>
    <p:sldId id="1049" r:id="rId41"/>
    <p:sldId id="1050" r:id="rId42"/>
    <p:sldId id="1109" r:id="rId43"/>
    <p:sldId id="1052" r:id="rId44"/>
    <p:sldId id="1110" r:id="rId45"/>
    <p:sldId id="1053" r:id="rId46"/>
    <p:sldId id="1054" r:id="rId47"/>
    <p:sldId id="1075" r:id="rId48"/>
    <p:sldId id="1093" r:id="rId49"/>
    <p:sldId id="1094" r:id="rId50"/>
    <p:sldId id="1096" r:id="rId51"/>
    <p:sldId id="1097" r:id="rId52"/>
    <p:sldId id="1055" r:id="rId53"/>
    <p:sldId id="1056" r:id="rId54"/>
    <p:sldId id="1057" r:id="rId55"/>
    <p:sldId id="575" r:id="rId56"/>
    <p:sldId id="1059" r:id="rId57"/>
    <p:sldId id="1058" r:id="rId58"/>
    <p:sldId id="1060" r:id="rId59"/>
    <p:sldId id="1061" r:id="rId60"/>
    <p:sldId id="1062" r:id="rId61"/>
    <p:sldId id="1063" r:id="rId62"/>
    <p:sldId id="1095" r:id="rId63"/>
    <p:sldId id="1064" r:id="rId64"/>
    <p:sldId id="1065" r:id="rId65"/>
    <p:sldId id="1076" r:id="rId66"/>
    <p:sldId id="1077" r:id="rId67"/>
    <p:sldId id="424" r:id="rId68"/>
    <p:sldId id="1090" r:id="rId69"/>
    <p:sldId id="1091" r:id="rId70"/>
    <p:sldId id="1092" r:id="rId71"/>
    <p:sldId id="1038" r:id="rId72"/>
    <p:sldId id="455" r:id="rId73"/>
  </p:sldIdLst>
  <p:sldSz cx="9144000" cy="6858000" type="screen4x3"/>
  <p:notesSz cx="9874250" cy="672465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F0"/>
    <a:srgbClr val="0000CC"/>
    <a:srgbClr val="003399"/>
    <a:srgbClr val="FFFFFF"/>
    <a:srgbClr val="FFFF99"/>
    <a:srgbClr val="2F618F"/>
    <a:srgbClr val="81ADD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49" autoAdjust="0"/>
    <p:restoredTop sz="69720" autoAdjust="0"/>
  </p:normalViewPr>
  <p:slideViewPr>
    <p:cSldViewPr>
      <p:cViewPr varScale="1">
        <p:scale>
          <a:sx n="50" d="100"/>
          <a:sy n="50" d="100"/>
        </p:scale>
        <p:origin x="1920" y="42"/>
      </p:cViewPr>
      <p:guideLst>
        <p:guide orient="horz" pos="2160"/>
        <p:guide pos="2880"/>
      </p:guideLst>
    </p:cSldViewPr>
  </p:slideViewPr>
  <p:notesTextViewPr>
    <p:cViewPr>
      <p:scale>
        <a:sx n="200" d="100"/>
        <a:sy n="200" d="100"/>
      </p:scale>
      <p:origin x="0" y="0"/>
    </p:cViewPr>
  </p:notesTextViewPr>
  <p:sorterViewPr>
    <p:cViewPr>
      <p:scale>
        <a:sx n="100" d="100"/>
        <a:sy n="100" d="100"/>
      </p:scale>
      <p:origin x="0" y="1047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 Id="rId4" Type="http://schemas.openxmlformats.org/officeDocument/2006/relationships/chartUserShapes" Target="../drawings/drawing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 Id="rId4" Type="http://schemas.openxmlformats.org/officeDocument/2006/relationships/chartUserShapes" Target="../drawings/drawing11.xml"/></Relationships>
</file>

<file path=ppt/charts/_rels/chart12.xml.rels><?xml version="1.0" encoding="UTF-8" standalone="yes"?>
<Relationships xmlns="http://schemas.openxmlformats.org/package/2006/relationships"><Relationship Id="rId2" Type="http://schemas.openxmlformats.org/officeDocument/2006/relationships/chartUserShapes" Target="../drawings/drawing12.xml"/><Relationship Id="rId1" Type="http://schemas.openxmlformats.org/officeDocument/2006/relationships/package" Target="../embeddings/Microsoft_Excel_Worksheet11.xlsx"/></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2.xml"/><Relationship Id="rId1" Type="http://schemas.microsoft.com/office/2011/relationships/chartStyle" Target="style12.xml"/><Relationship Id="rId4" Type="http://schemas.openxmlformats.org/officeDocument/2006/relationships/chartUserShapes" Target="../drawings/drawing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3.xml"/><Relationship Id="rId1" Type="http://schemas.microsoft.com/office/2011/relationships/chartStyle" Target="style13.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4.xml"/><Relationship Id="rId1" Type="http://schemas.microsoft.com/office/2011/relationships/chartStyle" Target="style14.xml"/><Relationship Id="rId4" Type="http://schemas.openxmlformats.org/officeDocument/2006/relationships/chartUserShapes" Target="../drawings/drawing14.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5.xml"/><Relationship Id="rId1" Type="http://schemas.microsoft.com/office/2011/relationships/chartStyle" Target="style15.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chartUserShapes" Target="../drawings/drawing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chartUserShapes" Target="../drawings/drawing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chartUserShapes" Target="../drawings/drawing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chartUserShapes" Target="../drawings/drawing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chartUserShapes" Target="../drawings/drawing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rtl="0">
            <a:defRPr sz="1862"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pieChart>
        <c:varyColors val="1"/>
        <c:ser>
          <c:idx val="0"/>
          <c:order val="0"/>
          <c:tx>
            <c:strRef>
              <c:f>Sheet1!$B$1</c:f>
              <c:strCache>
                <c:ptCount val="1"/>
              </c:strCache>
            </c:strRef>
          </c:tx>
          <c:spPr>
            <a:solidFill>
              <a:schemeClr val="bg1"/>
            </a:solidFill>
            <a:ln>
              <a:solidFill>
                <a:schemeClr val="tx1"/>
              </a:solidFill>
            </a:ln>
          </c:spPr>
          <c:dPt>
            <c:idx val="0"/>
            <c:bubble3D val="0"/>
            <c:spPr>
              <a:solidFill>
                <a:schemeClr val="bg1"/>
              </a:solidFill>
              <a:ln w="19050">
                <a:solidFill>
                  <a:schemeClr val="tx1"/>
                </a:solidFill>
              </a:ln>
              <a:effectLst/>
            </c:spPr>
            <c:extLst>
              <c:ext xmlns:c16="http://schemas.microsoft.com/office/drawing/2014/chart" uri="{C3380CC4-5D6E-409C-BE32-E72D297353CC}">
                <c16:uniqueId val="{00000001-66EC-4B77-93A8-B43B14F94A98}"/>
              </c:ext>
            </c:extLst>
          </c:dPt>
          <c:dPt>
            <c:idx val="1"/>
            <c:bubble3D val="0"/>
            <c:spPr>
              <a:solidFill>
                <a:schemeClr val="bg1"/>
              </a:solidFill>
              <a:ln w="19050">
                <a:solidFill>
                  <a:schemeClr val="tx1"/>
                </a:solidFill>
              </a:ln>
              <a:effectLst/>
            </c:spPr>
            <c:extLst>
              <c:ext xmlns:c16="http://schemas.microsoft.com/office/drawing/2014/chart" uri="{C3380CC4-5D6E-409C-BE32-E72D297353CC}">
                <c16:uniqueId val="{00000003-66EC-4B77-93A8-B43B14F94A98}"/>
              </c:ext>
            </c:extLst>
          </c:dPt>
          <c:dPt>
            <c:idx val="2"/>
            <c:bubble3D val="0"/>
            <c:spPr>
              <a:solidFill>
                <a:schemeClr val="bg1"/>
              </a:solidFill>
              <a:ln w="19050">
                <a:solidFill>
                  <a:schemeClr val="tx1"/>
                </a:solidFill>
              </a:ln>
              <a:effectLst/>
            </c:spPr>
            <c:extLst>
              <c:ext xmlns:c16="http://schemas.microsoft.com/office/drawing/2014/chart" uri="{C3380CC4-5D6E-409C-BE32-E72D297353CC}">
                <c16:uniqueId val="{00000005-66EC-4B77-93A8-B43B14F94A98}"/>
              </c:ext>
            </c:extLst>
          </c:dPt>
          <c:dPt>
            <c:idx val="3"/>
            <c:bubble3D val="0"/>
            <c:spPr>
              <a:solidFill>
                <a:schemeClr val="bg1"/>
              </a:solidFill>
              <a:ln w="19050">
                <a:solidFill>
                  <a:schemeClr val="tx1"/>
                </a:solidFill>
              </a:ln>
              <a:effectLst/>
            </c:spPr>
            <c:extLst>
              <c:ext xmlns:c16="http://schemas.microsoft.com/office/drawing/2014/chart" uri="{C3380CC4-5D6E-409C-BE32-E72D297353CC}">
                <c16:uniqueId val="{00000007-66EC-4B77-93A8-B43B14F94A98}"/>
              </c:ext>
            </c:extLst>
          </c:dPt>
          <c:dPt>
            <c:idx val="4"/>
            <c:bubble3D val="0"/>
            <c:spPr>
              <a:solidFill>
                <a:schemeClr val="bg1"/>
              </a:solidFill>
              <a:ln w="19050">
                <a:solidFill>
                  <a:schemeClr val="tx1"/>
                </a:solidFill>
              </a:ln>
              <a:effectLst/>
            </c:spPr>
            <c:extLst>
              <c:ext xmlns:c16="http://schemas.microsoft.com/office/drawing/2014/chart" uri="{C3380CC4-5D6E-409C-BE32-E72D297353CC}">
                <c16:uniqueId val="{00000009-66EC-4B77-93A8-B43B14F94A98}"/>
              </c:ext>
            </c:extLst>
          </c:dPt>
          <c:dPt>
            <c:idx val="5"/>
            <c:bubble3D val="0"/>
            <c:spPr>
              <a:solidFill>
                <a:schemeClr val="bg1"/>
              </a:solidFill>
              <a:ln w="19050">
                <a:solidFill>
                  <a:schemeClr val="tx1"/>
                </a:solidFill>
              </a:ln>
              <a:effectLst/>
            </c:spPr>
            <c:extLst>
              <c:ext xmlns:c16="http://schemas.microsoft.com/office/drawing/2014/chart" uri="{C3380CC4-5D6E-409C-BE32-E72D297353CC}">
                <c16:uniqueId val="{0000000B-7E1F-4135-90DC-2995BC5A3741}"/>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c:ext xmlns:c16="http://schemas.microsoft.com/office/drawing/2014/chart" uri="{C3380CC4-5D6E-409C-BE32-E72D297353CC}">
              <c16:uniqueId val="{0000000A-66EC-4B77-93A8-B43B14F94A98}"/>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rtl="0">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rtl="0">
        <a:defRPr/>
      </a:pPr>
      <a:endParaRPr lang="fr-FR"/>
    </a:p>
  </c:txPr>
  <c:externalData r:id="rId3">
    <c:autoUpdate val="0"/>
  </c:externalData>
  <c:userShapes r:id="rId4"/>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rtl="0">
            <a:defRPr sz="1862"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pieChart>
        <c:varyColors val="1"/>
        <c:ser>
          <c:idx val="0"/>
          <c:order val="0"/>
          <c:tx>
            <c:strRef>
              <c:f>Sheet1!$B$1</c:f>
              <c:strCache>
                <c:ptCount val="1"/>
              </c:strCache>
            </c:strRef>
          </c:tx>
          <c:spPr>
            <a:solidFill>
              <a:srgbClr val="FFFF00"/>
            </a:solidFill>
            <a:ln>
              <a:solidFill>
                <a:schemeClr val="tx1"/>
              </a:solidFill>
            </a:ln>
          </c:spPr>
          <c:dPt>
            <c:idx val="0"/>
            <c:bubble3D val="0"/>
            <c:spPr>
              <a:solidFill>
                <a:srgbClr val="FFFF00"/>
              </a:solidFill>
              <a:ln w="19050">
                <a:solidFill>
                  <a:schemeClr val="tx1"/>
                </a:solidFill>
              </a:ln>
              <a:effectLst/>
            </c:spPr>
            <c:extLst>
              <c:ext xmlns:c16="http://schemas.microsoft.com/office/drawing/2014/chart" uri="{C3380CC4-5D6E-409C-BE32-E72D297353CC}">
                <c16:uniqueId val="{00000001-954F-42ED-BE1C-67F2BBD51BDF}"/>
              </c:ext>
            </c:extLst>
          </c:dPt>
          <c:dPt>
            <c:idx val="1"/>
            <c:bubble3D val="0"/>
            <c:spPr>
              <a:solidFill>
                <a:srgbClr val="FFFF00"/>
              </a:solidFill>
              <a:ln w="19050">
                <a:solidFill>
                  <a:schemeClr val="tx1"/>
                </a:solidFill>
              </a:ln>
              <a:effectLst/>
            </c:spPr>
            <c:extLst>
              <c:ext xmlns:c16="http://schemas.microsoft.com/office/drawing/2014/chart" uri="{C3380CC4-5D6E-409C-BE32-E72D297353CC}">
                <c16:uniqueId val="{00000003-954F-42ED-BE1C-67F2BBD51BDF}"/>
              </c:ext>
            </c:extLst>
          </c:dPt>
          <c:dPt>
            <c:idx val="2"/>
            <c:bubble3D val="0"/>
            <c:spPr>
              <a:noFill/>
              <a:ln w="19050">
                <a:solidFill>
                  <a:schemeClr val="tx1"/>
                </a:solidFill>
              </a:ln>
              <a:effectLst/>
            </c:spPr>
            <c:extLst>
              <c:ext xmlns:c16="http://schemas.microsoft.com/office/drawing/2014/chart" uri="{C3380CC4-5D6E-409C-BE32-E72D297353CC}">
                <c16:uniqueId val="{00000005-954F-42ED-BE1C-67F2BBD51BDF}"/>
              </c:ext>
            </c:extLst>
          </c:dPt>
          <c:dPt>
            <c:idx val="3"/>
            <c:bubble3D val="0"/>
            <c:spPr>
              <a:solidFill>
                <a:srgbClr val="FFFF00"/>
              </a:solidFill>
              <a:ln w="19050">
                <a:solidFill>
                  <a:schemeClr val="tx1"/>
                </a:solidFill>
              </a:ln>
              <a:effectLst/>
            </c:spPr>
            <c:extLst>
              <c:ext xmlns:c16="http://schemas.microsoft.com/office/drawing/2014/chart" uri="{C3380CC4-5D6E-409C-BE32-E72D297353CC}">
                <c16:uniqueId val="{00000007-954F-42ED-BE1C-67F2BBD51BDF}"/>
              </c:ext>
            </c:extLst>
          </c:dPt>
          <c:dPt>
            <c:idx val="4"/>
            <c:bubble3D val="0"/>
            <c:spPr>
              <a:noFill/>
              <a:ln w="19050">
                <a:solidFill>
                  <a:schemeClr val="tx1"/>
                </a:solidFill>
              </a:ln>
              <a:effectLst/>
            </c:spPr>
            <c:extLst>
              <c:ext xmlns:c16="http://schemas.microsoft.com/office/drawing/2014/chart" uri="{C3380CC4-5D6E-409C-BE32-E72D297353CC}">
                <c16:uniqueId val="{00000009-954F-42ED-BE1C-67F2BBD51BDF}"/>
              </c:ext>
            </c:extLst>
          </c:dPt>
          <c:dPt>
            <c:idx val="5"/>
            <c:bubble3D val="0"/>
            <c:spPr>
              <a:solidFill>
                <a:srgbClr val="FFFF00"/>
              </a:solidFill>
              <a:ln w="19050">
                <a:solidFill>
                  <a:schemeClr val="tx1"/>
                </a:solidFill>
              </a:ln>
              <a:effectLst/>
            </c:spPr>
            <c:extLst>
              <c:ext xmlns:c16="http://schemas.microsoft.com/office/drawing/2014/chart" uri="{C3380CC4-5D6E-409C-BE32-E72D297353CC}">
                <c16:uniqueId val="{0000000B-954F-42ED-BE1C-67F2BBD51BDF}"/>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c:ext xmlns:c16="http://schemas.microsoft.com/office/drawing/2014/chart" uri="{C3380CC4-5D6E-409C-BE32-E72D297353CC}">
              <c16:uniqueId val="{0000000C-954F-42ED-BE1C-67F2BBD51BDF}"/>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rtl="0">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rtl="0">
        <a:defRPr/>
      </a:pPr>
      <a:endParaRPr lang="fr-FR"/>
    </a:p>
  </c:txPr>
  <c:externalData r:id="rId3">
    <c:autoUpdate val="0"/>
  </c:externalData>
  <c:userShapes r:id="rId4"/>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rtl="0">
            <a:defRPr sz="1862"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pieChart>
        <c:varyColors val="1"/>
        <c:ser>
          <c:idx val="0"/>
          <c:order val="0"/>
          <c:tx>
            <c:strRef>
              <c:f>Sheet1!$B$1</c:f>
              <c:strCache>
                <c:ptCount val="1"/>
              </c:strCache>
            </c:strRef>
          </c:tx>
          <c:spPr>
            <a:solidFill>
              <a:schemeClr val="bg1"/>
            </a:solidFill>
            <a:ln>
              <a:solidFill>
                <a:schemeClr val="tx1"/>
              </a:solidFill>
            </a:ln>
          </c:spPr>
          <c:dPt>
            <c:idx val="0"/>
            <c:bubble3D val="0"/>
            <c:spPr>
              <a:solidFill>
                <a:schemeClr val="bg1"/>
              </a:solidFill>
              <a:ln w="19050">
                <a:solidFill>
                  <a:schemeClr val="tx1"/>
                </a:solidFill>
              </a:ln>
              <a:effectLst/>
            </c:spPr>
            <c:extLst>
              <c:ext xmlns:c16="http://schemas.microsoft.com/office/drawing/2014/chart" uri="{C3380CC4-5D6E-409C-BE32-E72D297353CC}">
                <c16:uniqueId val="{00000001-66EC-4B77-93A8-B43B14F94A98}"/>
              </c:ext>
            </c:extLst>
          </c:dPt>
          <c:dPt>
            <c:idx val="1"/>
            <c:bubble3D val="0"/>
            <c:spPr>
              <a:solidFill>
                <a:schemeClr val="bg1"/>
              </a:solidFill>
              <a:ln w="19050">
                <a:solidFill>
                  <a:schemeClr val="tx1"/>
                </a:solidFill>
              </a:ln>
              <a:effectLst/>
            </c:spPr>
            <c:extLst>
              <c:ext xmlns:c16="http://schemas.microsoft.com/office/drawing/2014/chart" uri="{C3380CC4-5D6E-409C-BE32-E72D297353CC}">
                <c16:uniqueId val="{00000003-66EC-4B77-93A8-B43B14F94A98}"/>
              </c:ext>
            </c:extLst>
          </c:dPt>
          <c:dPt>
            <c:idx val="2"/>
            <c:bubble3D val="0"/>
            <c:spPr>
              <a:solidFill>
                <a:schemeClr val="bg1"/>
              </a:solidFill>
              <a:ln w="19050">
                <a:solidFill>
                  <a:schemeClr val="tx1"/>
                </a:solidFill>
              </a:ln>
              <a:effectLst/>
            </c:spPr>
            <c:extLst>
              <c:ext xmlns:c16="http://schemas.microsoft.com/office/drawing/2014/chart" uri="{C3380CC4-5D6E-409C-BE32-E72D297353CC}">
                <c16:uniqueId val="{00000005-66EC-4B77-93A8-B43B14F94A98}"/>
              </c:ext>
            </c:extLst>
          </c:dPt>
          <c:dPt>
            <c:idx val="3"/>
            <c:bubble3D val="0"/>
            <c:spPr>
              <a:solidFill>
                <a:schemeClr val="bg1"/>
              </a:solidFill>
              <a:ln w="19050">
                <a:solidFill>
                  <a:schemeClr val="tx1"/>
                </a:solidFill>
              </a:ln>
              <a:effectLst/>
            </c:spPr>
            <c:extLst>
              <c:ext xmlns:c16="http://schemas.microsoft.com/office/drawing/2014/chart" uri="{C3380CC4-5D6E-409C-BE32-E72D297353CC}">
                <c16:uniqueId val="{00000007-66EC-4B77-93A8-B43B14F94A98}"/>
              </c:ext>
            </c:extLst>
          </c:dPt>
          <c:dPt>
            <c:idx val="4"/>
            <c:bubble3D val="0"/>
            <c:spPr>
              <a:solidFill>
                <a:schemeClr val="bg1"/>
              </a:solidFill>
              <a:ln w="19050">
                <a:solidFill>
                  <a:schemeClr val="tx1"/>
                </a:solidFill>
              </a:ln>
              <a:effectLst/>
            </c:spPr>
            <c:extLst>
              <c:ext xmlns:c16="http://schemas.microsoft.com/office/drawing/2014/chart" uri="{C3380CC4-5D6E-409C-BE32-E72D297353CC}">
                <c16:uniqueId val="{00000009-66EC-4B77-93A8-B43B14F94A98}"/>
              </c:ext>
            </c:extLst>
          </c:dPt>
          <c:dPt>
            <c:idx val="5"/>
            <c:bubble3D val="0"/>
            <c:spPr>
              <a:solidFill>
                <a:schemeClr val="bg1"/>
              </a:solidFill>
              <a:ln w="19050">
                <a:solidFill>
                  <a:schemeClr val="tx1"/>
                </a:solidFill>
              </a:ln>
              <a:effectLst/>
            </c:spPr>
            <c:extLst>
              <c:ext xmlns:c16="http://schemas.microsoft.com/office/drawing/2014/chart" uri="{C3380CC4-5D6E-409C-BE32-E72D297353CC}">
                <c16:uniqueId val="{0000000B-4E76-4D9A-B8C5-0099E87B223B}"/>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c:ext xmlns:c16="http://schemas.microsoft.com/office/drawing/2014/chart" uri="{C3380CC4-5D6E-409C-BE32-E72D297353CC}">
              <c16:uniqueId val="{0000000A-66EC-4B77-93A8-B43B14F94A98}"/>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rtl="0">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rtl="0">
        <a:defRPr/>
      </a:pPr>
      <a:endParaRPr lang="fr-FR"/>
    </a:p>
  </c:txPr>
  <c:externalData r:id="rId3">
    <c:autoUpdate val="0"/>
  </c:externalData>
  <c:userShapes r:id="rId4"/>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rtl="0">
              <a:defRPr sz="1862" b="0" i="0" u="none" strike="noStrike" kern="1200" spc="0" baseline="0">
                <a:solidFill>
                  <a:schemeClr val="tx1">
                    <a:lumMod val="65000"/>
                    <a:lumOff val="35000"/>
                  </a:schemeClr>
                </a:solidFill>
                <a:latin typeface="+mn-lt"/>
                <a:ea typeface="+mn-ea"/>
                <a:cs typeface="+mn-cs"/>
              </a:defRPr>
            </a:pPr>
            <a:r>
              <a:rPr lang="tr" sz="2800" b="1" i="0" u="none" baseline="0" dirty="0"/>
              <a:t>Budapeşte Sözleşmesini bir kılavuz olarak kullanan devletler</a:t>
            </a:r>
          </a:p>
        </c:rich>
      </c:tx>
      <c:overlay val="0"/>
      <c:spPr>
        <a:noFill/>
        <a:ln>
          <a:noFill/>
        </a:ln>
        <a:effectLst/>
      </c:spPr>
    </c:title>
    <c:autoTitleDeleted val="0"/>
    <c:plotArea>
      <c:layout/>
      <c:pieChart>
        <c:varyColors val="1"/>
        <c:ser>
          <c:idx val="0"/>
          <c:order val="0"/>
          <c:tx>
            <c:strRef>
              <c:f>Sheet1!$B$1</c:f>
              <c:strCache>
                <c:ptCount val="1"/>
                <c:pt idx="0">
                  <c:v>Column1</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7AC6-4BE2-BD12-B9E7A3B7CB03}"/>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2-3AF3-4965-81FA-8A6F3F079208}"/>
              </c:ext>
            </c:extLst>
          </c:dPt>
          <c:dLbls>
            <c:spPr>
              <a:noFill/>
              <a:ln>
                <a:noFill/>
              </a:ln>
              <a:effectLst/>
            </c:spPr>
            <c:txPr>
              <a:bodyPr rot="0" spcFirstLastPara="1" vertOverflow="overflow" horzOverflow="overflow" vert="horz" wrap="square" lIns="38100" tIns="19050" rIns="38100" bIns="19050" anchor="ctr" anchorCtr="0">
                <a:spAutoFit/>
              </a:bodyPr>
              <a:lstStyle/>
              <a:p>
                <a:pPr rtl="0">
                  <a:defRPr sz="2000" b="1"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spPr xmlns:c15="http://schemas.microsoft.com/office/drawing/2012/chart">
                  <a:prstGeom prst="rect">
                    <a:avLst/>
                  </a:prstGeom>
                </c15:spPr>
              </c:ext>
            </c:extLst>
          </c:dLbls>
          <c:cat>
            <c:strRef>
              <c:f>Sheet1!$A$2:$A$3</c:f>
              <c:strCache>
                <c:ptCount val="2"/>
                <c:pt idx="0">
                  <c:v>States which used BC as guideline for reform</c:v>
                </c:pt>
                <c:pt idx="1">
                  <c:v>States which did not use BC as guideline for reform</c:v>
                </c:pt>
              </c:strCache>
            </c:strRef>
          </c:cat>
          <c:val>
            <c:numRef>
              <c:f>Sheet1!$B$2:$B$3</c:f>
              <c:numCache>
                <c:formatCode>General</c:formatCode>
                <c:ptCount val="2"/>
                <c:pt idx="0">
                  <c:v>153</c:v>
                </c:pt>
                <c:pt idx="1">
                  <c:v>40</c:v>
                </c:pt>
              </c:numCache>
            </c:numRef>
          </c:val>
          <c:extLst>
            <c:ext xmlns:c16="http://schemas.microsoft.com/office/drawing/2014/chart" uri="{C3380CC4-5D6E-409C-BE32-E72D297353CC}">
              <c16:uniqueId val="{00000000-3AF3-4965-81FA-8A6F3F079208}"/>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ln>
          <a:noFill/>
        </a:ln>
        <a:effectLst/>
      </c:spPr>
      <c:txPr>
        <a:bodyPr rot="0" spcFirstLastPara="1" vertOverflow="ellipsis" vert="horz" wrap="square" anchor="ctr" anchorCtr="1"/>
        <a:lstStyle/>
        <a:p>
          <a:pPr rtl="0">
            <a:defRPr sz="2300" b="0" i="0" u="none" strike="noStrike" kern="1200" baseline="0">
              <a:solidFill>
                <a:schemeClr val="tx1">
                  <a:lumMod val="65000"/>
                  <a:lumOff val="35000"/>
                </a:schemeClr>
              </a:solidFill>
              <a:latin typeface="+mn-lt"/>
              <a:ea typeface="+mn-ea"/>
              <a:cs typeface="+mn-cs"/>
            </a:defRPr>
          </a:pPr>
          <a:endParaRPr lang="fr-FR"/>
        </a:p>
      </c:txPr>
    </c:legend>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rtl="0">
        <a:defRPr/>
      </a:pPr>
      <a:endParaRPr lang="fr-FR"/>
    </a:p>
  </c:txPr>
  <c:externalData r:id="rId1">
    <c:autoUpdate val="0"/>
  </c:externalData>
  <c:userShapes r:id="rId2"/>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rtl="0">
              <a:defRPr sz="2200" b="1" i="0" u="none" strike="noStrike" kern="1200" spc="0" baseline="0">
                <a:solidFill>
                  <a:schemeClr val="tx1">
                    <a:lumMod val="65000"/>
                    <a:lumOff val="35000"/>
                  </a:schemeClr>
                </a:solidFill>
                <a:latin typeface="+mn-lt"/>
                <a:ea typeface="+mn-ea"/>
                <a:cs typeface="+mn-cs"/>
              </a:defRPr>
            </a:pPr>
            <a:r>
              <a:rPr lang="tr" sz="2200" b="1" i="0" u="none" baseline="0"/>
              <a:t>Facebook Şeffaflık Raporu </a:t>
            </a:r>
            <a:r>
              <a:rPr lang="tr" sz="2200" b="1" i="0" u="none" baseline="0">
                <a:solidFill>
                  <a:srgbClr val="FF0000"/>
                </a:solidFill>
              </a:rPr>
              <a:t>1Y 2019</a:t>
            </a:r>
          </a:p>
        </c:rich>
      </c:tx>
      <c:overlay val="0"/>
      <c:spPr>
        <a:noFill/>
        <a:ln>
          <a:noFill/>
        </a:ln>
        <a:effectLst/>
      </c:spPr>
      <c:txPr>
        <a:bodyPr rot="0" spcFirstLastPara="1" vertOverflow="ellipsis" vert="horz" wrap="square" anchor="ctr" anchorCtr="1"/>
        <a:lstStyle/>
        <a:p>
          <a:pPr rtl="0">
            <a:defRPr sz="2200" b="1"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barChart>
        <c:barDir val="col"/>
        <c:grouping val="percentStacked"/>
        <c:varyColors val="0"/>
        <c:ser>
          <c:idx val="0"/>
          <c:order val="0"/>
          <c:tx>
            <c:strRef>
              <c:f>Sheet1!$B$1</c:f>
              <c:strCache>
                <c:ptCount val="1"/>
                <c:pt idx="0">
                  <c:v>Some data produced</c:v>
                </c:pt>
              </c:strCache>
            </c:strRef>
          </c:tx>
          <c:spPr>
            <a:solidFill>
              <a:schemeClr val="accent1"/>
            </a:solidFill>
            <a:ln>
              <a:noFill/>
            </a:ln>
            <a:effectLst/>
          </c:spPr>
          <c:invertIfNegative val="0"/>
          <c:cat>
            <c:strRef>
              <c:f>Sheet1!$A$2:$A$3</c:f>
              <c:strCache>
                <c:ptCount val="2"/>
                <c:pt idx="0">
                  <c:v>Parties to Budapest Convention</c:v>
                </c:pt>
                <c:pt idx="1">
                  <c:v>Other countries</c:v>
                </c:pt>
              </c:strCache>
            </c:strRef>
          </c:cat>
          <c:val>
            <c:numRef>
              <c:f>Sheet1!$B$2:$B$3</c:f>
              <c:numCache>
                <c:formatCode>General</c:formatCode>
                <c:ptCount val="2"/>
                <c:pt idx="0">
                  <c:v>74752</c:v>
                </c:pt>
                <c:pt idx="1">
                  <c:v>19568</c:v>
                </c:pt>
              </c:numCache>
            </c:numRef>
          </c:val>
          <c:extLst>
            <c:ext xmlns:c16="http://schemas.microsoft.com/office/drawing/2014/chart" uri="{C3380CC4-5D6E-409C-BE32-E72D297353CC}">
              <c16:uniqueId val="{00000000-F3D8-440D-9A52-34492E68BB14}"/>
            </c:ext>
          </c:extLst>
        </c:ser>
        <c:ser>
          <c:idx val="1"/>
          <c:order val="1"/>
          <c:tx>
            <c:strRef>
              <c:f>Sheet1!$C$1</c:f>
              <c:strCache>
                <c:ptCount val="1"/>
                <c:pt idx="0">
                  <c:v>No data produced</c:v>
                </c:pt>
              </c:strCache>
            </c:strRef>
          </c:tx>
          <c:spPr>
            <a:solidFill>
              <a:schemeClr val="accent2"/>
            </a:solidFill>
            <a:ln>
              <a:noFill/>
            </a:ln>
            <a:effectLst/>
          </c:spPr>
          <c:invertIfNegative val="0"/>
          <c:cat>
            <c:strRef>
              <c:f>Sheet1!$A$2:$A$3</c:f>
              <c:strCache>
                <c:ptCount val="2"/>
                <c:pt idx="0">
                  <c:v>Parties to Budapest Convention</c:v>
                </c:pt>
                <c:pt idx="1">
                  <c:v>Other countries</c:v>
                </c:pt>
              </c:strCache>
            </c:strRef>
          </c:cat>
          <c:val>
            <c:numRef>
              <c:f>Sheet1!$C$2:$C$3</c:f>
              <c:numCache>
                <c:formatCode>General</c:formatCode>
                <c:ptCount val="2"/>
                <c:pt idx="0">
                  <c:v>20622</c:v>
                </c:pt>
                <c:pt idx="1">
                  <c:v>15035</c:v>
                </c:pt>
              </c:numCache>
            </c:numRef>
          </c:val>
          <c:extLst>
            <c:ext xmlns:c16="http://schemas.microsoft.com/office/drawing/2014/chart" uri="{C3380CC4-5D6E-409C-BE32-E72D297353CC}">
              <c16:uniqueId val="{00000001-F3D8-440D-9A52-34492E68BB14}"/>
            </c:ext>
          </c:extLst>
        </c:ser>
        <c:dLbls>
          <c:showLegendKey val="0"/>
          <c:showVal val="0"/>
          <c:showCatName val="0"/>
          <c:showSerName val="0"/>
          <c:showPercent val="0"/>
          <c:showBubbleSize val="0"/>
        </c:dLbls>
        <c:gapWidth val="150"/>
        <c:overlap val="100"/>
        <c:axId val="178587136"/>
        <c:axId val="178588672"/>
      </c:barChart>
      <c:catAx>
        <c:axId val="1785871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rtl="0">
              <a:defRPr sz="1500" b="0" i="0" u="none" strike="noStrike" kern="1200" baseline="0">
                <a:solidFill>
                  <a:schemeClr val="tx1">
                    <a:lumMod val="65000"/>
                    <a:lumOff val="35000"/>
                  </a:schemeClr>
                </a:solidFill>
                <a:latin typeface="+mn-lt"/>
                <a:ea typeface="+mn-ea"/>
                <a:cs typeface="+mn-cs"/>
              </a:defRPr>
            </a:pPr>
            <a:endParaRPr lang="fr-FR"/>
          </a:p>
        </c:txPr>
        <c:crossAx val="178588672"/>
        <c:crosses val="autoZero"/>
        <c:auto val="1"/>
        <c:lblAlgn val="ctr"/>
        <c:lblOffset val="100"/>
        <c:noMultiLvlLbl val="0"/>
      </c:catAx>
      <c:valAx>
        <c:axId val="17858867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rtl="0">
              <a:defRPr sz="1400" b="0" i="0" u="none" strike="noStrike" kern="1200" baseline="0">
                <a:solidFill>
                  <a:schemeClr val="tx1">
                    <a:lumMod val="65000"/>
                    <a:lumOff val="35000"/>
                  </a:schemeClr>
                </a:solidFill>
                <a:latin typeface="+mn-lt"/>
                <a:ea typeface="+mn-ea"/>
                <a:cs typeface="+mn-cs"/>
              </a:defRPr>
            </a:pPr>
            <a:endParaRPr lang="fr-FR"/>
          </a:p>
        </c:txPr>
        <c:crossAx val="17858713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rtl="0">
            <a:defRPr sz="1500" b="0" i="0" u="none" strike="noStrike" kern="1200" baseline="0">
              <a:solidFill>
                <a:schemeClr val="tx1">
                  <a:lumMod val="65000"/>
                  <a:lumOff val="35000"/>
                </a:schemeClr>
              </a:solidFill>
              <a:latin typeface="+mn-lt"/>
              <a:ea typeface="+mn-ea"/>
              <a:cs typeface="+mn-cs"/>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rtl="0">
        <a:defRPr/>
      </a:pPr>
      <a:endParaRPr lang="fr-FR"/>
    </a:p>
  </c:txPr>
  <c:externalData r:id="rId3">
    <c:autoUpdate val="0"/>
  </c:externalData>
  <c:userShapes r:id="rId4"/>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rtl="0">
              <a:defRPr sz="2200" b="1" i="0" u="none" strike="noStrike" kern="1200" spc="0" baseline="0">
                <a:solidFill>
                  <a:schemeClr val="tx1">
                    <a:lumMod val="65000"/>
                    <a:lumOff val="35000"/>
                  </a:schemeClr>
                </a:solidFill>
                <a:latin typeface="+mn-lt"/>
                <a:ea typeface="+mn-ea"/>
                <a:cs typeface="+mn-cs"/>
              </a:defRPr>
            </a:pPr>
            <a:r>
              <a:rPr lang="tr" sz="2200" b="1" i="0" u="none" baseline="0"/>
              <a:t>Facebook Şeffaflık Raporu </a:t>
            </a:r>
            <a:r>
              <a:rPr lang="tr" sz="2200" b="1" i="0" u="none" baseline="0">
                <a:solidFill>
                  <a:srgbClr val="FF0000"/>
                </a:solidFill>
              </a:rPr>
              <a:t>2Y 2019</a:t>
            </a:r>
          </a:p>
        </c:rich>
      </c:tx>
      <c:overlay val="0"/>
      <c:spPr>
        <a:noFill/>
        <a:ln>
          <a:noFill/>
        </a:ln>
        <a:effectLst/>
      </c:spPr>
      <c:txPr>
        <a:bodyPr rot="0" spcFirstLastPara="1" vertOverflow="ellipsis" vert="horz" wrap="square" anchor="ctr" anchorCtr="1"/>
        <a:lstStyle/>
        <a:p>
          <a:pPr rtl="0">
            <a:defRPr sz="2200" b="1"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barChart>
        <c:barDir val="col"/>
        <c:grouping val="percentStacked"/>
        <c:varyColors val="0"/>
        <c:ser>
          <c:idx val="0"/>
          <c:order val="0"/>
          <c:tx>
            <c:strRef>
              <c:f>Sheet1!$B$1</c:f>
              <c:strCache>
                <c:ptCount val="1"/>
                <c:pt idx="0">
                  <c:v>Some data produced</c:v>
                </c:pt>
              </c:strCache>
            </c:strRef>
          </c:tx>
          <c:spPr>
            <a:solidFill>
              <a:schemeClr val="accent1"/>
            </a:solidFill>
            <a:ln>
              <a:noFill/>
            </a:ln>
            <a:effectLst/>
          </c:spPr>
          <c:invertIfNegative val="0"/>
          <c:cat>
            <c:strRef>
              <c:f>Sheet1!$A$2:$A$3</c:f>
              <c:strCache>
                <c:ptCount val="2"/>
                <c:pt idx="0">
                  <c:v>Parties to Budapest Convention</c:v>
                </c:pt>
                <c:pt idx="1">
                  <c:v>Other countries</c:v>
                </c:pt>
              </c:strCache>
            </c:strRef>
          </c:cat>
          <c:val>
            <c:numRef>
              <c:f>Sheet1!$B$2:$B$3</c:f>
              <c:numCache>
                <c:formatCode>#,##0</c:formatCode>
                <c:ptCount val="2"/>
                <c:pt idx="0">
                  <c:v>80541</c:v>
                </c:pt>
                <c:pt idx="1">
                  <c:v>24272</c:v>
                </c:pt>
              </c:numCache>
            </c:numRef>
          </c:val>
          <c:extLst>
            <c:ext xmlns:c16="http://schemas.microsoft.com/office/drawing/2014/chart" uri="{C3380CC4-5D6E-409C-BE32-E72D297353CC}">
              <c16:uniqueId val="{00000000-F3D8-440D-9A52-34492E68BB14}"/>
            </c:ext>
          </c:extLst>
        </c:ser>
        <c:ser>
          <c:idx val="1"/>
          <c:order val="1"/>
          <c:tx>
            <c:strRef>
              <c:f>Sheet1!$C$1</c:f>
              <c:strCache>
                <c:ptCount val="1"/>
                <c:pt idx="0">
                  <c:v>No data produced</c:v>
                </c:pt>
              </c:strCache>
            </c:strRef>
          </c:tx>
          <c:spPr>
            <a:solidFill>
              <a:schemeClr val="accent2"/>
            </a:solidFill>
            <a:ln>
              <a:noFill/>
            </a:ln>
            <a:effectLst/>
          </c:spPr>
          <c:invertIfNegative val="0"/>
          <c:cat>
            <c:strRef>
              <c:f>Sheet1!$A$2:$A$3</c:f>
              <c:strCache>
                <c:ptCount val="2"/>
                <c:pt idx="0">
                  <c:v>Parties to Budapest Convention</c:v>
                </c:pt>
                <c:pt idx="1">
                  <c:v>Other countries</c:v>
                </c:pt>
              </c:strCache>
            </c:strRef>
          </c:cat>
          <c:val>
            <c:numRef>
              <c:f>Sheet1!$C$2:$C$3</c:f>
              <c:numCache>
                <c:formatCode>#,##0</c:formatCode>
                <c:ptCount val="2"/>
                <c:pt idx="0" formatCode="General">
                  <c:v>18899</c:v>
                </c:pt>
                <c:pt idx="1">
                  <c:v>17163</c:v>
                </c:pt>
              </c:numCache>
            </c:numRef>
          </c:val>
          <c:extLst>
            <c:ext xmlns:c16="http://schemas.microsoft.com/office/drawing/2014/chart" uri="{C3380CC4-5D6E-409C-BE32-E72D297353CC}">
              <c16:uniqueId val="{00000001-F3D8-440D-9A52-34492E68BB14}"/>
            </c:ext>
          </c:extLst>
        </c:ser>
        <c:dLbls>
          <c:showLegendKey val="0"/>
          <c:showVal val="0"/>
          <c:showCatName val="0"/>
          <c:showSerName val="0"/>
          <c:showPercent val="0"/>
          <c:showBubbleSize val="0"/>
        </c:dLbls>
        <c:gapWidth val="150"/>
        <c:overlap val="100"/>
        <c:axId val="178845952"/>
        <c:axId val="178655232"/>
      </c:barChart>
      <c:catAx>
        <c:axId val="1788459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rtl="0">
              <a:defRPr sz="1500" b="0" i="0" u="none" strike="noStrike" kern="1200" baseline="0">
                <a:solidFill>
                  <a:schemeClr val="tx1">
                    <a:lumMod val="65000"/>
                    <a:lumOff val="35000"/>
                  </a:schemeClr>
                </a:solidFill>
                <a:latin typeface="+mn-lt"/>
                <a:ea typeface="+mn-ea"/>
                <a:cs typeface="+mn-cs"/>
              </a:defRPr>
            </a:pPr>
            <a:endParaRPr lang="fr-FR"/>
          </a:p>
        </c:txPr>
        <c:crossAx val="178655232"/>
        <c:crosses val="autoZero"/>
        <c:auto val="1"/>
        <c:lblAlgn val="ctr"/>
        <c:lblOffset val="100"/>
        <c:noMultiLvlLbl val="0"/>
      </c:catAx>
      <c:valAx>
        <c:axId val="17865523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rtl="0">
              <a:defRPr sz="1400" b="0" i="0" u="none" strike="noStrike" kern="1200" baseline="0">
                <a:solidFill>
                  <a:schemeClr val="tx1">
                    <a:lumMod val="65000"/>
                    <a:lumOff val="35000"/>
                  </a:schemeClr>
                </a:solidFill>
                <a:latin typeface="+mn-lt"/>
                <a:ea typeface="+mn-ea"/>
                <a:cs typeface="+mn-cs"/>
              </a:defRPr>
            </a:pPr>
            <a:endParaRPr lang="fr-FR"/>
          </a:p>
        </c:txPr>
        <c:crossAx val="17884595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rtl="0">
            <a:defRPr sz="1500" b="0" i="0" u="none" strike="noStrike" kern="1200" baseline="0">
              <a:solidFill>
                <a:schemeClr val="tx1">
                  <a:lumMod val="65000"/>
                  <a:lumOff val="35000"/>
                </a:schemeClr>
              </a:solidFill>
              <a:latin typeface="+mn-lt"/>
              <a:ea typeface="+mn-ea"/>
              <a:cs typeface="+mn-cs"/>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rtl="0">
        <a:defRPr/>
      </a:pPr>
      <a:endParaRPr lang="fr-FR"/>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rtl="0">
              <a:defRPr sz="2200" b="1" i="0" u="none" strike="noStrike" kern="1200" spc="0" baseline="0">
                <a:solidFill>
                  <a:schemeClr val="tx1">
                    <a:lumMod val="65000"/>
                    <a:lumOff val="35000"/>
                  </a:schemeClr>
                </a:solidFill>
                <a:latin typeface="+mn-lt"/>
                <a:ea typeface="+mn-ea"/>
                <a:cs typeface="+mn-cs"/>
              </a:defRPr>
            </a:pPr>
            <a:r>
              <a:rPr lang="tr" sz="2200" b="1" i="0" u="none" baseline="0"/>
              <a:t>Twitter Şeffaflık Raporu </a:t>
            </a:r>
            <a:r>
              <a:rPr lang="tr" sz="2200" b="1" i="0" u="none" baseline="0">
                <a:solidFill>
                  <a:srgbClr val="FF0000"/>
                </a:solidFill>
              </a:rPr>
              <a:t>1Y 2019</a:t>
            </a:r>
          </a:p>
        </c:rich>
      </c:tx>
      <c:overlay val="0"/>
      <c:spPr>
        <a:noFill/>
        <a:ln>
          <a:noFill/>
        </a:ln>
        <a:effectLst/>
      </c:spPr>
      <c:txPr>
        <a:bodyPr rot="0" spcFirstLastPara="1" vertOverflow="ellipsis" vert="horz" wrap="square" anchor="ctr" anchorCtr="1"/>
        <a:lstStyle/>
        <a:p>
          <a:pPr rtl="0">
            <a:defRPr sz="2200" b="1"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barChart>
        <c:barDir val="col"/>
        <c:grouping val="percentStacked"/>
        <c:varyColors val="0"/>
        <c:ser>
          <c:idx val="0"/>
          <c:order val="0"/>
          <c:tx>
            <c:strRef>
              <c:f>Sheet1!$B$1</c:f>
              <c:strCache>
                <c:ptCount val="1"/>
                <c:pt idx="0">
                  <c:v>Data produced</c:v>
                </c:pt>
              </c:strCache>
            </c:strRef>
          </c:tx>
          <c:spPr>
            <a:solidFill>
              <a:schemeClr val="accent1"/>
            </a:solidFill>
            <a:ln>
              <a:noFill/>
            </a:ln>
            <a:effectLst/>
          </c:spPr>
          <c:invertIfNegative val="0"/>
          <c:cat>
            <c:strRef>
              <c:f>Sheet1!$A$2:$A$3</c:f>
              <c:strCache>
                <c:ptCount val="2"/>
                <c:pt idx="0">
                  <c:v>Parties to Budapest Convention</c:v>
                </c:pt>
                <c:pt idx="1">
                  <c:v>Other countries</c:v>
                </c:pt>
              </c:strCache>
            </c:strRef>
          </c:cat>
          <c:val>
            <c:numRef>
              <c:f>Sheet1!$B$2:$B$3</c:f>
              <c:numCache>
                <c:formatCode>#,##0</c:formatCode>
                <c:ptCount val="2"/>
                <c:pt idx="0">
                  <c:v>3372</c:v>
                </c:pt>
                <c:pt idx="1">
                  <c:v>83</c:v>
                </c:pt>
              </c:numCache>
            </c:numRef>
          </c:val>
          <c:extLst>
            <c:ext xmlns:c16="http://schemas.microsoft.com/office/drawing/2014/chart" uri="{C3380CC4-5D6E-409C-BE32-E72D297353CC}">
              <c16:uniqueId val="{00000000-F3D8-440D-9A52-34492E68BB14}"/>
            </c:ext>
          </c:extLst>
        </c:ser>
        <c:ser>
          <c:idx val="1"/>
          <c:order val="1"/>
          <c:tx>
            <c:strRef>
              <c:f>Sheet1!$C$1</c:f>
              <c:strCache>
                <c:ptCount val="1"/>
                <c:pt idx="0">
                  <c:v>No data produced</c:v>
                </c:pt>
              </c:strCache>
            </c:strRef>
          </c:tx>
          <c:spPr>
            <a:solidFill>
              <a:schemeClr val="accent2"/>
            </a:solidFill>
            <a:ln>
              <a:noFill/>
            </a:ln>
            <a:effectLst/>
          </c:spPr>
          <c:invertIfNegative val="0"/>
          <c:cat>
            <c:strRef>
              <c:f>Sheet1!$A$2:$A$3</c:f>
              <c:strCache>
                <c:ptCount val="2"/>
                <c:pt idx="0">
                  <c:v>Parties to Budapest Convention</c:v>
                </c:pt>
                <c:pt idx="1">
                  <c:v>Other countries</c:v>
                </c:pt>
              </c:strCache>
            </c:strRef>
          </c:cat>
          <c:val>
            <c:numRef>
              <c:f>Sheet1!$C$2:$C$3</c:f>
              <c:numCache>
                <c:formatCode>#,##0</c:formatCode>
                <c:ptCount val="2"/>
                <c:pt idx="0" formatCode="General">
                  <c:v>3078</c:v>
                </c:pt>
                <c:pt idx="1">
                  <c:v>767</c:v>
                </c:pt>
              </c:numCache>
            </c:numRef>
          </c:val>
          <c:extLst>
            <c:ext xmlns:c16="http://schemas.microsoft.com/office/drawing/2014/chart" uri="{C3380CC4-5D6E-409C-BE32-E72D297353CC}">
              <c16:uniqueId val="{00000001-F3D8-440D-9A52-34492E68BB14}"/>
            </c:ext>
          </c:extLst>
        </c:ser>
        <c:dLbls>
          <c:showLegendKey val="0"/>
          <c:showVal val="0"/>
          <c:showCatName val="0"/>
          <c:showSerName val="0"/>
          <c:showPercent val="0"/>
          <c:showBubbleSize val="0"/>
        </c:dLbls>
        <c:gapWidth val="150"/>
        <c:overlap val="100"/>
        <c:axId val="178998272"/>
        <c:axId val="179012352"/>
      </c:barChart>
      <c:catAx>
        <c:axId val="1789982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rtl="0">
              <a:defRPr sz="1500" b="0" i="0" u="none" strike="noStrike" kern="1200" baseline="0">
                <a:solidFill>
                  <a:schemeClr val="tx1">
                    <a:lumMod val="65000"/>
                    <a:lumOff val="35000"/>
                  </a:schemeClr>
                </a:solidFill>
                <a:latin typeface="+mn-lt"/>
                <a:ea typeface="+mn-ea"/>
                <a:cs typeface="+mn-cs"/>
              </a:defRPr>
            </a:pPr>
            <a:endParaRPr lang="fr-FR"/>
          </a:p>
        </c:txPr>
        <c:crossAx val="179012352"/>
        <c:crosses val="autoZero"/>
        <c:auto val="1"/>
        <c:lblAlgn val="ctr"/>
        <c:lblOffset val="100"/>
        <c:noMultiLvlLbl val="0"/>
      </c:catAx>
      <c:valAx>
        <c:axId val="17901235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rtl="0">
              <a:defRPr sz="1400" b="0" i="0" u="none" strike="noStrike" kern="1200" baseline="0">
                <a:solidFill>
                  <a:schemeClr val="tx1">
                    <a:lumMod val="65000"/>
                    <a:lumOff val="35000"/>
                  </a:schemeClr>
                </a:solidFill>
                <a:latin typeface="+mn-lt"/>
                <a:ea typeface="+mn-ea"/>
                <a:cs typeface="+mn-cs"/>
              </a:defRPr>
            </a:pPr>
            <a:endParaRPr lang="fr-FR"/>
          </a:p>
        </c:txPr>
        <c:crossAx val="17899827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rtl="0">
            <a:defRPr sz="1500" b="0" i="0" u="none" strike="noStrike" kern="1200" baseline="0">
              <a:solidFill>
                <a:schemeClr val="tx1">
                  <a:lumMod val="65000"/>
                  <a:lumOff val="35000"/>
                </a:schemeClr>
              </a:solidFill>
              <a:latin typeface="+mn-lt"/>
              <a:ea typeface="+mn-ea"/>
              <a:cs typeface="+mn-cs"/>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rtl="0">
        <a:defRPr/>
      </a:pPr>
      <a:endParaRPr lang="fr-FR"/>
    </a:p>
  </c:txPr>
  <c:externalData r:id="rId3">
    <c:autoUpdate val="0"/>
  </c:externalData>
  <c:userShapes r:id="rId4"/>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rtl="0">
              <a:defRPr sz="2200" b="1" i="0" u="none" strike="noStrike" kern="1200" spc="0" baseline="0">
                <a:solidFill>
                  <a:schemeClr val="tx1">
                    <a:lumMod val="65000"/>
                    <a:lumOff val="35000"/>
                  </a:schemeClr>
                </a:solidFill>
                <a:latin typeface="+mn-lt"/>
                <a:ea typeface="+mn-ea"/>
                <a:cs typeface="+mn-cs"/>
              </a:defRPr>
            </a:pPr>
            <a:r>
              <a:rPr lang="tr" sz="2200" b="1" i="0" u="none" baseline="0"/>
              <a:t>Twitter Şeffaflık Raporu </a:t>
            </a:r>
            <a:r>
              <a:rPr lang="tr" sz="2200" b="1" i="0" u="none" baseline="0">
                <a:solidFill>
                  <a:srgbClr val="FF0000"/>
                </a:solidFill>
              </a:rPr>
              <a:t>2Y 2019</a:t>
            </a:r>
          </a:p>
        </c:rich>
      </c:tx>
      <c:overlay val="0"/>
      <c:spPr>
        <a:noFill/>
        <a:ln>
          <a:noFill/>
        </a:ln>
        <a:effectLst/>
      </c:spPr>
      <c:txPr>
        <a:bodyPr rot="0" spcFirstLastPara="1" vertOverflow="ellipsis" vert="horz" wrap="square" anchor="ctr" anchorCtr="1"/>
        <a:lstStyle/>
        <a:p>
          <a:pPr rtl="0">
            <a:defRPr sz="2200" b="1"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barChart>
        <c:barDir val="col"/>
        <c:grouping val="percentStacked"/>
        <c:varyColors val="0"/>
        <c:ser>
          <c:idx val="0"/>
          <c:order val="0"/>
          <c:tx>
            <c:strRef>
              <c:f>Sheet1!$B$1</c:f>
              <c:strCache>
                <c:ptCount val="1"/>
                <c:pt idx="0">
                  <c:v>Data produced</c:v>
                </c:pt>
              </c:strCache>
            </c:strRef>
          </c:tx>
          <c:spPr>
            <a:solidFill>
              <a:schemeClr val="accent1"/>
            </a:solidFill>
            <a:ln>
              <a:noFill/>
            </a:ln>
            <a:effectLst/>
          </c:spPr>
          <c:invertIfNegative val="0"/>
          <c:cat>
            <c:strRef>
              <c:f>Sheet1!$A$2:$A$3</c:f>
              <c:strCache>
                <c:ptCount val="2"/>
                <c:pt idx="0">
                  <c:v>Parties to Budapest Convention</c:v>
                </c:pt>
                <c:pt idx="1">
                  <c:v>Other countries</c:v>
                </c:pt>
              </c:strCache>
            </c:strRef>
          </c:cat>
          <c:val>
            <c:numRef>
              <c:f>Sheet1!$B$2:$B$3</c:f>
              <c:numCache>
                <c:formatCode>#,##0</c:formatCode>
                <c:ptCount val="2"/>
                <c:pt idx="0">
                  <c:v>3392</c:v>
                </c:pt>
                <c:pt idx="1">
                  <c:v>175</c:v>
                </c:pt>
              </c:numCache>
            </c:numRef>
          </c:val>
          <c:extLst>
            <c:ext xmlns:c16="http://schemas.microsoft.com/office/drawing/2014/chart" uri="{C3380CC4-5D6E-409C-BE32-E72D297353CC}">
              <c16:uniqueId val="{00000000-F3D8-440D-9A52-34492E68BB14}"/>
            </c:ext>
          </c:extLst>
        </c:ser>
        <c:ser>
          <c:idx val="1"/>
          <c:order val="1"/>
          <c:tx>
            <c:strRef>
              <c:f>Sheet1!$C$1</c:f>
              <c:strCache>
                <c:ptCount val="1"/>
                <c:pt idx="0">
                  <c:v>No data produced</c:v>
                </c:pt>
              </c:strCache>
            </c:strRef>
          </c:tx>
          <c:spPr>
            <a:solidFill>
              <a:schemeClr val="accent2"/>
            </a:solidFill>
            <a:ln>
              <a:noFill/>
            </a:ln>
            <a:effectLst/>
          </c:spPr>
          <c:invertIfNegative val="0"/>
          <c:cat>
            <c:strRef>
              <c:f>Sheet1!$A$2:$A$3</c:f>
              <c:strCache>
                <c:ptCount val="2"/>
                <c:pt idx="0">
                  <c:v>Parties to Budapest Convention</c:v>
                </c:pt>
                <c:pt idx="1">
                  <c:v>Other countries</c:v>
                </c:pt>
              </c:strCache>
            </c:strRef>
          </c:cat>
          <c:val>
            <c:numRef>
              <c:f>Sheet1!$C$2:$C$3</c:f>
              <c:numCache>
                <c:formatCode>#,##0</c:formatCode>
                <c:ptCount val="2"/>
                <c:pt idx="0" formatCode="General">
                  <c:v>3805</c:v>
                </c:pt>
                <c:pt idx="1">
                  <c:v>1447</c:v>
                </c:pt>
              </c:numCache>
            </c:numRef>
          </c:val>
          <c:extLst>
            <c:ext xmlns:c16="http://schemas.microsoft.com/office/drawing/2014/chart" uri="{C3380CC4-5D6E-409C-BE32-E72D297353CC}">
              <c16:uniqueId val="{00000001-F3D8-440D-9A52-34492E68BB14}"/>
            </c:ext>
          </c:extLst>
        </c:ser>
        <c:dLbls>
          <c:showLegendKey val="0"/>
          <c:showVal val="0"/>
          <c:showCatName val="0"/>
          <c:showSerName val="0"/>
          <c:showPercent val="0"/>
          <c:showBubbleSize val="0"/>
        </c:dLbls>
        <c:gapWidth val="150"/>
        <c:overlap val="100"/>
        <c:axId val="178946048"/>
        <c:axId val="178947584"/>
      </c:barChart>
      <c:catAx>
        <c:axId val="1789460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rtl="0">
              <a:defRPr sz="1500" b="0" i="0" u="none" strike="noStrike" kern="1200" baseline="0">
                <a:solidFill>
                  <a:schemeClr val="tx1">
                    <a:lumMod val="65000"/>
                    <a:lumOff val="35000"/>
                  </a:schemeClr>
                </a:solidFill>
                <a:latin typeface="+mn-lt"/>
                <a:ea typeface="+mn-ea"/>
                <a:cs typeface="+mn-cs"/>
              </a:defRPr>
            </a:pPr>
            <a:endParaRPr lang="fr-FR"/>
          </a:p>
        </c:txPr>
        <c:crossAx val="178947584"/>
        <c:crosses val="autoZero"/>
        <c:auto val="1"/>
        <c:lblAlgn val="ctr"/>
        <c:lblOffset val="100"/>
        <c:noMultiLvlLbl val="0"/>
      </c:catAx>
      <c:valAx>
        <c:axId val="178947584"/>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rtl="0">
              <a:defRPr sz="1400" b="0" i="0" u="none" strike="noStrike" kern="1200" baseline="0">
                <a:solidFill>
                  <a:schemeClr val="tx1">
                    <a:lumMod val="65000"/>
                    <a:lumOff val="35000"/>
                  </a:schemeClr>
                </a:solidFill>
                <a:latin typeface="+mn-lt"/>
                <a:ea typeface="+mn-ea"/>
                <a:cs typeface="+mn-cs"/>
              </a:defRPr>
            </a:pPr>
            <a:endParaRPr lang="fr-FR"/>
          </a:p>
        </c:txPr>
        <c:crossAx val="17894604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rtl="0">
            <a:defRPr sz="1500" b="0" i="0" u="none" strike="noStrike" kern="1200" baseline="0">
              <a:solidFill>
                <a:schemeClr val="tx1">
                  <a:lumMod val="65000"/>
                  <a:lumOff val="35000"/>
                </a:schemeClr>
              </a:solidFill>
              <a:latin typeface="+mn-lt"/>
              <a:ea typeface="+mn-ea"/>
              <a:cs typeface="+mn-cs"/>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rtl="0">
        <a:defRPr/>
      </a:pPr>
      <a:endParaRPr lang="fr-F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rtl="0">
            <a:defRPr sz="1862"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pieChart>
        <c:varyColors val="1"/>
        <c:ser>
          <c:idx val="0"/>
          <c:order val="0"/>
          <c:tx>
            <c:strRef>
              <c:f>Sheet1!$B$1</c:f>
              <c:strCache>
                <c:ptCount val="1"/>
              </c:strCache>
            </c:strRef>
          </c:tx>
          <c:spPr>
            <a:solidFill>
              <a:srgbClr val="FFFF00"/>
            </a:solidFill>
            <a:ln>
              <a:solidFill>
                <a:schemeClr val="tx1"/>
              </a:solidFill>
            </a:ln>
          </c:spPr>
          <c:dPt>
            <c:idx val="0"/>
            <c:bubble3D val="0"/>
            <c:spPr>
              <a:solidFill>
                <a:srgbClr val="FFFF00"/>
              </a:solidFill>
              <a:ln w="19050">
                <a:solidFill>
                  <a:schemeClr val="tx1"/>
                </a:solidFill>
              </a:ln>
              <a:effectLst/>
            </c:spPr>
            <c:extLst>
              <c:ext xmlns:c16="http://schemas.microsoft.com/office/drawing/2014/chart" uri="{C3380CC4-5D6E-409C-BE32-E72D297353CC}">
                <c16:uniqueId val="{00000001-954F-42ED-BE1C-67F2BBD51BDF}"/>
              </c:ext>
            </c:extLst>
          </c:dPt>
          <c:dPt>
            <c:idx val="1"/>
            <c:bubble3D val="0"/>
            <c:spPr>
              <a:solidFill>
                <a:srgbClr val="FFFF00"/>
              </a:solidFill>
              <a:ln w="19050">
                <a:solidFill>
                  <a:schemeClr val="tx1"/>
                </a:solidFill>
              </a:ln>
              <a:effectLst/>
            </c:spPr>
            <c:extLst>
              <c:ext xmlns:c16="http://schemas.microsoft.com/office/drawing/2014/chart" uri="{C3380CC4-5D6E-409C-BE32-E72D297353CC}">
                <c16:uniqueId val="{00000003-954F-42ED-BE1C-67F2BBD51BDF}"/>
              </c:ext>
            </c:extLst>
          </c:dPt>
          <c:dPt>
            <c:idx val="2"/>
            <c:bubble3D val="0"/>
            <c:spPr>
              <a:solidFill>
                <a:srgbClr val="FFFF00"/>
              </a:solidFill>
              <a:ln w="19050">
                <a:solidFill>
                  <a:schemeClr val="tx1"/>
                </a:solidFill>
              </a:ln>
              <a:effectLst/>
            </c:spPr>
            <c:extLst>
              <c:ext xmlns:c16="http://schemas.microsoft.com/office/drawing/2014/chart" uri="{C3380CC4-5D6E-409C-BE32-E72D297353CC}">
                <c16:uniqueId val="{00000005-954F-42ED-BE1C-67F2BBD51BDF}"/>
              </c:ext>
            </c:extLst>
          </c:dPt>
          <c:dPt>
            <c:idx val="3"/>
            <c:bubble3D val="0"/>
            <c:spPr>
              <a:solidFill>
                <a:srgbClr val="FFFF00"/>
              </a:solidFill>
              <a:ln w="19050">
                <a:solidFill>
                  <a:schemeClr val="tx1"/>
                </a:solidFill>
              </a:ln>
              <a:effectLst/>
            </c:spPr>
            <c:extLst>
              <c:ext xmlns:c16="http://schemas.microsoft.com/office/drawing/2014/chart" uri="{C3380CC4-5D6E-409C-BE32-E72D297353CC}">
                <c16:uniqueId val="{00000007-954F-42ED-BE1C-67F2BBD51BDF}"/>
              </c:ext>
            </c:extLst>
          </c:dPt>
          <c:dPt>
            <c:idx val="4"/>
            <c:bubble3D val="0"/>
            <c:spPr>
              <a:solidFill>
                <a:srgbClr val="FFFF00"/>
              </a:solidFill>
              <a:ln w="19050">
                <a:solidFill>
                  <a:schemeClr val="tx1"/>
                </a:solidFill>
              </a:ln>
              <a:effectLst/>
            </c:spPr>
            <c:extLst>
              <c:ext xmlns:c16="http://schemas.microsoft.com/office/drawing/2014/chart" uri="{C3380CC4-5D6E-409C-BE32-E72D297353CC}">
                <c16:uniqueId val="{00000009-954F-42ED-BE1C-67F2BBD51BDF}"/>
              </c:ext>
            </c:extLst>
          </c:dPt>
          <c:dPt>
            <c:idx val="5"/>
            <c:bubble3D val="0"/>
            <c:spPr>
              <a:solidFill>
                <a:srgbClr val="FFFF00"/>
              </a:solidFill>
              <a:ln w="19050">
                <a:solidFill>
                  <a:schemeClr val="tx1"/>
                </a:solidFill>
              </a:ln>
              <a:effectLst/>
            </c:spPr>
            <c:extLst>
              <c:ext xmlns:c16="http://schemas.microsoft.com/office/drawing/2014/chart" uri="{C3380CC4-5D6E-409C-BE32-E72D297353CC}">
                <c16:uniqueId val="{0000000B-954F-42ED-BE1C-67F2BBD51BDF}"/>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c:ext xmlns:c16="http://schemas.microsoft.com/office/drawing/2014/chart" uri="{C3380CC4-5D6E-409C-BE32-E72D297353CC}">
              <c16:uniqueId val="{0000000C-954F-42ED-BE1C-67F2BBD51BDF}"/>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rtl="0">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rtl="0">
        <a:defRPr/>
      </a:pPr>
      <a:endParaRPr lang="fr-FR"/>
    </a:p>
  </c:txPr>
  <c:externalData r:id="rId3">
    <c:autoUpdate val="0"/>
  </c:externalData>
  <c:userShapes r:id="rId4"/>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rtl="0">
            <a:defRPr sz="1862"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pieChart>
        <c:varyColors val="1"/>
        <c:ser>
          <c:idx val="0"/>
          <c:order val="0"/>
          <c:tx>
            <c:strRef>
              <c:f>Sheet1!$B$1</c:f>
              <c:strCache>
                <c:ptCount val="1"/>
              </c:strCache>
            </c:strRef>
          </c:tx>
          <c:spPr>
            <a:solidFill>
              <a:schemeClr val="bg1"/>
            </a:solidFill>
            <a:ln>
              <a:solidFill>
                <a:schemeClr val="tx1"/>
              </a:solidFill>
            </a:ln>
          </c:spPr>
          <c:dPt>
            <c:idx val="0"/>
            <c:bubble3D val="0"/>
            <c:spPr>
              <a:solidFill>
                <a:schemeClr val="bg1"/>
              </a:solidFill>
              <a:ln w="19050">
                <a:solidFill>
                  <a:schemeClr val="tx1"/>
                </a:solidFill>
              </a:ln>
              <a:effectLst/>
            </c:spPr>
            <c:extLst>
              <c:ext xmlns:c16="http://schemas.microsoft.com/office/drawing/2014/chart" uri="{C3380CC4-5D6E-409C-BE32-E72D297353CC}">
                <c16:uniqueId val="{00000001-66EC-4B77-93A8-B43B14F94A98}"/>
              </c:ext>
            </c:extLst>
          </c:dPt>
          <c:dPt>
            <c:idx val="1"/>
            <c:bubble3D val="0"/>
            <c:spPr>
              <a:solidFill>
                <a:schemeClr val="bg1"/>
              </a:solidFill>
              <a:ln w="19050">
                <a:solidFill>
                  <a:schemeClr val="tx1"/>
                </a:solidFill>
              </a:ln>
              <a:effectLst/>
            </c:spPr>
            <c:extLst>
              <c:ext xmlns:c16="http://schemas.microsoft.com/office/drawing/2014/chart" uri="{C3380CC4-5D6E-409C-BE32-E72D297353CC}">
                <c16:uniqueId val="{00000003-66EC-4B77-93A8-B43B14F94A98}"/>
              </c:ext>
            </c:extLst>
          </c:dPt>
          <c:dPt>
            <c:idx val="2"/>
            <c:bubble3D val="0"/>
            <c:spPr>
              <a:solidFill>
                <a:schemeClr val="bg1"/>
              </a:solidFill>
              <a:ln w="19050">
                <a:solidFill>
                  <a:schemeClr val="tx1"/>
                </a:solidFill>
              </a:ln>
              <a:effectLst/>
            </c:spPr>
            <c:extLst>
              <c:ext xmlns:c16="http://schemas.microsoft.com/office/drawing/2014/chart" uri="{C3380CC4-5D6E-409C-BE32-E72D297353CC}">
                <c16:uniqueId val="{00000005-66EC-4B77-93A8-B43B14F94A98}"/>
              </c:ext>
            </c:extLst>
          </c:dPt>
          <c:dPt>
            <c:idx val="3"/>
            <c:bubble3D val="0"/>
            <c:spPr>
              <a:solidFill>
                <a:schemeClr val="bg1"/>
              </a:solidFill>
              <a:ln w="19050">
                <a:solidFill>
                  <a:schemeClr val="tx1"/>
                </a:solidFill>
              </a:ln>
              <a:effectLst/>
            </c:spPr>
            <c:extLst>
              <c:ext xmlns:c16="http://schemas.microsoft.com/office/drawing/2014/chart" uri="{C3380CC4-5D6E-409C-BE32-E72D297353CC}">
                <c16:uniqueId val="{00000007-66EC-4B77-93A8-B43B14F94A98}"/>
              </c:ext>
            </c:extLst>
          </c:dPt>
          <c:dPt>
            <c:idx val="4"/>
            <c:bubble3D val="0"/>
            <c:spPr>
              <a:solidFill>
                <a:schemeClr val="bg1"/>
              </a:solidFill>
              <a:ln w="19050">
                <a:solidFill>
                  <a:schemeClr val="tx1"/>
                </a:solidFill>
              </a:ln>
              <a:effectLst/>
            </c:spPr>
            <c:extLst>
              <c:ext xmlns:c16="http://schemas.microsoft.com/office/drawing/2014/chart" uri="{C3380CC4-5D6E-409C-BE32-E72D297353CC}">
                <c16:uniqueId val="{00000009-66EC-4B77-93A8-B43B14F94A98}"/>
              </c:ext>
            </c:extLst>
          </c:dPt>
          <c:dPt>
            <c:idx val="5"/>
            <c:bubble3D val="0"/>
            <c:spPr>
              <a:solidFill>
                <a:schemeClr val="bg1"/>
              </a:solidFill>
              <a:ln w="19050">
                <a:solidFill>
                  <a:schemeClr val="tx1"/>
                </a:solidFill>
              </a:ln>
              <a:effectLst/>
            </c:spPr>
            <c:extLst>
              <c:ext xmlns:c16="http://schemas.microsoft.com/office/drawing/2014/chart" uri="{C3380CC4-5D6E-409C-BE32-E72D297353CC}">
                <c16:uniqueId val="{0000000B-C372-4AC2-83D2-F174F61AA4A0}"/>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c:ext xmlns:c16="http://schemas.microsoft.com/office/drawing/2014/chart" uri="{C3380CC4-5D6E-409C-BE32-E72D297353CC}">
              <c16:uniqueId val="{0000000A-66EC-4B77-93A8-B43B14F94A98}"/>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rtl="0">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rtl="0">
        <a:defRPr/>
      </a:pPr>
      <a:endParaRPr lang="fr-FR"/>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rtl="0">
            <a:defRPr sz="1862"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pieChart>
        <c:varyColors val="1"/>
        <c:ser>
          <c:idx val="0"/>
          <c:order val="0"/>
          <c:tx>
            <c:strRef>
              <c:f>Sheet1!$B$1</c:f>
              <c:strCache>
                <c:ptCount val="1"/>
              </c:strCache>
            </c:strRef>
          </c:tx>
          <c:spPr>
            <a:solidFill>
              <a:srgbClr val="FFFF00"/>
            </a:solidFill>
            <a:ln>
              <a:solidFill>
                <a:schemeClr val="tx1"/>
              </a:solidFill>
            </a:ln>
          </c:spPr>
          <c:dPt>
            <c:idx val="0"/>
            <c:bubble3D val="0"/>
            <c:spPr>
              <a:solidFill>
                <a:srgbClr val="FFFF00"/>
              </a:solidFill>
              <a:ln w="19050">
                <a:solidFill>
                  <a:schemeClr val="tx1"/>
                </a:solidFill>
              </a:ln>
              <a:effectLst/>
            </c:spPr>
            <c:extLst>
              <c:ext xmlns:c16="http://schemas.microsoft.com/office/drawing/2014/chart" uri="{C3380CC4-5D6E-409C-BE32-E72D297353CC}">
                <c16:uniqueId val="{00000001-954F-42ED-BE1C-67F2BBD51BDF}"/>
              </c:ext>
            </c:extLst>
          </c:dPt>
          <c:dPt>
            <c:idx val="1"/>
            <c:bubble3D val="0"/>
            <c:spPr>
              <a:solidFill>
                <a:schemeClr val="bg1"/>
              </a:solidFill>
              <a:ln w="19050">
                <a:solidFill>
                  <a:schemeClr val="tx1"/>
                </a:solidFill>
              </a:ln>
              <a:effectLst/>
            </c:spPr>
            <c:extLst>
              <c:ext xmlns:c16="http://schemas.microsoft.com/office/drawing/2014/chart" uri="{C3380CC4-5D6E-409C-BE32-E72D297353CC}">
                <c16:uniqueId val="{00000003-954F-42ED-BE1C-67F2BBD51BDF}"/>
              </c:ext>
            </c:extLst>
          </c:dPt>
          <c:dPt>
            <c:idx val="2"/>
            <c:bubble3D val="0"/>
            <c:spPr>
              <a:solidFill>
                <a:schemeClr val="bg1"/>
              </a:solidFill>
              <a:ln w="19050">
                <a:solidFill>
                  <a:schemeClr val="tx1"/>
                </a:solidFill>
              </a:ln>
              <a:effectLst/>
            </c:spPr>
            <c:extLst>
              <c:ext xmlns:c16="http://schemas.microsoft.com/office/drawing/2014/chart" uri="{C3380CC4-5D6E-409C-BE32-E72D297353CC}">
                <c16:uniqueId val="{00000005-954F-42ED-BE1C-67F2BBD51BDF}"/>
              </c:ext>
            </c:extLst>
          </c:dPt>
          <c:dPt>
            <c:idx val="3"/>
            <c:bubble3D val="0"/>
            <c:spPr>
              <a:solidFill>
                <a:schemeClr val="bg1"/>
              </a:solidFill>
              <a:ln w="19050">
                <a:solidFill>
                  <a:schemeClr val="tx1"/>
                </a:solidFill>
              </a:ln>
              <a:effectLst/>
            </c:spPr>
            <c:extLst>
              <c:ext xmlns:c16="http://schemas.microsoft.com/office/drawing/2014/chart" uri="{C3380CC4-5D6E-409C-BE32-E72D297353CC}">
                <c16:uniqueId val="{00000007-954F-42ED-BE1C-67F2BBD51BDF}"/>
              </c:ext>
            </c:extLst>
          </c:dPt>
          <c:dPt>
            <c:idx val="4"/>
            <c:bubble3D val="0"/>
            <c:spPr>
              <a:pattFill prst="ltDnDiag">
                <a:fgClr>
                  <a:schemeClr val="accent2"/>
                </a:fgClr>
                <a:bgClr>
                  <a:schemeClr val="bg1"/>
                </a:bgClr>
              </a:pattFill>
              <a:ln w="19050">
                <a:solidFill>
                  <a:schemeClr val="tx1"/>
                </a:solidFill>
              </a:ln>
              <a:effectLst/>
            </c:spPr>
            <c:extLst>
              <c:ext xmlns:c16="http://schemas.microsoft.com/office/drawing/2014/chart" uri="{C3380CC4-5D6E-409C-BE32-E72D297353CC}">
                <c16:uniqueId val="{00000009-954F-42ED-BE1C-67F2BBD51BDF}"/>
              </c:ext>
            </c:extLst>
          </c:dPt>
          <c:dPt>
            <c:idx val="5"/>
            <c:bubble3D val="0"/>
            <c:spPr>
              <a:solidFill>
                <a:srgbClr val="FFFF00"/>
              </a:solidFill>
              <a:ln w="19050">
                <a:solidFill>
                  <a:schemeClr val="tx1"/>
                </a:solidFill>
              </a:ln>
              <a:effectLst/>
            </c:spPr>
            <c:extLst>
              <c:ext xmlns:c16="http://schemas.microsoft.com/office/drawing/2014/chart" uri="{C3380CC4-5D6E-409C-BE32-E72D297353CC}">
                <c16:uniqueId val="{0000000B-954F-42ED-BE1C-67F2BBD51BDF}"/>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c:ext xmlns:c16="http://schemas.microsoft.com/office/drawing/2014/chart" uri="{C3380CC4-5D6E-409C-BE32-E72D297353CC}">
              <c16:uniqueId val="{0000000C-954F-42ED-BE1C-67F2BBD51BDF}"/>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rtl="0">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rtl="0">
        <a:defRPr/>
      </a:pPr>
      <a:endParaRPr lang="fr-FR"/>
    </a:p>
  </c:txPr>
  <c:externalData r:id="rId3">
    <c:autoUpdate val="0"/>
  </c:externalData>
  <c:userShapes r:id="rId4"/>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rtl="0">
            <a:defRPr sz="1862"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pieChart>
        <c:varyColors val="1"/>
        <c:ser>
          <c:idx val="0"/>
          <c:order val="0"/>
          <c:tx>
            <c:strRef>
              <c:f>Sheet1!$B$1</c:f>
              <c:strCache>
                <c:ptCount val="1"/>
              </c:strCache>
            </c:strRef>
          </c:tx>
          <c:spPr>
            <a:solidFill>
              <a:schemeClr val="bg1"/>
            </a:solidFill>
            <a:ln>
              <a:solidFill>
                <a:schemeClr val="tx1"/>
              </a:solidFill>
            </a:ln>
          </c:spPr>
          <c:dPt>
            <c:idx val="0"/>
            <c:bubble3D val="0"/>
            <c:spPr>
              <a:solidFill>
                <a:schemeClr val="bg1"/>
              </a:solidFill>
              <a:ln w="19050">
                <a:solidFill>
                  <a:schemeClr val="tx1"/>
                </a:solidFill>
              </a:ln>
              <a:effectLst/>
            </c:spPr>
            <c:extLst>
              <c:ext xmlns:c16="http://schemas.microsoft.com/office/drawing/2014/chart" uri="{C3380CC4-5D6E-409C-BE32-E72D297353CC}">
                <c16:uniqueId val="{00000001-66EC-4B77-93A8-B43B14F94A98}"/>
              </c:ext>
            </c:extLst>
          </c:dPt>
          <c:dPt>
            <c:idx val="1"/>
            <c:bubble3D val="0"/>
            <c:spPr>
              <a:solidFill>
                <a:schemeClr val="bg1"/>
              </a:solidFill>
              <a:ln w="19050">
                <a:solidFill>
                  <a:schemeClr val="tx1"/>
                </a:solidFill>
              </a:ln>
              <a:effectLst/>
            </c:spPr>
            <c:extLst>
              <c:ext xmlns:c16="http://schemas.microsoft.com/office/drawing/2014/chart" uri="{C3380CC4-5D6E-409C-BE32-E72D297353CC}">
                <c16:uniqueId val="{00000003-66EC-4B77-93A8-B43B14F94A98}"/>
              </c:ext>
            </c:extLst>
          </c:dPt>
          <c:dPt>
            <c:idx val="2"/>
            <c:bubble3D val="0"/>
            <c:spPr>
              <a:solidFill>
                <a:schemeClr val="bg1"/>
              </a:solidFill>
              <a:ln w="19050">
                <a:solidFill>
                  <a:schemeClr val="tx1"/>
                </a:solidFill>
              </a:ln>
              <a:effectLst/>
            </c:spPr>
            <c:extLst>
              <c:ext xmlns:c16="http://schemas.microsoft.com/office/drawing/2014/chart" uri="{C3380CC4-5D6E-409C-BE32-E72D297353CC}">
                <c16:uniqueId val="{00000005-66EC-4B77-93A8-B43B14F94A98}"/>
              </c:ext>
            </c:extLst>
          </c:dPt>
          <c:dPt>
            <c:idx val="3"/>
            <c:bubble3D val="0"/>
            <c:spPr>
              <a:solidFill>
                <a:schemeClr val="bg1"/>
              </a:solidFill>
              <a:ln w="19050">
                <a:solidFill>
                  <a:schemeClr val="tx1"/>
                </a:solidFill>
              </a:ln>
              <a:effectLst/>
            </c:spPr>
            <c:extLst>
              <c:ext xmlns:c16="http://schemas.microsoft.com/office/drawing/2014/chart" uri="{C3380CC4-5D6E-409C-BE32-E72D297353CC}">
                <c16:uniqueId val="{00000007-66EC-4B77-93A8-B43B14F94A98}"/>
              </c:ext>
            </c:extLst>
          </c:dPt>
          <c:dPt>
            <c:idx val="4"/>
            <c:bubble3D val="0"/>
            <c:spPr>
              <a:solidFill>
                <a:schemeClr val="bg1"/>
              </a:solidFill>
              <a:ln w="19050">
                <a:solidFill>
                  <a:schemeClr val="tx1"/>
                </a:solidFill>
              </a:ln>
              <a:effectLst/>
            </c:spPr>
            <c:extLst>
              <c:ext xmlns:c16="http://schemas.microsoft.com/office/drawing/2014/chart" uri="{C3380CC4-5D6E-409C-BE32-E72D297353CC}">
                <c16:uniqueId val="{00000009-66EC-4B77-93A8-B43B14F94A98}"/>
              </c:ext>
            </c:extLst>
          </c:dPt>
          <c:dPt>
            <c:idx val="5"/>
            <c:bubble3D val="0"/>
            <c:spPr>
              <a:solidFill>
                <a:schemeClr val="bg1"/>
              </a:solidFill>
              <a:ln w="19050">
                <a:solidFill>
                  <a:schemeClr val="tx1"/>
                </a:solidFill>
              </a:ln>
              <a:effectLst/>
            </c:spPr>
            <c:extLst>
              <c:ext xmlns:c16="http://schemas.microsoft.com/office/drawing/2014/chart" uri="{C3380CC4-5D6E-409C-BE32-E72D297353CC}">
                <c16:uniqueId val="{0000000B-5629-4FF9-8B22-33842B680A12}"/>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c:ext xmlns:c16="http://schemas.microsoft.com/office/drawing/2014/chart" uri="{C3380CC4-5D6E-409C-BE32-E72D297353CC}">
              <c16:uniqueId val="{0000000A-66EC-4B77-93A8-B43B14F94A98}"/>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rtl="0">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rtl="0">
        <a:defRPr/>
      </a:pPr>
      <a:endParaRPr lang="fr-FR"/>
    </a:p>
  </c:txPr>
  <c:externalData r:id="rId3">
    <c:autoUpdate val="0"/>
  </c:externalData>
  <c:userShapes r:id="rId4"/>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rtl="0">
            <a:defRPr sz="1862"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pieChart>
        <c:varyColors val="1"/>
        <c:ser>
          <c:idx val="0"/>
          <c:order val="0"/>
          <c:tx>
            <c:strRef>
              <c:f>Sheet1!$B$1</c:f>
              <c:strCache>
                <c:ptCount val="1"/>
              </c:strCache>
            </c:strRef>
          </c:tx>
          <c:spPr>
            <a:solidFill>
              <a:srgbClr val="FFFF00"/>
            </a:solidFill>
            <a:ln>
              <a:solidFill>
                <a:schemeClr val="tx1"/>
              </a:solidFill>
            </a:ln>
          </c:spPr>
          <c:dPt>
            <c:idx val="0"/>
            <c:bubble3D val="0"/>
            <c:spPr>
              <a:solidFill>
                <a:srgbClr val="FFFF00"/>
              </a:solidFill>
              <a:ln w="19050">
                <a:solidFill>
                  <a:schemeClr val="tx1"/>
                </a:solidFill>
              </a:ln>
              <a:effectLst/>
            </c:spPr>
            <c:extLst>
              <c:ext xmlns:c16="http://schemas.microsoft.com/office/drawing/2014/chart" uri="{C3380CC4-5D6E-409C-BE32-E72D297353CC}">
                <c16:uniqueId val="{00000001-954F-42ED-BE1C-67F2BBD51BDF}"/>
              </c:ext>
            </c:extLst>
          </c:dPt>
          <c:dPt>
            <c:idx val="1"/>
            <c:bubble3D val="0"/>
            <c:spPr>
              <a:solidFill>
                <a:schemeClr val="bg1"/>
              </a:solidFill>
              <a:ln w="19050">
                <a:solidFill>
                  <a:schemeClr val="tx1"/>
                </a:solidFill>
              </a:ln>
              <a:effectLst/>
            </c:spPr>
            <c:extLst>
              <c:ext xmlns:c16="http://schemas.microsoft.com/office/drawing/2014/chart" uri="{C3380CC4-5D6E-409C-BE32-E72D297353CC}">
                <c16:uniqueId val="{00000003-954F-42ED-BE1C-67F2BBD51BDF}"/>
              </c:ext>
            </c:extLst>
          </c:dPt>
          <c:dPt>
            <c:idx val="2"/>
            <c:bubble3D val="0"/>
            <c:spPr>
              <a:solidFill>
                <a:srgbClr val="FFFF00"/>
              </a:solidFill>
              <a:ln w="19050">
                <a:solidFill>
                  <a:schemeClr val="tx1"/>
                </a:solidFill>
              </a:ln>
              <a:effectLst/>
            </c:spPr>
            <c:extLst>
              <c:ext xmlns:c16="http://schemas.microsoft.com/office/drawing/2014/chart" uri="{C3380CC4-5D6E-409C-BE32-E72D297353CC}">
                <c16:uniqueId val="{00000005-954F-42ED-BE1C-67F2BBD51BDF}"/>
              </c:ext>
            </c:extLst>
          </c:dPt>
          <c:dPt>
            <c:idx val="3"/>
            <c:bubble3D val="0"/>
            <c:spPr>
              <a:solidFill>
                <a:schemeClr val="bg1"/>
              </a:solidFill>
              <a:ln w="19050">
                <a:solidFill>
                  <a:schemeClr val="tx1"/>
                </a:solidFill>
              </a:ln>
              <a:effectLst/>
            </c:spPr>
            <c:extLst>
              <c:ext xmlns:c16="http://schemas.microsoft.com/office/drawing/2014/chart" uri="{C3380CC4-5D6E-409C-BE32-E72D297353CC}">
                <c16:uniqueId val="{00000007-954F-42ED-BE1C-67F2BBD51BDF}"/>
              </c:ext>
            </c:extLst>
          </c:dPt>
          <c:dPt>
            <c:idx val="4"/>
            <c:bubble3D val="0"/>
            <c:spPr>
              <a:pattFill prst="ltDnDiag">
                <a:fgClr>
                  <a:schemeClr val="accent2"/>
                </a:fgClr>
                <a:bgClr>
                  <a:schemeClr val="bg1"/>
                </a:bgClr>
              </a:pattFill>
              <a:ln w="19050">
                <a:solidFill>
                  <a:schemeClr val="tx1"/>
                </a:solidFill>
              </a:ln>
              <a:effectLst/>
            </c:spPr>
            <c:extLst>
              <c:ext xmlns:c16="http://schemas.microsoft.com/office/drawing/2014/chart" uri="{C3380CC4-5D6E-409C-BE32-E72D297353CC}">
                <c16:uniqueId val="{00000009-954F-42ED-BE1C-67F2BBD51BDF}"/>
              </c:ext>
            </c:extLst>
          </c:dPt>
          <c:dPt>
            <c:idx val="5"/>
            <c:bubble3D val="0"/>
            <c:spPr>
              <a:solidFill>
                <a:srgbClr val="FFFF00"/>
              </a:solidFill>
              <a:ln w="19050">
                <a:solidFill>
                  <a:schemeClr val="tx1"/>
                </a:solidFill>
              </a:ln>
              <a:effectLst/>
            </c:spPr>
            <c:extLst>
              <c:ext xmlns:c16="http://schemas.microsoft.com/office/drawing/2014/chart" uri="{C3380CC4-5D6E-409C-BE32-E72D297353CC}">
                <c16:uniqueId val="{0000000B-954F-42ED-BE1C-67F2BBD51BDF}"/>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c:ext xmlns:c16="http://schemas.microsoft.com/office/drawing/2014/chart" uri="{C3380CC4-5D6E-409C-BE32-E72D297353CC}">
              <c16:uniqueId val="{0000000C-954F-42ED-BE1C-67F2BBD51BDF}"/>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rtl="0">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rtl="0">
        <a:defRPr/>
      </a:pPr>
      <a:endParaRPr lang="fr-FR"/>
    </a:p>
  </c:txPr>
  <c:externalData r:id="rId3">
    <c:autoUpdate val="0"/>
  </c:externalData>
  <c:userShapes r:id="rId4"/>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rtl="0">
            <a:defRPr sz="1862"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pieChart>
        <c:varyColors val="1"/>
        <c:ser>
          <c:idx val="0"/>
          <c:order val="0"/>
          <c:tx>
            <c:strRef>
              <c:f>Sheet1!$B$1</c:f>
              <c:strCache>
                <c:ptCount val="1"/>
              </c:strCache>
            </c:strRef>
          </c:tx>
          <c:spPr>
            <a:solidFill>
              <a:schemeClr val="bg1"/>
            </a:solidFill>
            <a:ln>
              <a:solidFill>
                <a:schemeClr val="tx1"/>
              </a:solidFill>
            </a:ln>
          </c:spPr>
          <c:dPt>
            <c:idx val="0"/>
            <c:bubble3D val="0"/>
            <c:spPr>
              <a:solidFill>
                <a:schemeClr val="bg1"/>
              </a:solidFill>
              <a:ln w="19050">
                <a:solidFill>
                  <a:schemeClr val="tx1"/>
                </a:solidFill>
              </a:ln>
              <a:effectLst/>
            </c:spPr>
            <c:extLst>
              <c:ext xmlns:c16="http://schemas.microsoft.com/office/drawing/2014/chart" uri="{C3380CC4-5D6E-409C-BE32-E72D297353CC}">
                <c16:uniqueId val="{00000001-66EC-4B77-93A8-B43B14F94A98}"/>
              </c:ext>
            </c:extLst>
          </c:dPt>
          <c:dPt>
            <c:idx val="1"/>
            <c:bubble3D val="0"/>
            <c:spPr>
              <a:solidFill>
                <a:schemeClr val="bg1"/>
              </a:solidFill>
              <a:ln w="19050">
                <a:solidFill>
                  <a:schemeClr val="tx1"/>
                </a:solidFill>
              </a:ln>
              <a:effectLst/>
            </c:spPr>
            <c:extLst>
              <c:ext xmlns:c16="http://schemas.microsoft.com/office/drawing/2014/chart" uri="{C3380CC4-5D6E-409C-BE32-E72D297353CC}">
                <c16:uniqueId val="{00000003-66EC-4B77-93A8-B43B14F94A98}"/>
              </c:ext>
            </c:extLst>
          </c:dPt>
          <c:dPt>
            <c:idx val="2"/>
            <c:bubble3D val="0"/>
            <c:spPr>
              <a:solidFill>
                <a:schemeClr val="bg1"/>
              </a:solidFill>
              <a:ln w="19050">
                <a:solidFill>
                  <a:schemeClr val="tx1"/>
                </a:solidFill>
              </a:ln>
              <a:effectLst/>
            </c:spPr>
            <c:extLst>
              <c:ext xmlns:c16="http://schemas.microsoft.com/office/drawing/2014/chart" uri="{C3380CC4-5D6E-409C-BE32-E72D297353CC}">
                <c16:uniqueId val="{00000005-66EC-4B77-93A8-B43B14F94A98}"/>
              </c:ext>
            </c:extLst>
          </c:dPt>
          <c:dPt>
            <c:idx val="3"/>
            <c:bubble3D val="0"/>
            <c:spPr>
              <a:solidFill>
                <a:schemeClr val="bg1"/>
              </a:solidFill>
              <a:ln w="19050">
                <a:solidFill>
                  <a:schemeClr val="tx1"/>
                </a:solidFill>
              </a:ln>
              <a:effectLst/>
            </c:spPr>
            <c:extLst>
              <c:ext xmlns:c16="http://schemas.microsoft.com/office/drawing/2014/chart" uri="{C3380CC4-5D6E-409C-BE32-E72D297353CC}">
                <c16:uniqueId val="{00000007-66EC-4B77-93A8-B43B14F94A98}"/>
              </c:ext>
            </c:extLst>
          </c:dPt>
          <c:dPt>
            <c:idx val="4"/>
            <c:bubble3D val="0"/>
            <c:spPr>
              <a:solidFill>
                <a:schemeClr val="bg1"/>
              </a:solidFill>
              <a:ln w="19050">
                <a:solidFill>
                  <a:schemeClr val="tx1"/>
                </a:solidFill>
              </a:ln>
              <a:effectLst/>
            </c:spPr>
            <c:extLst>
              <c:ext xmlns:c16="http://schemas.microsoft.com/office/drawing/2014/chart" uri="{C3380CC4-5D6E-409C-BE32-E72D297353CC}">
                <c16:uniqueId val="{00000009-66EC-4B77-93A8-B43B14F94A98}"/>
              </c:ext>
            </c:extLst>
          </c:dPt>
          <c:dPt>
            <c:idx val="5"/>
            <c:bubble3D val="0"/>
            <c:spPr>
              <a:solidFill>
                <a:schemeClr val="bg1"/>
              </a:solidFill>
              <a:ln w="19050">
                <a:solidFill>
                  <a:schemeClr val="tx1"/>
                </a:solidFill>
              </a:ln>
              <a:effectLst/>
            </c:spPr>
            <c:extLst>
              <c:ext xmlns:c16="http://schemas.microsoft.com/office/drawing/2014/chart" uri="{C3380CC4-5D6E-409C-BE32-E72D297353CC}">
                <c16:uniqueId val="{0000000B-EF19-49F1-B34C-B022FDA6C934}"/>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c:ext xmlns:c16="http://schemas.microsoft.com/office/drawing/2014/chart" uri="{C3380CC4-5D6E-409C-BE32-E72D297353CC}">
              <c16:uniqueId val="{0000000A-66EC-4B77-93A8-B43B14F94A98}"/>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rtl="0">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rtl="0">
        <a:defRPr/>
      </a:pPr>
      <a:endParaRPr lang="fr-FR"/>
    </a:p>
  </c:txPr>
  <c:externalData r:id="rId3">
    <c:autoUpdate val="0"/>
  </c:externalData>
  <c:userShapes r:id="rId4"/>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rtl="0">
            <a:defRPr sz="1862"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pieChart>
        <c:varyColors val="1"/>
        <c:ser>
          <c:idx val="0"/>
          <c:order val="0"/>
          <c:tx>
            <c:strRef>
              <c:f>Sheet1!$B$1</c:f>
              <c:strCache>
                <c:ptCount val="1"/>
              </c:strCache>
            </c:strRef>
          </c:tx>
          <c:spPr>
            <a:solidFill>
              <a:srgbClr val="FFFF00"/>
            </a:solidFill>
            <a:ln>
              <a:solidFill>
                <a:schemeClr val="tx1"/>
              </a:solidFill>
            </a:ln>
          </c:spPr>
          <c:dPt>
            <c:idx val="0"/>
            <c:bubble3D val="0"/>
            <c:spPr>
              <a:solidFill>
                <a:srgbClr val="FFFF00"/>
              </a:solidFill>
              <a:ln w="19050">
                <a:solidFill>
                  <a:schemeClr val="tx1"/>
                </a:solidFill>
              </a:ln>
              <a:effectLst/>
            </c:spPr>
            <c:extLst>
              <c:ext xmlns:c16="http://schemas.microsoft.com/office/drawing/2014/chart" uri="{C3380CC4-5D6E-409C-BE32-E72D297353CC}">
                <c16:uniqueId val="{00000001-954F-42ED-BE1C-67F2BBD51BDF}"/>
              </c:ext>
            </c:extLst>
          </c:dPt>
          <c:dPt>
            <c:idx val="1"/>
            <c:bubble3D val="0"/>
            <c:spPr>
              <a:solidFill>
                <a:schemeClr val="bg1"/>
              </a:solidFill>
              <a:ln w="19050">
                <a:solidFill>
                  <a:schemeClr val="tx1"/>
                </a:solidFill>
              </a:ln>
              <a:effectLst/>
            </c:spPr>
            <c:extLst>
              <c:ext xmlns:c16="http://schemas.microsoft.com/office/drawing/2014/chart" uri="{C3380CC4-5D6E-409C-BE32-E72D297353CC}">
                <c16:uniqueId val="{00000003-954F-42ED-BE1C-67F2BBD51BDF}"/>
              </c:ext>
            </c:extLst>
          </c:dPt>
          <c:dPt>
            <c:idx val="2"/>
            <c:bubble3D val="0"/>
            <c:spPr>
              <a:noFill/>
              <a:ln w="19050">
                <a:solidFill>
                  <a:schemeClr val="tx1"/>
                </a:solidFill>
              </a:ln>
              <a:effectLst/>
            </c:spPr>
            <c:extLst>
              <c:ext xmlns:c16="http://schemas.microsoft.com/office/drawing/2014/chart" uri="{C3380CC4-5D6E-409C-BE32-E72D297353CC}">
                <c16:uniqueId val="{00000005-954F-42ED-BE1C-67F2BBD51BDF}"/>
              </c:ext>
            </c:extLst>
          </c:dPt>
          <c:dPt>
            <c:idx val="3"/>
            <c:bubble3D val="0"/>
            <c:spPr>
              <a:solidFill>
                <a:schemeClr val="bg1"/>
              </a:solidFill>
              <a:ln w="19050">
                <a:solidFill>
                  <a:schemeClr val="tx1"/>
                </a:solidFill>
              </a:ln>
              <a:effectLst/>
            </c:spPr>
            <c:extLst>
              <c:ext xmlns:c16="http://schemas.microsoft.com/office/drawing/2014/chart" uri="{C3380CC4-5D6E-409C-BE32-E72D297353CC}">
                <c16:uniqueId val="{00000007-954F-42ED-BE1C-67F2BBD51BDF}"/>
              </c:ext>
            </c:extLst>
          </c:dPt>
          <c:dPt>
            <c:idx val="4"/>
            <c:bubble3D val="0"/>
            <c:spPr>
              <a:pattFill prst="ltDnDiag">
                <a:fgClr>
                  <a:schemeClr val="accent2"/>
                </a:fgClr>
                <a:bgClr>
                  <a:schemeClr val="bg1"/>
                </a:bgClr>
              </a:pattFill>
              <a:ln w="19050">
                <a:solidFill>
                  <a:schemeClr val="tx1"/>
                </a:solidFill>
              </a:ln>
              <a:effectLst/>
            </c:spPr>
            <c:extLst>
              <c:ext xmlns:c16="http://schemas.microsoft.com/office/drawing/2014/chart" uri="{C3380CC4-5D6E-409C-BE32-E72D297353CC}">
                <c16:uniqueId val="{00000009-954F-42ED-BE1C-67F2BBD51BDF}"/>
              </c:ext>
            </c:extLst>
          </c:dPt>
          <c:dPt>
            <c:idx val="5"/>
            <c:bubble3D val="0"/>
            <c:spPr>
              <a:solidFill>
                <a:srgbClr val="FFFF00"/>
              </a:solidFill>
              <a:ln w="19050">
                <a:solidFill>
                  <a:schemeClr val="tx1"/>
                </a:solidFill>
              </a:ln>
              <a:effectLst/>
            </c:spPr>
            <c:extLst>
              <c:ext xmlns:c16="http://schemas.microsoft.com/office/drawing/2014/chart" uri="{C3380CC4-5D6E-409C-BE32-E72D297353CC}">
                <c16:uniqueId val="{0000000B-954F-42ED-BE1C-67F2BBD51BDF}"/>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c:ext xmlns:c16="http://schemas.microsoft.com/office/drawing/2014/chart" uri="{C3380CC4-5D6E-409C-BE32-E72D297353CC}">
              <c16:uniqueId val="{0000000C-954F-42ED-BE1C-67F2BBD51BDF}"/>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rtl="0">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rtl="0">
        <a:defRPr/>
      </a:pPr>
      <a:endParaRPr lang="fr-FR"/>
    </a:p>
  </c:txPr>
  <c:externalData r:id="rId3">
    <c:autoUpdate val="0"/>
  </c:externalData>
  <c:userShapes r:id="rId4"/>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rtl="0">
            <a:defRPr sz="1862"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pieChart>
        <c:varyColors val="1"/>
        <c:ser>
          <c:idx val="0"/>
          <c:order val="0"/>
          <c:tx>
            <c:strRef>
              <c:f>Sheet1!$B$1</c:f>
              <c:strCache>
                <c:ptCount val="1"/>
              </c:strCache>
            </c:strRef>
          </c:tx>
          <c:spPr>
            <a:solidFill>
              <a:schemeClr val="bg1"/>
            </a:solidFill>
            <a:ln>
              <a:solidFill>
                <a:schemeClr val="tx1"/>
              </a:solidFill>
            </a:ln>
          </c:spPr>
          <c:explosion val="3"/>
          <c:dPt>
            <c:idx val="0"/>
            <c:bubble3D val="0"/>
            <c:spPr>
              <a:solidFill>
                <a:schemeClr val="bg1"/>
              </a:solidFill>
              <a:ln w="19050">
                <a:solidFill>
                  <a:schemeClr val="tx1"/>
                </a:solidFill>
              </a:ln>
              <a:effectLst/>
            </c:spPr>
            <c:extLst>
              <c:ext xmlns:c16="http://schemas.microsoft.com/office/drawing/2014/chart" uri="{C3380CC4-5D6E-409C-BE32-E72D297353CC}">
                <c16:uniqueId val="{00000001-66EC-4B77-93A8-B43B14F94A98}"/>
              </c:ext>
            </c:extLst>
          </c:dPt>
          <c:dPt>
            <c:idx val="1"/>
            <c:bubble3D val="0"/>
            <c:spPr>
              <a:solidFill>
                <a:schemeClr val="bg1"/>
              </a:solidFill>
              <a:ln w="19050">
                <a:solidFill>
                  <a:schemeClr val="tx1"/>
                </a:solidFill>
              </a:ln>
              <a:effectLst/>
            </c:spPr>
            <c:extLst>
              <c:ext xmlns:c16="http://schemas.microsoft.com/office/drawing/2014/chart" uri="{C3380CC4-5D6E-409C-BE32-E72D297353CC}">
                <c16:uniqueId val="{00000003-66EC-4B77-93A8-B43B14F94A98}"/>
              </c:ext>
            </c:extLst>
          </c:dPt>
          <c:dPt>
            <c:idx val="2"/>
            <c:bubble3D val="0"/>
            <c:spPr>
              <a:solidFill>
                <a:schemeClr val="bg1"/>
              </a:solidFill>
              <a:ln w="19050">
                <a:solidFill>
                  <a:schemeClr val="tx1"/>
                </a:solidFill>
              </a:ln>
              <a:effectLst/>
            </c:spPr>
            <c:extLst>
              <c:ext xmlns:c16="http://schemas.microsoft.com/office/drawing/2014/chart" uri="{C3380CC4-5D6E-409C-BE32-E72D297353CC}">
                <c16:uniqueId val="{00000005-66EC-4B77-93A8-B43B14F94A98}"/>
              </c:ext>
            </c:extLst>
          </c:dPt>
          <c:dPt>
            <c:idx val="3"/>
            <c:bubble3D val="0"/>
            <c:spPr>
              <a:solidFill>
                <a:schemeClr val="bg1"/>
              </a:solidFill>
              <a:ln w="19050">
                <a:solidFill>
                  <a:schemeClr val="tx1"/>
                </a:solidFill>
              </a:ln>
              <a:effectLst/>
            </c:spPr>
            <c:extLst>
              <c:ext xmlns:c16="http://schemas.microsoft.com/office/drawing/2014/chart" uri="{C3380CC4-5D6E-409C-BE32-E72D297353CC}">
                <c16:uniqueId val="{00000007-66EC-4B77-93A8-B43B14F94A98}"/>
              </c:ext>
            </c:extLst>
          </c:dPt>
          <c:dPt>
            <c:idx val="4"/>
            <c:bubble3D val="0"/>
            <c:spPr>
              <a:solidFill>
                <a:schemeClr val="bg1"/>
              </a:solidFill>
              <a:ln w="19050">
                <a:solidFill>
                  <a:schemeClr val="tx1"/>
                </a:solidFill>
              </a:ln>
              <a:effectLst/>
            </c:spPr>
            <c:extLst>
              <c:ext xmlns:c16="http://schemas.microsoft.com/office/drawing/2014/chart" uri="{C3380CC4-5D6E-409C-BE32-E72D297353CC}">
                <c16:uniqueId val="{00000009-66EC-4B77-93A8-B43B14F94A98}"/>
              </c:ext>
            </c:extLst>
          </c:dPt>
          <c:dPt>
            <c:idx val="5"/>
            <c:bubble3D val="0"/>
            <c:spPr>
              <a:solidFill>
                <a:schemeClr val="bg1"/>
              </a:solidFill>
              <a:ln w="19050">
                <a:solidFill>
                  <a:schemeClr val="tx1"/>
                </a:solidFill>
              </a:ln>
              <a:effectLst/>
            </c:spPr>
            <c:extLst>
              <c:ext xmlns:c16="http://schemas.microsoft.com/office/drawing/2014/chart" uri="{C3380CC4-5D6E-409C-BE32-E72D297353CC}">
                <c16:uniqueId val="{0000000B-A3C6-4615-BA8E-D8FF32CA46E1}"/>
              </c:ext>
            </c:extLst>
          </c:dPt>
          <c:cat>
            <c:numRef>
              <c:f>Sheet1!$A$2:$A$7</c:f>
              <c:numCache>
                <c:formatCode>General</c:formatCode>
                <c:ptCount val="6"/>
              </c:numCache>
            </c:numRef>
          </c:cat>
          <c:val>
            <c:numRef>
              <c:f>Sheet1!$B$2:$B$7</c:f>
              <c:numCache>
                <c:formatCode>General</c:formatCode>
                <c:ptCount val="6"/>
                <c:pt idx="0">
                  <c:v>20</c:v>
                </c:pt>
                <c:pt idx="1">
                  <c:v>20</c:v>
                </c:pt>
                <c:pt idx="2">
                  <c:v>20</c:v>
                </c:pt>
                <c:pt idx="3">
                  <c:v>20</c:v>
                </c:pt>
                <c:pt idx="4">
                  <c:v>20</c:v>
                </c:pt>
                <c:pt idx="5">
                  <c:v>20</c:v>
                </c:pt>
              </c:numCache>
            </c:numRef>
          </c:val>
          <c:extLst>
            <c:ext xmlns:c16="http://schemas.microsoft.com/office/drawing/2014/chart" uri="{C3380CC4-5D6E-409C-BE32-E72D297353CC}">
              <c16:uniqueId val="{0000000A-66EC-4B77-93A8-B43B14F94A98}"/>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rtl="0">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rtl="0">
        <a:defRPr/>
      </a:pPr>
      <a:endParaRPr lang="fr-FR"/>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tr-TR" sz="2400" b="1" dirty="0">
              <a:solidFill>
                <a:schemeClr val="tx1"/>
              </a:solidFill>
              <a:latin typeface="Times New Roman" panose="02020603050405020304" pitchFamily="18" charset="0"/>
              <a:cs typeface="Times New Roman" panose="02020603050405020304" pitchFamily="18" charset="0"/>
            </a:rPr>
            <a:t>Yetkiler</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tr-TR" sz="2400" b="1" dirty="0">
              <a:solidFill>
                <a:schemeClr val="tx1"/>
              </a:solidFill>
              <a:latin typeface="Times New Roman" panose="02020603050405020304" pitchFamily="18" charset="0"/>
              <a:cs typeface="Times New Roman" panose="02020603050405020304" pitchFamily="18" charset="0"/>
            </a:rPr>
            <a:t>7/24 faal irtibat noktası</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tr-TR" sz="2400" b="1" dirty="0">
              <a:solidFill>
                <a:schemeClr val="tx1"/>
              </a:solidFill>
              <a:latin typeface="Times New Roman" panose="02020603050405020304" pitchFamily="18" charset="0"/>
              <a:cs typeface="Times New Roman" panose="02020603050405020304" pitchFamily="18" charset="0"/>
            </a:rPr>
            <a:t>Suçlar</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err="1">
              <a:solidFill>
                <a:schemeClr val="tx1"/>
              </a:solidFill>
              <a:latin typeface="Times New Roman" panose="02020603050405020304" pitchFamily="18" charset="0"/>
              <a:cs typeface="Times New Roman" panose="02020603050405020304" pitchFamily="18" charset="0"/>
            </a:rPr>
            <a:t>Ele</a:t>
          </a:r>
          <a:r>
            <a:rPr lang="tr-TR" sz="2400" b="1" dirty="0">
              <a:solidFill>
                <a:schemeClr val="tx1"/>
              </a:solidFill>
              <a:latin typeface="Times New Roman" panose="02020603050405020304" pitchFamily="18" charset="0"/>
              <a:cs typeface="Times New Roman" panose="02020603050405020304" pitchFamily="18" charset="0"/>
            </a:rPr>
            <a:t>k</a:t>
          </a:r>
          <a:r>
            <a:rPr lang="en-US" sz="2400" b="1" dirty="0" err="1">
              <a:solidFill>
                <a:schemeClr val="tx1"/>
              </a:solidFill>
              <a:latin typeface="Times New Roman" panose="02020603050405020304" pitchFamily="18" charset="0"/>
              <a:cs typeface="Times New Roman" panose="02020603050405020304" pitchFamily="18" charset="0"/>
            </a:rPr>
            <a:t>troni</a:t>
          </a:r>
          <a:r>
            <a:rPr lang="tr-TR" sz="2400" b="1" dirty="0">
              <a:solidFill>
                <a:schemeClr val="tx1"/>
              </a:solidFill>
              <a:latin typeface="Times New Roman" panose="02020603050405020304" pitchFamily="18" charset="0"/>
              <a:cs typeface="Times New Roman" panose="02020603050405020304" pitchFamily="18" charset="0"/>
            </a:rPr>
            <a:t>k</a:t>
          </a:r>
          <a:r>
            <a:rPr lang="en-US" sz="2400" b="1" dirty="0">
              <a:solidFill>
                <a:schemeClr val="tx1"/>
              </a:solidFill>
              <a:latin typeface="Times New Roman" panose="02020603050405020304" pitchFamily="18" charset="0"/>
              <a:cs typeface="Times New Roman" panose="02020603050405020304" pitchFamily="18" charset="0"/>
            </a:rPr>
            <a:t> </a:t>
          </a:r>
        </a:p>
        <a:p xmlns:a="http://schemas.openxmlformats.org/drawingml/2006/main">
          <a:pPr algn="ctr"/>
          <a:r>
            <a:rPr lang="tr-TR" sz="2400" b="1" dirty="0">
              <a:solidFill>
                <a:schemeClr val="tx1"/>
              </a:solidFill>
              <a:latin typeface="Times New Roman" panose="02020603050405020304" pitchFamily="18" charset="0"/>
              <a:cs typeface="Times New Roman" panose="02020603050405020304" pitchFamily="18" charset="0"/>
            </a:rPr>
            <a:t>Deliller</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tr-TR" sz="2400" b="1" dirty="0">
              <a:solidFill>
                <a:schemeClr val="tx1"/>
              </a:solidFill>
              <a:latin typeface="Times New Roman" panose="02020603050405020304" pitchFamily="18" charset="0"/>
              <a:cs typeface="Times New Roman" panose="02020603050405020304" pitchFamily="18" charset="0"/>
            </a:rPr>
            <a:t>Uluslararası</a:t>
          </a:r>
          <a:endParaRPr lang="en-US" sz="2400" b="1" dirty="0">
            <a:solidFill>
              <a:schemeClr val="tx1"/>
            </a:solidFill>
            <a:latin typeface="Times New Roman" panose="02020603050405020304" pitchFamily="18" charset="0"/>
            <a:cs typeface="Times New Roman" panose="02020603050405020304" pitchFamily="18" charset="0"/>
          </a:endParaRPr>
        </a:p>
        <a:p xmlns:a="http://schemas.openxmlformats.org/drawingml/2006/main">
          <a:pPr algn="ctr"/>
          <a:r>
            <a:rPr lang="tr-TR" sz="2400" b="1" dirty="0">
              <a:solidFill>
                <a:schemeClr val="tx1"/>
              </a:solidFill>
              <a:latin typeface="Times New Roman" panose="02020603050405020304" pitchFamily="18" charset="0"/>
              <a:cs typeface="Times New Roman" panose="02020603050405020304" pitchFamily="18" charset="0"/>
            </a:rPr>
            <a:t>İşbirliği</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tr-TR" sz="2100" b="1" dirty="0">
              <a:solidFill>
                <a:schemeClr val="tx1"/>
              </a:solidFill>
              <a:latin typeface="Times New Roman" panose="02020603050405020304" pitchFamily="18" charset="0"/>
              <a:cs typeface="Times New Roman" panose="02020603050405020304" pitchFamily="18" charset="0"/>
            </a:rPr>
            <a:t>Kor. Ön.</a:t>
          </a:r>
          <a:r>
            <a:rPr lang="en-US" sz="2100" b="1" dirty="0">
              <a:solidFill>
                <a:schemeClr val="tx1"/>
              </a:solidFill>
              <a:latin typeface="Times New Roman" panose="02020603050405020304" pitchFamily="18" charset="0"/>
              <a:cs typeface="Times New Roman" panose="02020603050405020304" pitchFamily="18" charset="0"/>
            </a:rPr>
            <a:t>/ </a:t>
          </a:r>
        </a:p>
        <a:p xmlns:a="http://schemas.openxmlformats.org/drawingml/2006/main">
          <a:pPr algn="ctr"/>
          <a:r>
            <a:rPr lang="tr-TR" sz="2100" b="1" dirty="0" err="1">
              <a:solidFill>
                <a:schemeClr val="tx1"/>
              </a:solidFill>
              <a:latin typeface="Times New Roman" panose="02020603050405020304" pitchFamily="18" charset="0"/>
              <a:cs typeface="Times New Roman" panose="02020603050405020304" pitchFamily="18" charset="0"/>
            </a:rPr>
            <a:t>Siv</a:t>
          </a:r>
          <a:r>
            <a:rPr lang="tr-TR" sz="2100" b="1" dirty="0">
              <a:solidFill>
                <a:schemeClr val="tx1"/>
              </a:solidFill>
              <a:latin typeface="Times New Roman" panose="02020603050405020304" pitchFamily="18" charset="0"/>
              <a:cs typeface="Times New Roman" panose="02020603050405020304" pitchFamily="18" charset="0"/>
            </a:rPr>
            <a:t>. Öz.</a:t>
          </a:r>
          <a:r>
            <a:rPr lang="en-US" sz="2100" b="1" dirty="0">
              <a:solidFill>
                <a:schemeClr val="tx1"/>
              </a:solidFill>
              <a:latin typeface="Times New Roman" panose="02020603050405020304" pitchFamily="18" charset="0"/>
              <a:cs typeface="Times New Roman" panose="02020603050405020304" pitchFamily="18" charset="0"/>
            </a:rPr>
            <a:t>/ </a:t>
          </a:r>
        </a:p>
        <a:p xmlns:a="http://schemas.openxmlformats.org/drawingml/2006/main">
          <a:pPr algn="ctr"/>
          <a:r>
            <a:rPr lang="tr-TR" sz="2100" b="1" dirty="0" err="1">
              <a:solidFill>
                <a:schemeClr val="tx1"/>
              </a:solidFill>
              <a:latin typeface="Times New Roman" panose="02020603050405020304" pitchFamily="18" charset="0"/>
              <a:cs typeface="Times New Roman" panose="02020603050405020304" pitchFamily="18" charset="0"/>
            </a:rPr>
            <a:t>İns.Hak</a:t>
          </a:r>
          <a:r>
            <a:rPr lang="tr-TR" sz="2100" b="1" dirty="0">
              <a:solidFill>
                <a:schemeClr val="tx1"/>
              </a:solidFill>
              <a:latin typeface="Times New Roman" panose="02020603050405020304" pitchFamily="18" charset="0"/>
              <a:cs typeface="Times New Roman" panose="02020603050405020304" pitchFamily="18" charset="0"/>
            </a:rPr>
            <a:t>.</a:t>
          </a:r>
          <a:endParaRPr lang="en-GB"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drawings/drawing10.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Powers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Operational </a:t>
          </a:r>
          <a:br>
            <a:rPr lang="en-US" sz="2400" b="1" dirty="0">
              <a:solidFill>
                <a:schemeClr val="tx1"/>
              </a:solidFill>
              <a:latin typeface="Times New Roman" panose="02020603050405020304" pitchFamily="18" charset="0"/>
              <a:cs typeface="Times New Roman" panose="02020603050405020304" pitchFamily="18" charset="0"/>
            </a:rPr>
          </a:br>
          <a:r>
            <a:rPr lang="en-US" sz="2400" b="1" dirty="0">
              <a:solidFill>
                <a:schemeClr val="tx1"/>
              </a:solidFill>
              <a:latin typeface="Times New Roman" panose="02020603050405020304" pitchFamily="18" charset="0"/>
              <a:cs typeface="Times New Roman" panose="02020603050405020304" pitchFamily="18" charset="0"/>
            </a:rPr>
            <a:t>[24/7 </a:t>
          </a:r>
          <a:r>
            <a:rPr lang="en-US" sz="2400" b="1" dirty="0" err="1">
              <a:solidFill>
                <a:schemeClr val="tx1"/>
              </a:solidFill>
              <a:latin typeface="Times New Roman" panose="02020603050405020304" pitchFamily="18" charset="0"/>
              <a:cs typeface="Times New Roman" panose="02020603050405020304" pitchFamily="18" charset="0"/>
            </a:rPr>
            <a:t>PoC</a:t>
          </a:r>
          <a:r>
            <a:rPr lang="en-US" sz="2400" b="1" dirty="0">
              <a:solidFill>
                <a:schemeClr val="tx1"/>
              </a:solidFill>
              <a:latin typeface="Times New Roman" panose="02020603050405020304" pitchFamily="18" charset="0"/>
              <a:cs typeface="Times New Roman" panose="02020603050405020304" pitchFamily="18" charset="0"/>
            </a:rPr>
            <a:t>]</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Offences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Electronic </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Evidence</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International</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Cooperation</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Safeguards/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Civil Liberties/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Human Rights</a:t>
          </a:r>
          <a:endParaRPr lang="en-GB"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drawings/drawing11.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tr-TR" sz="2400" b="1" dirty="0">
              <a:solidFill>
                <a:schemeClr val="tx1"/>
              </a:solidFill>
              <a:latin typeface="Times New Roman" panose="02020603050405020304" pitchFamily="18" charset="0"/>
              <a:cs typeface="Times New Roman" panose="02020603050405020304" pitchFamily="18" charset="0"/>
            </a:rPr>
            <a:t>Yetkiler</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tr-TR" sz="2400" b="1" dirty="0">
              <a:solidFill>
                <a:schemeClr val="tx1"/>
              </a:solidFill>
              <a:latin typeface="Times New Roman" panose="02020603050405020304" pitchFamily="18" charset="0"/>
              <a:cs typeface="Times New Roman" panose="02020603050405020304" pitchFamily="18" charset="0"/>
            </a:rPr>
            <a:t>7/24 faal irtibat noktası</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tr-TR" sz="2400" b="1" dirty="0">
              <a:solidFill>
                <a:schemeClr val="tx1"/>
              </a:solidFill>
              <a:latin typeface="Times New Roman" panose="02020603050405020304" pitchFamily="18" charset="0"/>
              <a:cs typeface="Times New Roman" panose="02020603050405020304" pitchFamily="18" charset="0"/>
            </a:rPr>
            <a:t>Suçlar</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err="1">
              <a:solidFill>
                <a:schemeClr val="tx1"/>
              </a:solidFill>
              <a:latin typeface="Times New Roman" panose="02020603050405020304" pitchFamily="18" charset="0"/>
              <a:cs typeface="Times New Roman" panose="02020603050405020304" pitchFamily="18" charset="0"/>
            </a:rPr>
            <a:t>Ele</a:t>
          </a:r>
          <a:r>
            <a:rPr lang="tr-TR" sz="2400" b="1" dirty="0">
              <a:solidFill>
                <a:schemeClr val="tx1"/>
              </a:solidFill>
              <a:latin typeface="Times New Roman" panose="02020603050405020304" pitchFamily="18" charset="0"/>
              <a:cs typeface="Times New Roman" panose="02020603050405020304" pitchFamily="18" charset="0"/>
            </a:rPr>
            <a:t>k</a:t>
          </a:r>
          <a:r>
            <a:rPr lang="en-US" sz="2400" b="1" dirty="0" err="1">
              <a:solidFill>
                <a:schemeClr val="tx1"/>
              </a:solidFill>
              <a:latin typeface="Times New Roman" panose="02020603050405020304" pitchFamily="18" charset="0"/>
              <a:cs typeface="Times New Roman" panose="02020603050405020304" pitchFamily="18" charset="0"/>
            </a:rPr>
            <a:t>troni</a:t>
          </a:r>
          <a:r>
            <a:rPr lang="tr-TR" sz="2400" b="1" dirty="0">
              <a:solidFill>
                <a:schemeClr val="tx1"/>
              </a:solidFill>
              <a:latin typeface="Times New Roman" panose="02020603050405020304" pitchFamily="18" charset="0"/>
              <a:cs typeface="Times New Roman" panose="02020603050405020304" pitchFamily="18" charset="0"/>
            </a:rPr>
            <a:t>k</a:t>
          </a:r>
          <a:r>
            <a:rPr lang="en-US" sz="2400" b="1" dirty="0">
              <a:solidFill>
                <a:schemeClr val="tx1"/>
              </a:solidFill>
              <a:latin typeface="Times New Roman" panose="02020603050405020304" pitchFamily="18" charset="0"/>
              <a:cs typeface="Times New Roman" panose="02020603050405020304" pitchFamily="18" charset="0"/>
            </a:rPr>
            <a:t> </a:t>
          </a:r>
        </a:p>
        <a:p xmlns:a="http://schemas.openxmlformats.org/drawingml/2006/main">
          <a:pPr algn="ctr"/>
          <a:r>
            <a:rPr lang="tr-TR" sz="2400" b="1" dirty="0">
              <a:solidFill>
                <a:schemeClr val="tx1"/>
              </a:solidFill>
              <a:latin typeface="Times New Roman" panose="02020603050405020304" pitchFamily="18" charset="0"/>
              <a:cs typeface="Times New Roman" panose="02020603050405020304" pitchFamily="18" charset="0"/>
            </a:rPr>
            <a:t>Deliller</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tr-TR" sz="2400" b="1" dirty="0">
              <a:solidFill>
                <a:schemeClr val="tx1"/>
              </a:solidFill>
              <a:latin typeface="Times New Roman" panose="02020603050405020304" pitchFamily="18" charset="0"/>
              <a:cs typeface="Times New Roman" panose="02020603050405020304" pitchFamily="18" charset="0"/>
            </a:rPr>
            <a:t>Uluslararası</a:t>
          </a:r>
          <a:endParaRPr lang="en-US" sz="2400" b="1" dirty="0">
            <a:solidFill>
              <a:schemeClr val="tx1"/>
            </a:solidFill>
            <a:latin typeface="Times New Roman" panose="02020603050405020304" pitchFamily="18" charset="0"/>
            <a:cs typeface="Times New Roman" panose="02020603050405020304" pitchFamily="18" charset="0"/>
          </a:endParaRPr>
        </a:p>
        <a:p xmlns:a="http://schemas.openxmlformats.org/drawingml/2006/main">
          <a:pPr algn="ctr"/>
          <a:r>
            <a:rPr lang="tr-TR" sz="2400" b="1" dirty="0">
              <a:solidFill>
                <a:schemeClr val="tx1"/>
              </a:solidFill>
              <a:latin typeface="Times New Roman" panose="02020603050405020304" pitchFamily="18" charset="0"/>
              <a:cs typeface="Times New Roman" panose="02020603050405020304" pitchFamily="18" charset="0"/>
            </a:rPr>
            <a:t>İşbirliği</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tr-TR" sz="2100" b="1" dirty="0">
              <a:solidFill>
                <a:schemeClr val="tx1"/>
              </a:solidFill>
              <a:latin typeface="Times New Roman" panose="02020603050405020304" pitchFamily="18" charset="0"/>
              <a:cs typeface="Times New Roman" panose="02020603050405020304" pitchFamily="18" charset="0"/>
            </a:rPr>
            <a:t>Kor. Ön.</a:t>
          </a:r>
          <a:r>
            <a:rPr lang="en-US" sz="2100" b="1" dirty="0">
              <a:solidFill>
                <a:schemeClr val="tx1"/>
              </a:solidFill>
              <a:latin typeface="Times New Roman" panose="02020603050405020304" pitchFamily="18" charset="0"/>
              <a:cs typeface="Times New Roman" panose="02020603050405020304" pitchFamily="18" charset="0"/>
            </a:rPr>
            <a:t>/ </a:t>
          </a:r>
        </a:p>
        <a:p xmlns:a="http://schemas.openxmlformats.org/drawingml/2006/main">
          <a:pPr algn="ctr"/>
          <a:r>
            <a:rPr lang="tr-TR" sz="2100" b="1" dirty="0" err="1">
              <a:solidFill>
                <a:schemeClr val="tx1"/>
              </a:solidFill>
              <a:latin typeface="Times New Roman" panose="02020603050405020304" pitchFamily="18" charset="0"/>
              <a:cs typeface="Times New Roman" panose="02020603050405020304" pitchFamily="18" charset="0"/>
            </a:rPr>
            <a:t>Siv</a:t>
          </a:r>
          <a:r>
            <a:rPr lang="tr-TR" sz="2100" b="1" dirty="0">
              <a:solidFill>
                <a:schemeClr val="tx1"/>
              </a:solidFill>
              <a:latin typeface="Times New Roman" panose="02020603050405020304" pitchFamily="18" charset="0"/>
              <a:cs typeface="Times New Roman" panose="02020603050405020304" pitchFamily="18" charset="0"/>
            </a:rPr>
            <a:t>. Öz.</a:t>
          </a:r>
          <a:r>
            <a:rPr lang="en-US" sz="2100" b="1" dirty="0">
              <a:solidFill>
                <a:schemeClr val="tx1"/>
              </a:solidFill>
              <a:latin typeface="Times New Roman" panose="02020603050405020304" pitchFamily="18" charset="0"/>
              <a:cs typeface="Times New Roman" panose="02020603050405020304" pitchFamily="18" charset="0"/>
            </a:rPr>
            <a:t>/ </a:t>
          </a:r>
        </a:p>
        <a:p xmlns:a="http://schemas.openxmlformats.org/drawingml/2006/main">
          <a:pPr algn="ctr"/>
          <a:r>
            <a:rPr lang="tr-TR" sz="2100" b="1" dirty="0" err="1">
              <a:solidFill>
                <a:schemeClr val="tx1"/>
              </a:solidFill>
              <a:latin typeface="Times New Roman" panose="02020603050405020304" pitchFamily="18" charset="0"/>
              <a:cs typeface="Times New Roman" panose="02020603050405020304" pitchFamily="18" charset="0"/>
            </a:rPr>
            <a:t>İns.Hak</a:t>
          </a:r>
          <a:r>
            <a:rPr lang="tr-TR" sz="2100" b="1" dirty="0">
              <a:solidFill>
                <a:schemeClr val="tx1"/>
              </a:solidFill>
              <a:latin typeface="Times New Roman" panose="02020603050405020304" pitchFamily="18" charset="0"/>
              <a:cs typeface="Times New Roman" panose="02020603050405020304" pitchFamily="18" charset="0"/>
            </a:rPr>
            <a:t>.</a:t>
          </a:r>
          <a:endParaRPr lang="en-GB" sz="2100" b="1" dirty="0">
            <a:solidFill>
              <a:schemeClr val="tx1"/>
            </a:solidFill>
            <a:latin typeface="Times New Roman" panose="02020603050405020304" pitchFamily="18" charset="0"/>
            <a:cs typeface="Times New Roman" panose="02020603050405020304" pitchFamily="18" charset="0"/>
          </a:endParaRPr>
        </a:p>
        <a:p xmlns:a="http://schemas.openxmlformats.org/drawingml/2006/main">
          <a:pPr algn="ctr"/>
          <a:endParaRPr lang="en-US"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drawings/drawing12.xml><?xml version="1.0" encoding="utf-8"?>
<c:userShapes xmlns:c="http://schemas.openxmlformats.org/drawingml/2006/chart">
  <cdr:relSizeAnchor xmlns:cdr="http://schemas.openxmlformats.org/drawingml/2006/chartDrawing">
    <cdr:from>
      <cdr:x>0.10626</cdr:x>
      <cdr:y>0.85071</cdr:y>
    </cdr:from>
    <cdr:to>
      <cdr:x>0.94099</cdr:x>
      <cdr:y>0.98158</cdr:y>
    </cdr:to>
    <cdr:sp macro="" textlink="">
      <cdr:nvSpPr>
        <cdr:cNvPr id="2" name="Metin kutusu 1"/>
        <cdr:cNvSpPr txBox="1"/>
      </cdr:nvSpPr>
      <cdr:spPr>
        <a:xfrm xmlns:a="http://schemas.openxmlformats.org/drawingml/2006/main">
          <a:off x="971600" y="4680743"/>
          <a:ext cx="7632848" cy="72008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tr-TR" sz="1100" dirty="0"/>
        </a:p>
      </cdr:txBody>
    </cdr:sp>
  </cdr:relSizeAnchor>
  <cdr:relSizeAnchor xmlns:cdr="http://schemas.openxmlformats.org/drawingml/2006/chartDrawing">
    <cdr:from>
      <cdr:x>0.09838</cdr:x>
      <cdr:y>0.81145</cdr:y>
    </cdr:from>
    <cdr:to>
      <cdr:x>0.95674</cdr:x>
      <cdr:y>1</cdr:y>
    </cdr:to>
    <cdr:sp macro="" textlink="">
      <cdr:nvSpPr>
        <cdr:cNvPr id="3" name="Metin kutusu 2"/>
        <cdr:cNvSpPr txBox="1"/>
      </cdr:nvSpPr>
      <cdr:spPr>
        <a:xfrm xmlns:a="http://schemas.openxmlformats.org/drawingml/2006/main">
          <a:off x="899592" y="4464719"/>
          <a:ext cx="7848872" cy="1037436"/>
        </a:xfrm>
        <a:prstGeom xmlns:a="http://schemas.openxmlformats.org/drawingml/2006/main" prst="rect">
          <a:avLst/>
        </a:prstGeom>
        <a:solidFill xmlns:a="http://schemas.openxmlformats.org/drawingml/2006/main">
          <a:schemeClr val="bg1"/>
        </a:solidFill>
      </cdr:spPr>
      <cdr:txBody>
        <a:bodyPr xmlns:a="http://schemas.openxmlformats.org/drawingml/2006/main" vertOverflow="clip" wrap="square" rtlCol="0"/>
        <a:lstStyle xmlns:a="http://schemas.openxmlformats.org/drawingml/2006/main"/>
        <a:p xmlns:a="http://schemas.openxmlformats.org/drawingml/2006/main">
          <a:r>
            <a:rPr lang="tr-TR" sz="2000" dirty="0" err="1"/>
            <a:t>BS’yi</a:t>
          </a:r>
          <a:r>
            <a:rPr lang="tr-TR" sz="2000" dirty="0"/>
            <a:t> reform için bir kılavuz olarak kullanan devletler</a:t>
          </a:r>
        </a:p>
        <a:p xmlns:a="http://schemas.openxmlformats.org/drawingml/2006/main">
          <a:endParaRPr lang="tr-TR" sz="2000" dirty="0"/>
        </a:p>
        <a:p xmlns:a="http://schemas.openxmlformats.org/drawingml/2006/main">
          <a:r>
            <a:rPr lang="tr-TR" sz="2000" dirty="0" err="1"/>
            <a:t>BS’yi</a:t>
          </a:r>
          <a:r>
            <a:rPr lang="tr-TR" sz="2000" dirty="0"/>
            <a:t> reform için bir kılavuz olarak kullanmayan devletler  </a:t>
          </a:r>
        </a:p>
      </cdr:txBody>
    </cdr:sp>
  </cdr:relSizeAnchor>
  <cdr:relSizeAnchor xmlns:cdr="http://schemas.openxmlformats.org/drawingml/2006/chartDrawing">
    <cdr:from>
      <cdr:x>0.10626</cdr:x>
      <cdr:y>0.80537</cdr:y>
    </cdr:from>
    <cdr:to>
      <cdr:x>0.95674</cdr:x>
      <cdr:y>1</cdr:y>
    </cdr:to>
    <cdr:sp macro="" textlink="">
      <cdr:nvSpPr>
        <cdr:cNvPr id="4" name="Metin kutusu 3"/>
        <cdr:cNvSpPr txBox="1"/>
      </cdr:nvSpPr>
      <cdr:spPr>
        <a:xfrm xmlns:a="http://schemas.openxmlformats.org/drawingml/2006/main">
          <a:off x="971600" y="4431262"/>
          <a:ext cx="7776864" cy="1070893"/>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tr-TR" sz="1100" dirty="0"/>
        </a:p>
      </cdr:txBody>
    </cdr:sp>
  </cdr:relSizeAnchor>
  <cdr:relSizeAnchor xmlns:cdr="http://schemas.openxmlformats.org/drawingml/2006/chartDrawing">
    <cdr:from>
      <cdr:x>0.10626</cdr:x>
      <cdr:y>0.81145</cdr:y>
    </cdr:from>
    <cdr:to>
      <cdr:x>0.97249</cdr:x>
      <cdr:y>0.98158</cdr:y>
    </cdr:to>
    <cdr:sp macro="" textlink="">
      <cdr:nvSpPr>
        <cdr:cNvPr id="5" name="Metin kutusu 4"/>
        <cdr:cNvSpPr txBox="1"/>
      </cdr:nvSpPr>
      <cdr:spPr>
        <a:xfrm xmlns:a="http://schemas.openxmlformats.org/drawingml/2006/main">
          <a:off x="971600" y="4464719"/>
          <a:ext cx="7920880" cy="93610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tr-TR" sz="1100" dirty="0"/>
        </a:p>
      </cdr:txBody>
    </cdr:sp>
  </cdr:relSizeAnchor>
</c:userShapes>
</file>

<file path=ppt/drawings/drawing13.xml><?xml version="1.0" encoding="utf-8"?>
<c:userShapes xmlns:c="http://schemas.openxmlformats.org/drawingml/2006/chart">
  <cdr:relSizeAnchor xmlns:cdr="http://schemas.openxmlformats.org/drawingml/2006/chartDrawing">
    <cdr:from>
      <cdr:x>0.66102</cdr:x>
      <cdr:y>0.84722</cdr:y>
    </cdr:from>
    <cdr:to>
      <cdr:x>0.88783</cdr:x>
      <cdr:y>0.91846</cdr:y>
    </cdr:to>
    <cdr:sp macro="" textlink="">
      <cdr:nvSpPr>
        <cdr:cNvPr id="2" name="Metin kutusu 3"/>
        <cdr:cNvSpPr txBox="1"/>
      </cdr:nvSpPr>
      <cdr:spPr>
        <a:xfrm xmlns:a="http://schemas.openxmlformats.org/drawingml/2006/main">
          <a:off x="5616624" y="4392487"/>
          <a:ext cx="1927258" cy="369332"/>
        </a:xfrm>
        <a:prstGeom xmlns:a="http://schemas.openxmlformats.org/drawingml/2006/main" prst="rect">
          <a:avLst/>
        </a:prstGeom>
        <a:solidFill xmlns:a="http://schemas.openxmlformats.org/drawingml/2006/main">
          <a:schemeClr val="bg1"/>
        </a:solidFill>
      </cdr:spPr>
      <cdr:txBody>
        <a:bodyPr xmlns:a="http://schemas.openxmlformats.org/drawingml/2006/main" wrap="square" rtlCol="0">
          <a:spAutoFit/>
        </a:bodyPr>
        <a:lstStyle xmlns:a="http://schemas.openxmlformats.org/drawingml/2006/main">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xmlns:a="http://schemas.openxmlformats.org/drawingml/2006/main">
          <a:pPr algn="ctr"/>
          <a:r>
            <a:rPr lang="tr-TR" sz="1800" dirty="0"/>
            <a:t>Diğer ülkeler</a:t>
          </a:r>
        </a:p>
      </cdr:txBody>
    </cdr:sp>
  </cdr:relSizeAnchor>
</c:userShapes>
</file>

<file path=ppt/drawings/drawing14.xml><?xml version="1.0" encoding="utf-8"?>
<c:userShapes xmlns:c="http://schemas.openxmlformats.org/drawingml/2006/chart">
  <cdr:relSizeAnchor xmlns:cdr="http://schemas.openxmlformats.org/drawingml/2006/chartDrawing">
    <cdr:from>
      <cdr:x>0.30516</cdr:x>
      <cdr:y>0.9167</cdr:y>
    </cdr:from>
    <cdr:to>
      <cdr:x>0.49153</cdr:x>
      <cdr:y>0.98597</cdr:y>
    </cdr:to>
    <cdr:sp macro="" textlink="">
      <cdr:nvSpPr>
        <cdr:cNvPr id="2" name="Metin kutusu 10"/>
        <cdr:cNvSpPr txBox="1"/>
      </cdr:nvSpPr>
      <cdr:spPr>
        <a:xfrm xmlns:a="http://schemas.openxmlformats.org/drawingml/2006/main">
          <a:off x="2592937" y="4480273"/>
          <a:ext cx="1583527" cy="338554"/>
        </a:xfrm>
        <a:prstGeom xmlns:a="http://schemas.openxmlformats.org/drawingml/2006/main" prst="rect">
          <a:avLst/>
        </a:prstGeom>
        <a:solidFill xmlns:a="http://schemas.openxmlformats.org/drawingml/2006/main">
          <a:schemeClr val="bg1"/>
        </a:solidFill>
      </cdr:spPr>
      <cdr:txBody>
        <a:bodyPr xmlns:a="http://schemas.openxmlformats.org/drawingml/2006/main" wrap="square" rtlCol="0">
          <a:spAutoFit/>
        </a:bodyPr>
        <a:lstStyle xmlns:a="http://schemas.openxmlformats.org/drawingml/2006/main">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xmlns:a="http://schemas.openxmlformats.org/drawingml/2006/main">
          <a:r>
            <a:rPr lang="tr-TR" sz="1600" dirty="0"/>
            <a:t>Veri sunulanlar</a:t>
          </a:r>
        </a:p>
      </cdr:txBody>
    </cdr:sp>
  </cdr:relSizeAnchor>
</c:userShapes>
</file>

<file path=ppt/drawings/drawing2.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Powers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Operational </a:t>
          </a:r>
          <a:br>
            <a:rPr lang="en-US" sz="2400" b="1" dirty="0">
              <a:solidFill>
                <a:schemeClr val="tx1"/>
              </a:solidFill>
              <a:latin typeface="Times New Roman" panose="02020603050405020304" pitchFamily="18" charset="0"/>
              <a:cs typeface="Times New Roman" panose="02020603050405020304" pitchFamily="18" charset="0"/>
            </a:rPr>
          </a:br>
          <a:r>
            <a:rPr lang="en-US" sz="2400" b="1" dirty="0">
              <a:solidFill>
                <a:schemeClr val="tx1"/>
              </a:solidFill>
              <a:latin typeface="Times New Roman" panose="02020603050405020304" pitchFamily="18" charset="0"/>
              <a:cs typeface="Times New Roman" panose="02020603050405020304" pitchFamily="18" charset="0"/>
            </a:rPr>
            <a:t>[24/7 </a:t>
          </a:r>
          <a:r>
            <a:rPr lang="en-US" sz="2400" b="1" dirty="0" err="1">
              <a:solidFill>
                <a:schemeClr val="tx1"/>
              </a:solidFill>
              <a:latin typeface="Times New Roman" panose="02020603050405020304" pitchFamily="18" charset="0"/>
              <a:cs typeface="Times New Roman" panose="02020603050405020304" pitchFamily="18" charset="0"/>
            </a:rPr>
            <a:t>PoC</a:t>
          </a:r>
          <a:r>
            <a:rPr lang="en-US" sz="2400" b="1" dirty="0">
              <a:solidFill>
                <a:schemeClr val="tx1"/>
              </a:solidFill>
              <a:latin typeface="Times New Roman" panose="02020603050405020304" pitchFamily="18" charset="0"/>
              <a:cs typeface="Times New Roman" panose="02020603050405020304" pitchFamily="18" charset="0"/>
            </a:rPr>
            <a:t>]</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Offences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Electronic </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Evidence</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International</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Cooperation</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Safeguards/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Civil Liberties/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Human Rights</a:t>
          </a:r>
          <a:endParaRPr lang="en-GB"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tr-TR" sz="2400" b="1" dirty="0">
              <a:solidFill>
                <a:schemeClr val="tx1"/>
              </a:solidFill>
              <a:latin typeface="Times New Roman" panose="02020603050405020304" pitchFamily="18" charset="0"/>
              <a:cs typeface="Times New Roman" panose="02020603050405020304" pitchFamily="18" charset="0"/>
            </a:rPr>
            <a:t>Yetkiler</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tr-TR" sz="2400" b="1" dirty="0">
              <a:solidFill>
                <a:schemeClr val="tx1"/>
              </a:solidFill>
              <a:latin typeface="Times New Roman" panose="02020603050405020304" pitchFamily="18" charset="0"/>
              <a:cs typeface="Times New Roman" panose="02020603050405020304" pitchFamily="18" charset="0"/>
            </a:rPr>
            <a:t>7/24 faal irtibat noktası</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tr-TR" sz="2400" b="1" dirty="0">
              <a:solidFill>
                <a:schemeClr val="tx1"/>
              </a:solidFill>
              <a:latin typeface="Times New Roman" panose="02020603050405020304" pitchFamily="18" charset="0"/>
              <a:cs typeface="Times New Roman" panose="02020603050405020304" pitchFamily="18" charset="0"/>
            </a:rPr>
            <a:t>Suçlar</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err="1">
              <a:solidFill>
                <a:schemeClr val="tx1"/>
              </a:solidFill>
              <a:latin typeface="Times New Roman" panose="02020603050405020304" pitchFamily="18" charset="0"/>
              <a:cs typeface="Times New Roman" panose="02020603050405020304" pitchFamily="18" charset="0"/>
            </a:rPr>
            <a:t>Ele</a:t>
          </a:r>
          <a:r>
            <a:rPr lang="tr-TR" sz="2400" b="1" dirty="0">
              <a:solidFill>
                <a:schemeClr val="tx1"/>
              </a:solidFill>
              <a:latin typeface="Times New Roman" panose="02020603050405020304" pitchFamily="18" charset="0"/>
              <a:cs typeface="Times New Roman" panose="02020603050405020304" pitchFamily="18" charset="0"/>
            </a:rPr>
            <a:t>k</a:t>
          </a:r>
          <a:r>
            <a:rPr lang="en-US" sz="2400" b="1" dirty="0" err="1">
              <a:solidFill>
                <a:schemeClr val="tx1"/>
              </a:solidFill>
              <a:latin typeface="Times New Roman" panose="02020603050405020304" pitchFamily="18" charset="0"/>
              <a:cs typeface="Times New Roman" panose="02020603050405020304" pitchFamily="18" charset="0"/>
            </a:rPr>
            <a:t>troni</a:t>
          </a:r>
          <a:r>
            <a:rPr lang="tr-TR" sz="2400" b="1" dirty="0">
              <a:solidFill>
                <a:schemeClr val="tx1"/>
              </a:solidFill>
              <a:latin typeface="Times New Roman" panose="02020603050405020304" pitchFamily="18" charset="0"/>
              <a:cs typeface="Times New Roman" panose="02020603050405020304" pitchFamily="18" charset="0"/>
            </a:rPr>
            <a:t>k</a:t>
          </a:r>
          <a:r>
            <a:rPr lang="en-US" sz="2400" b="1" dirty="0">
              <a:solidFill>
                <a:schemeClr val="tx1"/>
              </a:solidFill>
              <a:latin typeface="Times New Roman" panose="02020603050405020304" pitchFamily="18" charset="0"/>
              <a:cs typeface="Times New Roman" panose="02020603050405020304" pitchFamily="18" charset="0"/>
            </a:rPr>
            <a:t> </a:t>
          </a:r>
        </a:p>
        <a:p xmlns:a="http://schemas.openxmlformats.org/drawingml/2006/main">
          <a:pPr algn="ctr"/>
          <a:r>
            <a:rPr lang="tr-TR" sz="2400" b="1" dirty="0">
              <a:solidFill>
                <a:schemeClr val="tx1"/>
              </a:solidFill>
              <a:latin typeface="Times New Roman" panose="02020603050405020304" pitchFamily="18" charset="0"/>
              <a:cs typeface="Times New Roman" panose="02020603050405020304" pitchFamily="18" charset="0"/>
            </a:rPr>
            <a:t>Deliller</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tr-TR" sz="2400" b="1" dirty="0">
              <a:solidFill>
                <a:schemeClr val="tx1"/>
              </a:solidFill>
              <a:latin typeface="Times New Roman" panose="02020603050405020304" pitchFamily="18" charset="0"/>
              <a:cs typeface="Times New Roman" panose="02020603050405020304" pitchFamily="18" charset="0"/>
            </a:rPr>
            <a:t>Uluslararası</a:t>
          </a:r>
          <a:endParaRPr lang="en-US" sz="2400" b="1" dirty="0">
            <a:solidFill>
              <a:schemeClr val="tx1"/>
            </a:solidFill>
            <a:latin typeface="Times New Roman" panose="02020603050405020304" pitchFamily="18" charset="0"/>
            <a:cs typeface="Times New Roman" panose="02020603050405020304" pitchFamily="18" charset="0"/>
          </a:endParaRPr>
        </a:p>
        <a:p xmlns:a="http://schemas.openxmlformats.org/drawingml/2006/main">
          <a:pPr algn="ctr"/>
          <a:r>
            <a:rPr lang="tr-TR" sz="2400" b="1" dirty="0">
              <a:solidFill>
                <a:schemeClr val="tx1"/>
              </a:solidFill>
              <a:latin typeface="Times New Roman" panose="02020603050405020304" pitchFamily="18" charset="0"/>
              <a:cs typeface="Times New Roman" panose="02020603050405020304" pitchFamily="18" charset="0"/>
            </a:rPr>
            <a:t>İşbirliği</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tr-TR" sz="2100" b="1" dirty="0">
              <a:solidFill>
                <a:schemeClr val="tx1"/>
              </a:solidFill>
              <a:latin typeface="Times New Roman" panose="02020603050405020304" pitchFamily="18" charset="0"/>
              <a:cs typeface="Times New Roman" panose="02020603050405020304" pitchFamily="18" charset="0"/>
            </a:rPr>
            <a:t>Kor. Ön.</a:t>
          </a:r>
          <a:r>
            <a:rPr lang="en-US" sz="2100" b="1" dirty="0">
              <a:solidFill>
                <a:schemeClr val="tx1"/>
              </a:solidFill>
              <a:latin typeface="Times New Roman" panose="02020603050405020304" pitchFamily="18" charset="0"/>
              <a:cs typeface="Times New Roman" panose="02020603050405020304" pitchFamily="18" charset="0"/>
            </a:rPr>
            <a:t>/ </a:t>
          </a:r>
        </a:p>
        <a:p xmlns:a="http://schemas.openxmlformats.org/drawingml/2006/main">
          <a:pPr algn="ctr"/>
          <a:r>
            <a:rPr lang="tr-TR" sz="2100" b="1" dirty="0" err="1">
              <a:solidFill>
                <a:schemeClr val="tx1"/>
              </a:solidFill>
              <a:latin typeface="Times New Roman" panose="02020603050405020304" pitchFamily="18" charset="0"/>
              <a:cs typeface="Times New Roman" panose="02020603050405020304" pitchFamily="18" charset="0"/>
            </a:rPr>
            <a:t>Siv</a:t>
          </a:r>
          <a:r>
            <a:rPr lang="tr-TR" sz="2100" b="1" dirty="0">
              <a:solidFill>
                <a:schemeClr val="tx1"/>
              </a:solidFill>
              <a:latin typeface="Times New Roman" panose="02020603050405020304" pitchFamily="18" charset="0"/>
              <a:cs typeface="Times New Roman" panose="02020603050405020304" pitchFamily="18" charset="0"/>
            </a:rPr>
            <a:t>. Öz.</a:t>
          </a:r>
          <a:r>
            <a:rPr lang="en-US" sz="2100" b="1" dirty="0">
              <a:solidFill>
                <a:schemeClr val="tx1"/>
              </a:solidFill>
              <a:latin typeface="Times New Roman" panose="02020603050405020304" pitchFamily="18" charset="0"/>
              <a:cs typeface="Times New Roman" panose="02020603050405020304" pitchFamily="18" charset="0"/>
            </a:rPr>
            <a:t>/ </a:t>
          </a:r>
        </a:p>
        <a:p xmlns:a="http://schemas.openxmlformats.org/drawingml/2006/main">
          <a:pPr algn="ctr"/>
          <a:r>
            <a:rPr lang="tr-TR" sz="2100" b="1" dirty="0" err="1">
              <a:solidFill>
                <a:schemeClr val="tx1"/>
              </a:solidFill>
              <a:latin typeface="Times New Roman" panose="02020603050405020304" pitchFamily="18" charset="0"/>
              <a:cs typeface="Times New Roman" panose="02020603050405020304" pitchFamily="18" charset="0"/>
            </a:rPr>
            <a:t>İns</a:t>
          </a:r>
          <a:r>
            <a:rPr lang="tr-TR" sz="2100" b="1" dirty="0">
              <a:solidFill>
                <a:schemeClr val="tx1"/>
              </a:solidFill>
              <a:latin typeface="Times New Roman" panose="02020603050405020304" pitchFamily="18" charset="0"/>
              <a:cs typeface="Times New Roman" panose="02020603050405020304" pitchFamily="18" charset="0"/>
            </a:rPr>
            <a:t>. Hak.</a:t>
          </a:r>
          <a:endParaRPr lang="en-GB"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Powers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Operational </a:t>
          </a:r>
          <a:br>
            <a:rPr lang="en-US" sz="2400" b="1" dirty="0">
              <a:solidFill>
                <a:schemeClr val="tx1"/>
              </a:solidFill>
              <a:latin typeface="Times New Roman" panose="02020603050405020304" pitchFamily="18" charset="0"/>
              <a:cs typeface="Times New Roman" panose="02020603050405020304" pitchFamily="18" charset="0"/>
            </a:rPr>
          </a:br>
          <a:r>
            <a:rPr lang="en-US" sz="2400" b="1" dirty="0">
              <a:solidFill>
                <a:schemeClr val="tx1"/>
              </a:solidFill>
              <a:latin typeface="Times New Roman" panose="02020603050405020304" pitchFamily="18" charset="0"/>
              <a:cs typeface="Times New Roman" panose="02020603050405020304" pitchFamily="18" charset="0"/>
            </a:rPr>
            <a:t>[24/7 </a:t>
          </a:r>
          <a:r>
            <a:rPr lang="en-US" sz="2400" b="1" dirty="0" err="1">
              <a:solidFill>
                <a:schemeClr val="tx1"/>
              </a:solidFill>
              <a:latin typeface="Times New Roman" panose="02020603050405020304" pitchFamily="18" charset="0"/>
              <a:cs typeface="Times New Roman" panose="02020603050405020304" pitchFamily="18" charset="0"/>
            </a:rPr>
            <a:t>PoC</a:t>
          </a:r>
          <a:r>
            <a:rPr lang="en-US" sz="2400" b="1" dirty="0">
              <a:solidFill>
                <a:schemeClr val="tx1"/>
              </a:solidFill>
              <a:latin typeface="Times New Roman" panose="02020603050405020304" pitchFamily="18" charset="0"/>
              <a:cs typeface="Times New Roman" panose="02020603050405020304" pitchFamily="18" charset="0"/>
            </a:rPr>
            <a:t>]</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Offences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Electronic </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Evidence</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International</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Cooperation</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Safeguards/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Civil Liberties/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Human Rights</a:t>
          </a:r>
          <a:endParaRPr lang="en-GB"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drawings/drawing5.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tr-TR" sz="2400" b="1" dirty="0">
              <a:solidFill>
                <a:schemeClr val="tx1"/>
              </a:solidFill>
              <a:latin typeface="Times New Roman" panose="02020603050405020304" pitchFamily="18" charset="0"/>
              <a:cs typeface="Times New Roman" panose="02020603050405020304" pitchFamily="18" charset="0"/>
            </a:rPr>
            <a:t>Yetkiler</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tr-TR" sz="2400" b="1" dirty="0">
              <a:solidFill>
                <a:schemeClr val="tx1"/>
              </a:solidFill>
              <a:latin typeface="Times New Roman" panose="02020603050405020304" pitchFamily="18" charset="0"/>
              <a:cs typeface="Times New Roman" panose="02020603050405020304" pitchFamily="18" charset="0"/>
            </a:rPr>
            <a:t>7/24 faal irtibat noktası</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tr-TR" sz="2400" b="1" dirty="0">
              <a:solidFill>
                <a:schemeClr val="tx1"/>
              </a:solidFill>
              <a:latin typeface="Times New Roman" panose="02020603050405020304" pitchFamily="18" charset="0"/>
              <a:cs typeface="Times New Roman" panose="02020603050405020304" pitchFamily="18" charset="0"/>
            </a:rPr>
            <a:t>Suçlar</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err="1">
              <a:solidFill>
                <a:schemeClr val="tx1"/>
              </a:solidFill>
              <a:latin typeface="Times New Roman" panose="02020603050405020304" pitchFamily="18" charset="0"/>
              <a:cs typeface="Times New Roman" panose="02020603050405020304" pitchFamily="18" charset="0"/>
            </a:rPr>
            <a:t>Ele</a:t>
          </a:r>
          <a:r>
            <a:rPr lang="tr-TR" sz="2400" b="1" dirty="0">
              <a:solidFill>
                <a:schemeClr val="tx1"/>
              </a:solidFill>
              <a:latin typeface="Times New Roman" panose="02020603050405020304" pitchFamily="18" charset="0"/>
              <a:cs typeface="Times New Roman" panose="02020603050405020304" pitchFamily="18" charset="0"/>
            </a:rPr>
            <a:t>k</a:t>
          </a:r>
          <a:r>
            <a:rPr lang="en-US" sz="2400" b="1" dirty="0" err="1">
              <a:solidFill>
                <a:schemeClr val="tx1"/>
              </a:solidFill>
              <a:latin typeface="Times New Roman" panose="02020603050405020304" pitchFamily="18" charset="0"/>
              <a:cs typeface="Times New Roman" panose="02020603050405020304" pitchFamily="18" charset="0"/>
            </a:rPr>
            <a:t>roni</a:t>
          </a:r>
          <a:r>
            <a:rPr lang="tr-TR" sz="2400" b="1" dirty="0">
              <a:solidFill>
                <a:schemeClr val="tx1"/>
              </a:solidFill>
              <a:latin typeface="Times New Roman" panose="02020603050405020304" pitchFamily="18" charset="0"/>
              <a:cs typeface="Times New Roman" panose="02020603050405020304" pitchFamily="18" charset="0"/>
            </a:rPr>
            <a:t>k</a:t>
          </a:r>
          <a:r>
            <a:rPr lang="en-US" sz="2400" b="1" dirty="0">
              <a:solidFill>
                <a:schemeClr val="tx1"/>
              </a:solidFill>
              <a:latin typeface="Times New Roman" panose="02020603050405020304" pitchFamily="18" charset="0"/>
              <a:cs typeface="Times New Roman" panose="02020603050405020304" pitchFamily="18" charset="0"/>
            </a:rPr>
            <a:t> </a:t>
          </a:r>
        </a:p>
        <a:p xmlns:a="http://schemas.openxmlformats.org/drawingml/2006/main">
          <a:pPr algn="ctr"/>
          <a:r>
            <a:rPr lang="tr-TR" sz="2400" b="1" dirty="0">
              <a:solidFill>
                <a:schemeClr val="tx1"/>
              </a:solidFill>
              <a:latin typeface="Times New Roman" panose="02020603050405020304" pitchFamily="18" charset="0"/>
              <a:cs typeface="Times New Roman" panose="02020603050405020304" pitchFamily="18" charset="0"/>
            </a:rPr>
            <a:t>Deliller</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tr-TR" sz="2400" b="1" dirty="0">
              <a:solidFill>
                <a:schemeClr val="tx1"/>
              </a:solidFill>
              <a:latin typeface="Times New Roman" panose="02020603050405020304" pitchFamily="18" charset="0"/>
              <a:cs typeface="Times New Roman" panose="02020603050405020304" pitchFamily="18" charset="0"/>
            </a:rPr>
            <a:t>Uluslararası</a:t>
          </a:r>
          <a:endParaRPr lang="en-US" sz="2400" b="1" dirty="0">
            <a:solidFill>
              <a:schemeClr val="tx1"/>
            </a:solidFill>
            <a:latin typeface="Times New Roman" panose="02020603050405020304" pitchFamily="18" charset="0"/>
            <a:cs typeface="Times New Roman" panose="02020603050405020304" pitchFamily="18" charset="0"/>
          </a:endParaRPr>
        </a:p>
        <a:p xmlns:a="http://schemas.openxmlformats.org/drawingml/2006/main">
          <a:pPr algn="ctr"/>
          <a:r>
            <a:rPr lang="tr-TR" sz="2400" b="1" dirty="0">
              <a:solidFill>
                <a:schemeClr val="tx1"/>
              </a:solidFill>
              <a:latin typeface="Times New Roman" panose="02020603050405020304" pitchFamily="18" charset="0"/>
              <a:cs typeface="Times New Roman" panose="02020603050405020304" pitchFamily="18" charset="0"/>
            </a:rPr>
            <a:t>İşbirliği</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tr-TR" sz="2100" b="1" dirty="0">
              <a:solidFill>
                <a:schemeClr val="tx1"/>
              </a:solidFill>
              <a:latin typeface="Times New Roman" panose="02020603050405020304" pitchFamily="18" charset="0"/>
              <a:cs typeface="Times New Roman" panose="02020603050405020304" pitchFamily="18" charset="0"/>
            </a:rPr>
            <a:t>Kor. Ön.</a:t>
          </a:r>
          <a:r>
            <a:rPr lang="en-US" sz="2100" b="1" dirty="0">
              <a:solidFill>
                <a:schemeClr val="tx1"/>
              </a:solidFill>
              <a:latin typeface="Times New Roman" panose="02020603050405020304" pitchFamily="18" charset="0"/>
              <a:cs typeface="Times New Roman" panose="02020603050405020304" pitchFamily="18" charset="0"/>
            </a:rPr>
            <a:t>/ </a:t>
          </a:r>
        </a:p>
        <a:p xmlns:a="http://schemas.openxmlformats.org/drawingml/2006/main">
          <a:pPr algn="ctr"/>
          <a:r>
            <a:rPr lang="tr-TR" sz="2100" b="1" dirty="0">
              <a:solidFill>
                <a:schemeClr val="tx1"/>
              </a:solidFill>
              <a:latin typeface="Times New Roman" panose="02020603050405020304" pitchFamily="18" charset="0"/>
              <a:cs typeface="Times New Roman" panose="02020603050405020304" pitchFamily="18" charset="0"/>
            </a:rPr>
            <a:t>Sivil Öz.</a:t>
          </a:r>
          <a:r>
            <a:rPr lang="en-US" sz="2100" b="1" dirty="0">
              <a:solidFill>
                <a:schemeClr val="tx1"/>
              </a:solidFill>
              <a:latin typeface="Times New Roman" panose="02020603050405020304" pitchFamily="18" charset="0"/>
              <a:cs typeface="Times New Roman" panose="02020603050405020304" pitchFamily="18" charset="0"/>
            </a:rPr>
            <a:t>/ </a:t>
          </a:r>
        </a:p>
        <a:p xmlns:a="http://schemas.openxmlformats.org/drawingml/2006/main">
          <a:pPr algn="ctr"/>
          <a:r>
            <a:rPr lang="tr-TR" sz="2100" b="1" dirty="0" err="1">
              <a:solidFill>
                <a:schemeClr val="tx1"/>
              </a:solidFill>
              <a:latin typeface="Times New Roman" panose="02020603050405020304" pitchFamily="18" charset="0"/>
              <a:cs typeface="Times New Roman" panose="02020603050405020304" pitchFamily="18" charset="0"/>
            </a:rPr>
            <a:t>İns</a:t>
          </a:r>
          <a:r>
            <a:rPr lang="tr-TR" sz="2100" b="1" dirty="0">
              <a:solidFill>
                <a:schemeClr val="tx1"/>
              </a:solidFill>
              <a:latin typeface="Times New Roman" panose="02020603050405020304" pitchFamily="18" charset="0"/>
              <a:cs typeface="Times New Roman" panose="02020603050405020304" pitchFamily="18" charset="0"/>
            </a:rPr>
            <a:t>. Hak.</a:t>
          </a:r>
          <a:endParaRPr lang="en-GB"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drawings/drawing6.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Powers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Operational </a:t>
          </a:r>
          <a:br>
            <a:rPr lang="en-US" sz="2400" b="1" dirty="0">
              <a:solidFill>
                <a:schemeClr val="tx1"/>
              </a:solidFill>
              <a:latin typeface="Times New Roman" panose="02020603050405020304" pitchFamily="18" charset="0"/>
              <a:cs typeface="Times New Roman" panose="02020603050405020304" pitchFamily="18" charset="0"/>
            </a:rPr>
          </a:br>
          <a:r>
            <a:rPr lang="en-US" sz="2400" b="1" dirty="0">
              <a:solidFill>
                <a:schemeClr val="tx1"/>
              </a:solidFill>
              <a:latin typeface="Times New Roman" panose="02020603050405020304" pitchFamily="18" charset="0"/>
              <a:cs typeface="Times New Roman" panose="02020603050405020304" pitchFamily="18" charset="0"/>
            </a:rPr>
            <a:t>[24/7 </a:t>
          </a:r>
          <a:r>
            <a:rPr lang="en-US" sz="2400" b="1" dirty="0" err="1">
              <a:solidFill>
                <a:schemeClr val="tx1"/>
              </a:solidFill>
              <a:latin typeface="Times New Roman" panose="02020603050405020304" pitchFamily="18" charset="0"/>
              <a:cs typeface="Times New Roman" panose="02020603050405020304" pitchFamily="18" charset="0"/>
            </a:rPr>
            <a:t>PoC</a:t>
          </a:r>
          <a:r>
            <a:rPr lang="en-US" sz="2400" b="1" dirty="0">
              <a:solidFill>
                <a:schemeClr val="tx1"/>
              </a:solidFill>
              <a:latin typeface="Times New Roman" panose="02020603050405020304" pitchFamily="18" charset="0"/>
              <a:cs typeface="Times New Roman" panose="02020603050405020304" pitchFamily="18" charset="0"/>
            </a:rPr>
            <a:t>]</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Offences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Electronic </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Evidence</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International</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Cooperation</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Safeguards/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Civil Liberties/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Human Rights</a:t>
          </a:r>
          <a:endParaRPr lang="en-GB"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drawings/drawing7.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tr-TR" sz="2400" b="1" dirty="0">
              <a:solidFill>
                <a:schemeClr val="tx1"/>
              </a:solidFill>
              <a:latin typeface="Times New Roman" panose="02020603050405020304" pitchFamily="18" charset="0"/>
              <a:cs typeface="Times New Roman" panose="02020603050405020304" pitchFamily="18" charset="0"/>
            </a:rPr>
            <a:t>Yetkiler</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tr-TR" sz="2400" b="1" dirty="0">
              <a:solidFill>
                <a:schemeClr val="tx1"/>
              </a:solidFill>
              <a:latin typeface="Times New Roman" panose="02020603050405020304" pitchFamily="18" charset="0"/>
              <a:cs typeface="Times New Roman" panose="02020603050405020304" pitchFamily="18" charset="0"/>
            </a:rPr>
            <a:t>7/24 faal irtibat noktası</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tr-TR" sz="2400" b="1" dirty="0">
              <a:solidFill>
                <a:schemeClr val="tx1"/>
              </a:solidFill>
              <a:latin typeface="Times New Roman" panose="02020603050405020304" pitchFamily="18" charset="0"/>
              <a:cs typeface="Times New Roman" panose="02020603050405020304" pitchFamily="18" charset="0"/>
            </a:rPr>
            <a:t>Suçlar</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err="1">
              <a:solidFill>
                <a:schemeClr val="tx1"/>
              </a:solidFill>
              <a:latin typeface="Times New Roman" panose="02020603050405020304" pitchFamily="18" charset="0"/>
              <a:cs typeface="Times New Roman" panose="02020603050405020304" pitchFamily="18" charset="0"/>
            </a:rPr>
            <a:t>Ele</a:t>
          </a:r>
          <a:r>
            <a:rPr lang="tr-TR" sz="2400" b="1" dirty="0">
              <a:solidFill>
                <a:schemeClr val="tx1"/>
              </a:solidFill>
              <a:latin typeface="Times New Roman" panose="02020603050405020304" pitchFamily="18" charset="0"/>
              <a:cs typeface="Times New Roman" panose="02020603050405020304" pitchFamily="18" charset="0"/>
            </a:rPr>
            <a:t>k</a:t>
          </a:r>
          <a:r>
            <a:rPr lang="en-US" sz="2400" b="1" dirty="0" err="1">
              <a:solidFill>
                <a:schemeClr val="tx1"/>
              </a:solidFill>
              <a:latin typeface="Times New Roman" panose="02020603050405020304" pitchFamily="18" charset="0"/>
              <a:cs typeface="Times New Roman" panose="02020603050405020304" pitchFamily="18" charset="0"/>
            </a:rPr>
            <a:t>troni</a:t>
          </a:r>
          <a:r>
            <a:rPr lang="tr-TR" sz="2400" b="1" dirty="0">
              <a:solidFill>
                <a:schemeClr val="tx1"/>
              </a:solidFill>
              <a:latin typeface="Times New Roman" panose="02020603050405020304" pitchFamily="18" charset="0"/>
              <a:cs typeface="Times New Roman" panose="02020603050405020304" pitchFamily="18" charset="0"/>
            </a:rPr>
            <a:t>k</a:t>
          </a:r>
          <a:r>
            <a:rPr lang="en-US" sz="2400" b="1" dirty="0">
              <a:solidFill>
                <a:schemeClr val="tx1"/>
              </a:solidFill>
              <a:latin typeface="Times New Roman" panose="02020603050405020304" pitchFamily="18" charset="0"/>
              <a:cs typeface="Times New Roman" panose="02020603050405020304" pitchFamily="18" charset="0"/>
            </a:rPr>
            <a:t> </a:t>
          </a:r>
        </a:p>
        <a:p xmlns:a="http://schemas.openxmlformats.org/drawingml/2006/main">
          <a:pPr algn="ctr"/>
          <a:r>
            <a:rPr lang="tr-TR" sz="2400" b="1" dirty="0">
              <a:solidFill>
                <a:schemeClr val="tx1"/>
              </a:solidFill>
              <a:latin typeface="Times New Roman" panose="02020603050405020304" pitchFamily="18" charset="0"/>
              <a:cs typeface="Times New Roman" panose="02020603050405020304" pitchFamily="18" charset="0"/>
            </a:rPr>
            <a:t>Deliller</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tr-TR" sz="2400" b="1" dirty="0">
              <a:solidFill>
                <a:schemeClr val="tx1"/>
              </a:solidFill>
              <a:latin typeface="Times New Roman" panose="02020603050405020304" pitchFamily="18" charset="0"/>
              <a:cs typeface="Times New Roman" panose="02020603050405020304" pitchFamily="18" charset="0"/>
            </a:rPr>
            <a:t>Uluslararası</a:t>
          </a:r>
          <a:endParaRPr lang="en-US" sz="2400" b="1" dirty="0">
            <a:solidFill>
              <a:schemeClr val="tx1"/>
            </a:solidFill>
            <a:latin typeface="Times New Roman" panose="02020603050405020304" pitchFamily="18" charset="0"/>
            <a:cs typeface="Times New Roman" panose="02020603050405020304" pitchFamily="18" charset="0"/>
          </a:endParaRPr>
        </a:p>
        <a:p xmlns:a="http://schemas.openxmlformats.org/drawingml/2006/main">
          <a:pPr algn="ctr"/>
          <a:r>
            <a:rPr lang="tr-TR" sz="2400" b="1" dirty="0">
              <a:solidFill>
                <a:schemeClr val="tx1"/>
              </a:solidFill>
              <a:latin typeface="Times New Roman" panose="02020603050405020304" pitchFamily="18" charset="0"/>
              <a:cs typeface="Times New Roman" panose="02020603050405020304" pitchFamily="18" charset="0"/>
            </a:rPr>
            <a:t>İşbirliği</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tr-TR" sz="2100" b="1" dirty="0">
              <a:solidFill>
                <a:schemeClr val="tx1"/>
              </a:solidFill>
              <a:latin typeface="Times New Roman" panose="02020603050405020304" pitchFamily="18" charset="0"/>
              <a:cs typeface="Times New Roman" panose="02020603050405020304" pitchFamily="18" charset="0"/>
            </a:rPr>
            <a:t>Kor. Ön.</a:t>
          </a:r>
          <a:r>
            <a:rPr lang="en-US" sz="2100" b="1" dirty="0">
              <a:solidFill>
                <a:schemeClr val="tx1"/>
              </a:solidFill>
              <a:latin typeface="Times New Roman" panose="02020603050405020304" pitchFamily="18" charset="0"/>
              <a:cs typeface="Times New Roman" panose="02020603050405020304" pitchFamily="18" charset="0"/>
            </a:rPr>
            <a:t>/ </a:t>
          </a:r>
        </a:p>
        <a:p xmlns:a="http://schemas.openxmlformats.org/drawingml/2006/main">
          <a:pPr algn="ctr"/>
          <a:r>
            <a:rPr lang="tr-TR" sz="2100" b="1" dirty="0" err="1">
              <a:solidFill>
                <a:schemeClr val="tx1"/>
              </a:solidFill>
              <a:latin typeface="Times New Roman" panose="02020603050405020304" pitchFamily="18" charset="0"/>
              <a:cs typeface="Times New Roman" panose="02020603050405020304" pitchFamily="18" charset="0"/>
            </a:rPr>
            <a:t>Siv</a:t>
          </a:r>
          <a:r>
            <a:rPr lang="tr-TR" sz="2100" b="1" dirty="0">
              <a:solidFill>
                <a:schemeClr val="tx1"/>
              </a:solidFill>
              <a:latin typeface="Times New Roman" panose="02020603050405020304" pitchFamily="18" charset="0"/>
              <a:cs typeface="Times New Roman" panose="02020603050405020304" pitchFamily="18" charset="0"/>
            </a:rPr>
            <a:t>. Öz.</a:t>
          </a:r>
          <a:r>
            <a:rPr lang="en-US" sz="2100" b="1" dirty="0">
              <a:solidFill>
                <a:schemeClr val="tx1"/>
              </a:solidFill>
              <a:latin typeface="Times New Roman" panose="02020603050405020304" pitchFamily="18" charset="0"/>
              <a:cs typeface="Times New Roman" panose="02020603050405020304" pitchFamily="18" charset="0"/>
            </a:rPr>
            <a:t>/ </a:t>
          </a:r>
        </a:p>
        <a:p xmlns:a="http://schemas.openxmlformats.org/drawingml/2006/main">
          <a:pPr algn="ctr"/>
          <a:r>
            <a:rPr lang="tr-TR" sz="2100" b="1" dirty="0" err="1">
              <a:solidFill>
                <a:schemeClr val="tx1"/>
              </a:solidFill>
              <a:latin typeface="Times New Roman" panose="02020603050405020304" pitchFamily="18" charset="0"/>
              <a:cs typeface="Times New Roman" panose="02020603050405020304" pitchFamily="18" charset="0"/>
            </a:rPr>
            <a:t>İns</a:t>
          </a:r>
          <a:r>
            <a:rPr lang="tr-TR" sz="2100" b="1" dirty="0">
              <a:solidFill>
                <a:schemeClr val="tx1"/>
              </a:solidFill>
              <a:latin typeface="Times New Roman" panose="02020603050405020304" pitchFamily="18" charset="0"/>
              <a:cs typeface="Times New Roman" panose="02020603050405020304" pitchFamily="18" charset="0"/>
            </a:rPr>
            <a:t>. Hak.</a:t>
          </a:r>
          <a:endParaRPr lang="en-GB"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drawings/drawing8.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Powers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Operational </a:t>
          </a:r>
          <a:br>
            <a:rPr lang="en-US" sz="2400" b="1" dirty="0">
              <a:solidFill>
                <a:schemeClr val="tx1"/>
              </a:solidFill>
              <a:latin typeface="Times New Roman" panose="02020603050405020304" pitchFamily="18" charset="0"/>
              <a:cs typeface="Times New Roman" panose="02020603050405020304" pitchFamily="18" charset="0"/>
            </a:rPr>
          </a:br>
          <a:r>
            <a:rPr lang="en-US" sz="2400" b="1" dirty="0">
              <a:solidFill>
                <a:schemeClr val="tx1"/>
              </a:solidFill>
              <a:latin typeface="Times New Roman" panose="02020603050405020304" pitchFamily="18" charset="0"/>
              <a:cs typeface="Times New Roman" panose="02020603050405020304" pitchFamily="18" charset="0"/>
            </a:rPr>
            <a:t>[24/7 </a:t>
          </a:r>
          <a:r>
            <a:rPr lang="en-US" sz="2400" b="1" dirty="0" err="1">
              <a:solidFill>
                <a:schemeClr val="tx1"/>
              </a:solidFill>
              <a:latin typeface="Times New Roman" panose="02020603050405020304" pitchFamily="18" charset="0"/>
              <a:cs typeface="Times New Roman" panose="02020603050405020304" pitchFamily="18" charset="0"/>
            </a:rPr>
            <a:t>PoC</a:t>
          </a:r>
          <a:r>
            <a:rPr lang="en-US" sz="2400" b="1" dirty="0">
              <a:solidFill>
                <a:schemeClr val="tx1"/>
              </a:solidFill>
              <a:latin typeface="Times New Roman" panose="02020603050405020304" pitchFamily="18" charset="0"/>
              <a:cs typeface="Times New Roman" panose="02020603050405020304" pitchFamily="18" charset="0"/>
            </a:rPr>
            <a:t>]</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Offences</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Electronic </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Evidence</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International</a:t>
          </a:r>
        </a:p>
        <a:p xmlns:a="http://schemas.openxmlformats.org/drawingml/2006/main">
          <a:pPr algn="ctr"/>
          <a:r>
            <a:rPr lang="en-US" sz="2400" b="1" dirty="0">
              <a:solidFill>
                <a:schemeClr val="tx1"/>
              </a:solidFill>
              <a:latin typeface="Times New Roman" panose="02020603050405020304" pitchFamily="18" charset="0"/>
              <a:cs typeface="Times New Roman" panose="02020603050405020304" pitchFamily="18" charset="0"/>
            </a:rPr>
            <a:t>Cooperation</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Safeguards/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Civil Liberties/ </a:t>
          </a:r>
        </a:p>
        <a:p xmlns:a="http://schemas.openxmlformats.org/drawingml/2006/main">
          <a:pPr algn="ctr"/>
          <a:r>
            <a:rPr lang="en-US" sz="2100" b="1" dirty="0">
              <a:solidFill>
                <a:schemeClr val="tx1"/>
              </a:solidFill>
              <a:latin typeface="Times New Roman" panose="02020603050405020304" pitchFamily="18" charset="0"/>
              <a:cs typeface="Times New Roman" panose="02020603050405020304" pitchFamily="18" charset="0"/>
            </a:rPr>
            <a:t>Human Rights</a:t>
          </a:r>
          <a:endParaRPr lang="en-GB"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drawings/drawing9.xml><?xml version="1.0" encoding="utf-8"?>
<c:userShapes xmlns:c="http://schemas.openxmlformats.org/drawingml/2006/chart">
  <cdr:relSizeAnchor xmlns:cdr="http://schemas.openxmlformats.org/drawingml/2006/chartDrawing">
    <cdr:from>
      <cdr:x>0.50141</cdr:x>
      <cdr:y>0.25419</cdr:y>
    </cdr:from>
    <cdr:to>
      <cdr:x>0.64891</cdr:x>
      <cdr:y>0.40694</cdr:y>
    </cdr:to>
    <cdr:sp macro="" textlink="">
      <cdr:nvSpPr>
        <cdr:cNvPr id="2" name="TextBox 1">
          <a:extLst xmlns:a="http://schemas.openxmlformats.org/drawingml/2006/main">
            <a:ext uri="{FF2B5EF4-FFF2-40B4-BE49-F238E27FC236}">
              <a16:creationId xmlns:a16="http://schemas.microsoft.com/office/drawing/2014/main" id="{71950FD7-E5ED-469B-A51D-5724AB52A70D}"/>
            </a:ext>
          </a:extLst>
        </cdr:cNvPr>
        <cdr:cNvSpPr txBox="1"/>
      </cdr:nvSpPr>
      <cdr:spPr>
        <a:xfrm xmlns:a="http://schemas.openxmlformats.org/drawingml/2006/main">
          <a:off x="5264242" y="1521614"/>
          <a:ext cx="1548595" cy="9143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tr-TR" sz="2400" b="1" dirty="0">
              <a:solidFill>
                <a:schemeClr val="tx1"/>
              </a:solidFill>
              <a:latin typeface="Times New Roman" panose="02020603050405020304" pitchFamily="18" charset="0"/>
              <a:cs typeface="Times New Roman" panose="02020603050405020304" pitchFamily="18" charset="0"/>
            </a:rPr>
            <a:t>Yetkiler</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0.3213</cdr:x>
      <cdr:y>0.66188</cdr:y>
    </cdr:from>
    <cdr:to>
      <cdr:x>0.5</cdr:x>
      <cdr:y>0.81464</cdr:y>
    </cdr:to>
    <cdr:sp macro="" textlink="">
      <cdr:nvSpPr>
        <cdr:cNvPr id="3" name="TextBox 1">
          <a:extLst xmlns:a="http://schemas.openxmlformats.org/drawingml/2006/main">
            <a:ext uri="{FF2B5EF4-FFF2-40B4-BE49-F238E27FC236}">
              <a16:creationId xmlns:a16="http://schemas.microsoft.com/office/drawing/2014/main" id="{5E2B0738-BB9C-412A-AFD5-5B501C088EEE}"/>
            </a:ext>
          </a:extLst>
        </cdr:cNvPr>
        <cdr:cNvSpPr txBox="1"/>
      </cdr:nvSpPr>
      <cdr:spPr>
        <a:xfrm xmlns:a="http://schemas.openxmlformats.org/drawingml/2006/main">
          <a:off x="3373312" y="3962075"/>
          <a:ext cx="1876162" cy="91443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tr-TR" sz="2400" b="1" dirty="0">
              <a:solidFill>
                <a:schemeClr val="tx1"/>
              </a:solidFill>
              <a:latin typeface="Times New Roman" panose="02020603050405020304" pitchFamily="18" charset="0"/>
              <a:cs typeface="Times New Roman" panose="02020603050405020304" pitchFamily="18" charset="0"/>
            </a:rPr>
            <a:t>7/24 faal irtibat noktası</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0.3834</cdr:x>
      <cdr:y>0.25419</cdr:y>
    </cdr:from>
    <cdr:to>
      <cdr:x>0.47049</cdr:x>
      <cdr:y>0.40694</cdr:y>
    </cdr:to>
    <cdr:sp macro="" textlink="">
      <cdr:nvSpPr>
        <cdr:cNvPr id="4" name="TextBox 3">
          <a:extLst xmlns:a="http://schemas.openxmlformats.org/drawingml/2006/main">
            <a:ext uri="{FF2B5EF4-FFF2-40B4-BE49-F238E27FC236}">
              <a16:creationId xmlns:a16="http://schemas.microsoft.com/office/drawing/2014/main" id="{5B209A16-1774-4CDB-BF88-247BA4EDEAD1}"/>
            </a:ext>
          </a:extLst>
        </cdr:cNvPr>
        <cdr:cNvSpPr txBox="1"/>
      </cdr:nvSpPr>
      <cdr:spPr>
        <a:xfrm xmlns:a="http://schemas.openxmlformats.org/drawingml/2006/main">
          <a:off x="4025339" y="1521614"/>
          <a:ext cx="914354" cy="91437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tr-TR" sz="2400" b="1" dirty="0">
              <a:solidFill>
                <a:schemeClr val="tx1"/>
              </a:solidFill>
              <a:latin typeface="Times New Roman" panose="02020603050405020304" pitchFamily="18" charset="0"/>
              <a:cs typeface="Times New Roman" panose="02020603050405020304" pitchFamily="18" charset="0"/>
            </a:rPr>
            <a:t>Suçlar</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0.60288</cdr:x>
      <cdr:y>0.43463</cdr:y>
    </cdr:from>
    <cdr:to>
      <cdr:x>0.68998</cdr:x>
      <cdr:y>0.58738</cdr:y>
    </cdr:to>
    <cdr:sp macro="" textlink="">
      <cdr:nvSpPr>
        <cdr:cNvPr id="5" name="TextBox 4">
          <a:extLst xmlns:a="http://schemas.openxmlformats.org/drawingml/2006/main">
            <a:ext uri="{FF2B5EF4-FFF2-40B4-BE49-F238E27FC236}">
              <a16:creationId xmlns:a16="http://schemas.microsoft.com/office/drawing/2014/main" id="{79D46721-F5BE-469F-8982-9B2118CE880A}"/>
            </a:ext>
          </a:extLst>
        </cdr:cNvPr>
        <cdr:cNvSpPr txBox="1"/>
      </cdr:nvSpPr>
      <cdr:spPr>
        <a:xfrm xmlns:a="http://schemas.openxmlformats.org/drawingml/2006/main">
          <a:off x="6329595" y="2601734"/>
          <a:ext cx="914459"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400" b="1" dirty="0" err="1">
              <a:solidFill>
                <a:schemeClr val="tx1"/>
              </a:solidFill>
              <a:latin typeface="Times New Roman" panose="02020603050405020304" pitchFamily="18" charset="0"/>
              <a:cs typeface="Times New Roman" panose="02020603050405020304" pitchFamily="18" charset="0"/>
            </a:rPr>
            <a:t>Ele</a:t>
          </a:r>
          <a:r>
            <a:rPr lang="tr-TR" sz="2400" b="1" dirty="0">
              <a:solidFill>
                <a:schemeClr val="tx1"/>
              </a:solidFill>
              <a:latin typeface="Times New Roman" panose="02020603050405020304" pitchFamily="18" charset="0"/>
              <a:cs typeface="Times New Roman" panose="02020603050405020304" pitchFamily="18" charset="0"/>
            </a:rPr>
            <a:t>k</a:t>
          </a:r>
          <a:r>
            <a:rPr lang="en-US" sz="2400" b="1" dirty="0" err="1">
              <a:solidFill>
                <a:schemeClr val="tx1"/>
              </a:solidFill>
              <a:latin typeface="Times New Roman" panose="02020603050405020304" pitchFamily="18" charset="0"/>
              <a:cs typeface="Times New Roman" panose="02020603050405020304" pitchFamily="18" charset="0"/>
            </a:rPr>
            <a:t>troni</a:t>
          </a:r>
          <a:r>
            <a:rPr lang="tr-TR" sz="2400" b="1" dirty="0">
              <a:solidFill>
                <a:schemeClr val="tx1"/>
              </a:solidFill>
              <a:latin typeface="Times New Roman" panose="02020603050405020304" pitchFamily="18" charset="0"/>
              <a:cs typeface="Times New Roman" panose="02020603050405020304" pitchFamily="18" charset="0"/>
            </a:rPr>
            <a:t>k</a:t>
          </a:r>
          <a:r>
            <a:rPr lang="en-US" sz="2400" b="1" dirty="0">
              <a:solidFill>
                <a:schemeClr val="tx1"/>
              </a:solidFill>
              <a:latin typeface="Times New Roman" panose="02020603050405020304" pitchFamily="18" charset="0"/>
              <a:cs typeface="Times New Roman" panose="02020603050405020304" pitchFamily="18" charset="0"/>
            </a:rPr>
            <a:t> </a:t>
          </a:r>
        </a:p>
        <a:p xmlns:a="http://schemas.openxmlformats.org/drawingml/2006/main">
          <a:pPr algn="ctr"/>
          <a:r>
            <a:rPr lang="tr-TR" sz="2400" b="1" dirty="0">
              <a:solidFill>
                <a:schemeClr val="tx1"/>
              </a:solidFill>
              <a:latin typeface="Times New Roman" panose="02020603050405020304" pitchFamily="18" charset="0"/>
              <a:cs typeface="Times New Roman" panose="02020603050405020304" pitchFamily="18" charset="0"/>
            </a:rPr>
            <a:t>Deliller</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0.31482</cdr:x>
      <cdr:y>0.43463</cdr:y>
    </cdr:from>
    <cdr:to>
      <cdr:x>0.40191</cdr:x>
      <cdr:y>0.58738</cdr:y>
    </cdr:to>
    <cdr:sp macro="" textlink="">
      <cdr:nvSpPr>
        <cdr:cNvPr id="6" name="TextBox 5">
          <a:extLst xmlns:a="http://schemas.openxmlformats.org/drawingml/2006/main">
            <a:ext uri="{FF2B5EF4-FFF2-40B4-BE49-F238E27FC236}">
              <a16:creationId xmlns:a16="http://schemas.microsoft.com/office/drawing/2014/main" id="{9E61CD56-6E4B-43CB-955E-AC5C29467777}"/>
            </a:ext>
          </a:extLst>
        </cdr:cNvPr>
        <cdr:cNvSpPr txBox="1"/>
      </cdr:nvSpPr>
      <cdr:spPr>
        <a:xfrm xmlns:a="http://schemas.openxmlformats.org/drawingml/2006/main">
          <a:off x="3305259" y="2601734"/>
          <a:ext cx="914354" cy="9143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tr-TR" sz="2400" b="1" dirty="0">
              <a:solidFill>
                <a:schemeClr val="tx1"/>
              </a:solidFill>
              <a:latin typeface="Times New Roman" panose="02020603050405020304" pitchFamily="18" charset="0"/>
              <a:cs typeface="Times New Roman" panose="02020603050405020304" pitchFamily="18" charset="0"/>
            </a:rPr>
            <a:t>Uluslararası</a:t>
          </a:r>
          <a:endParaRPr lang="en-US" sz="2400" b="1" dirty="0">
            <a:solidFill>
              <a:schemeClr val="tx1"/>
            </a:solidFill>
            <a:latin typeface="Times New Roman" panose="02020603050405020304" pitchFamily="18" charset="0"/>
            <a:cs typeface="Times New Roman" panose="02020603050405020304" pitchFamily="18" charset="0"/>
          </a:endParaRPr>
        </a:p>
        <a:p xmlns:a="http://schemas.openxmlformats.org/drawingml/2006/main">
          <a:pPr algn="ctr"/>
          <a:r>
            <a:rPr lang="tr-TR" sz="2400" b="1" dirty="0">
              <a:solidFill>
                <a:schemeClr val="tx1"/>
              </a:solidFill>
              <a:latin typeface="Times New Roman" panose="02020603050405020304" pitchFamily="18" charset="0"/>
              <a:cs typeface="Times New Roman" panose="02020603050405020304" pitchFamily="18" charset="0"/>
            </a:rPr>
            <a:t>İşbirliği</a:t>
          </a:r>
          <a:endParaRPr lang="en-GB" sz="2400" b="1" dirty="0">
            <a:solidFill>
              <a:schemeClr val="tx1"/>
            </a:solidFill>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0.53429</cdr:x>
      <cdr:y>0.63913</cdr:y>
    </cdr:from>
    <cdr:to>
      <cdr:x>0.65312</cdr:x>
      <cdr:y>0.79188</cdr:y>
    </cdr:to>
    <cdr:sp macro="" textlink="">
      <cdr:nvSpPr>
        <cdr:cNvPr id="7" name="TextBox 1">
          <a:extLst xmlns:a="http://schemas.openxmlformats.org/drawingml/2006/main">
            <a:ext uri="{FF2B5EF4-FFF2-40B4-BE49-F238E27FC236}">
              <a16:creationId xmlns:a16="http://schemas.microsoft.com/office/drawing/2014/main" id="{78048CEF-A938-4FC2-A86E-0C3FE4FC2002}"/>
            </a:ext>
          </a:extLst>
        </cdr:cNvPr>
        <cdr:cNvSpPr txBox="1"/>
      </cdr:nvSpPr>
      <cdr:spPr>
        <a:xfrm xmlns:a="http://schemas.openxmlformats.org/drawingml/2006/main">
          <a:off x="5609515" y="3825870"/>
          <a:ext cx="1247534" cy="91437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tr-TR" sz="2100" b="1" dirty="0">
              <a:solidFill>
                <a:schemeClr val="tx1"/>
              </a:solidFill>
              <a:latin typeface="Times New Roman" panose="02020603050405020304" pitchFamily="18" charset="0"/>
              <a:cs typeface="Times New Roman" panose="02020603050405020304" pitchFamily="18" charset="0"/>
            </a:rPr>
            <a:t>Kor. Ön.</a:t>
          </a:r>
          <a:r>
            <a:rPr lang="en-US" sz="2100" b="1" dirty="0">
              <a:solidFill>
                <a:schemeClr val="tx1"/>
              </a:solidFill>
              <a:latin typeface="Times New Roman" panose="02020603050405020304" pitchFamily="18" charset="0"/>
              <a:cs typeface="Times New Roman" panose="02020603050405020304" pitchFamily="18" charset="0"/>
            </a:rPr>
            <a:t>/ </a:t>
          </a:r>
        </a:p>
        <a:p xmlns:a="http://schemas.openxmlformats.org/drawingml/2006/main">
          <a:pPr algn="ctr"/>
          <a:r>
            <a:rPr lang="tr-TR" sz="2100" b="1" dirty="0" err="1">
              <a:solidFill>
                <a:schemeClr val="tx1"/>
              </a:solidFill>
              <a:latin typeface="Times New Roman" panose="02020603050405020304" pitchFamily="18" charset="0"/>
              <a:cs typeface="Times New Roman" panose="02020603050405020304" pitchFamily="18" charset="0"/>
            </a:rPr>
            <a:t>Siv</a:t>
          </a:r>
          <a:r>
            <a:rPr lang="tr-TR" sz="2100" b="1" dirty="0">
              <a:solidFill>
                <a:schemeClr val="tx1"/>
              </a:solidFill>
              <a:latin typeface="Times New Roman" panose="02020603050405020304" pitchFamily="18" charset="0"/>
              <a:cs typeface="Times New Roman" panose="02020603050405020304" pitchFamily="18" charset="0"/>
            </a:rPr>
            <a:t>. Öz.</a:t>
          </a:r>
          <a:r>
            <a:rPr lang="en-US" sz="2100" b="1" dirty="0">
              <a:solidFill>
                <a:schemeClr val="tx1"/>
              </a:solidFill>
              <a:latin typeface="Times New Roman" panose="02020603050405020304" pitchFamily="18" charset="0"/>
              <a:cs typeface="Times New Roman" panose="02020603050405020304" pitchFamily="18" charset="0"/>
            </a:rPr>
            <a:t>/ </a:t>
          </a:r>
        </a:p>
        <a:p xmlns:a="http://schemas.openxmlformats.org/drawingml/2006/main">
          <a:pPr algn="ctr"/>
          <a:r>
            <a:rPr lang="tr-TR" sz="2100" b="1" dirty="0" err="1">
              <a:solidFill>
                <a:schemeClr val="tx1"/>
              </a:solidFill>
              <a:latin typeface="Times New Roman" panose="02020603050405020304" pitchFamily="18" charset="0"/>
              <a:cs typeface="Times New Roman" panose="02020603050405020304" pitchFamily="18" charset="0"/>
            </a:rPr>
            <a:t>İns.Hak</a:t>
          </a:r>
          <a:r>
            <a:rPr lang="tr-TR" sz="2100" b="1" dirty="0">
              <a:solidFill>
                <a:schemeClr val="tx1"/>
              </a:solidFill>
              <a:latin typeface="Times New Roman" panose="02020603050405020304" pitchFamily="18" charset="0"/>
              <a:cs typeface="Times New Roman" panose="02020603050405020304" pitchFamily="18" charset="0"/>
            </a:rPr>
            <a:t>.</a:t>
          </a:r>
          <a:endParaRPr lang="en-GB" sz="2100" b="1" dirty="0">
            <a:solidFill>
              <a:schemeClr val="tx1"/>
            </a:solidFill>
            <a:latin typeface="Times New Roman" panose="02020603050405020304" pitchFamily="18" charset="0"/>
            <a:cs typeface="Times New Roman" panose="02020603050405020304" pitchFamily="18" charset="0"/>
          </a:endParaRPr>
        </a:p>
        <a:p xmlns:a="http://schemas.openxmlformats.org/drawingml/2006/main">
          <a:pPr algn="ctr"/>
          <a:endParaRPr lang="en-US" sz="2100" b="1" dirty="0">
            <a:solidFill>
              <a:schemeClr val="tx1"/>
            </a:solidFill>
            <a:latin typeface="Times New Roman" panose="02020603050405020304" pitchFamily="18" charset="0"/>
            <a:cs typeface="Times New Roman" panose="02020603050405020304" pitchFamily="18" charset="0"/>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E744589-360B-4B3F-8CA2-362DA03A842F}"/>
              </a:ext>
            </a:extLst>
          </p:cNvPr>
          <p:cNvSpPr>
            <a:spLocks noGrp="1"/>
          </p:cNvSpPr>
          <p:nvPr>
            <p:ph type="hdr" sz="quarter"/>
          </p:nvPr>
        </p:nvSpPr>
        <p:spPr>
          <a:xfrm>
            <a:off x="0" y="0"/>
            <a:ext cx="4278313" cy="336550"/>
          </a:xfrm>
          <a:prstGeom prst="rect">
            <a:avLst/>
          </a:prstGeom>
        </p:spPr>
        <p:txBody>
          <a:bodyPr vert="horz" lIns="91440" tIns="45720" rIns="91440" bIns="45720" rtlCol="0"/>
          <a:lstStyle>
            <a:lvl1pPr algn="l">
              <a:defRPr sz="1200">
                <a:latin typeface="Calibri" pitchFamily="34" charset="0"/>
                <a:ea typeface="MS PGothic" pitchFamily="34" charset="-128"/>
                <a:cs typeface="+mn-cs"/>
              </a:defRPr>
            </a:lvl1pPr>
          </a:lstStyle>
          <a:p>
            <a:pPr>
              <a:defRPr/>
            </a:pPr>
            <a:endParaRPr lang="en-US"/>
          </a:p>
        </p:txBody>
      </p:sp>
      <p:sp>
        <p:nvSpPr>
          <p:cNvPr id="3" name="Date Placeholder 2">
            <a:extLst>
              <a:ext uri="{FF2B5EF4-FFF2-40B4-BE49-F238E27FC236}">
                <a16:creationId xmlns:a16="http://schemas.microsoft.com/office/drawing/2014/main" id="{698DE5EF-6F04-48EB-A1E8-C127CB814479}"/>
              </a:ext>
            </a:extLst>
          </p:cNvPr>
          <p:cNvSpPr>
            <a:spLocks noGrp="1"/>
          </p:cNvSpPr>
          <p:nvPr>
            <p:ph type="dt" sz="quarter" idx="1"/>
          </p:nvPr>
        </p:nvSpPr>
        <p:spPr>
          <a:xfrm>
            <a:off x="5592763" y="0"/>
            <a:ext cx="4279900" cy="33655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ea typeface="MS PGothic" charset="0"/>
                <a:cs typeface="MS PGothic" charset="0"/>
              </a:defRPr>
            </a:lvl1pPr>
          </a:lstStyle>
          <a:p>
            <a:pPr>
              <a:defRPr/>
            </a:pPr>
            <a:fld id="{BF422C33-79E1-4CF3-B476-21DBF88730C6}" type="datetimeFigureOut">
              <a:rPr lang="en-US"/>
              <a:pPr>
                <a:defRPr/>
              </a:pPr>
              <a:t>5/4/2021</a:t>
            </a:fld>
            <a:endParaRPr lang="en-US"/>
          </a:p>
        </p:txBody>
      </p:sp>
      <p:sp>
        <p:nvSpPr>
          <p:cNvPr id="4" name="Footer Placeholder 3">
            <a:extLst>
              <a:ext uri="{FF2B5EF4-FFF2-40B4-BE49-F238E27FC236}">
                <a16:creationId xmlns:a16="http://schemas.microsoft.com/office/drawing/2014/main" id="{3A4834DF-8E5F-4967-BD1D-715D8D06A77D}"/>
              </a:ext>
            </a:extLst>
          </p:cNvPr>
          <p:cNvSpPr>
            <a:spLocks noGrp="1"/>
          </p:cNvSpPr>
          <p:nvPr>
            <p:ph type="ftr" sz="quarter" idx="2"/>
          </p:nvPr>
        </p:nvSpPr>
        <p:spPr>
          <a:xfrm>
            <a:off x="0" y="6386513"/>
            <a:ext cx="4278313" cy="336550"/>
          </a:xfrm>
          <a:prstGeom prst="rect">
            <a:avLst/>
          </a:prstGeom>
        </p:spPr>
        <p:txBody>
          <a:bodyPr vert="horz" lIns="91440" tIns="45720" rIns="91440" bIns="45720" rtlCol="0" anchor="b"/>
          <a:lstStyle>
            <a:lvl1pPr algn="l">
              <a:defRPr sz="1200">
                <a:latin typeface="Calibri" pitchFamily="34" charset="0"/>
                <a:ea typeface="MS PGothic" pitchFamily="34" charset="-128"/>
                <a:cs typeface="+mn-cs"/>
              </a:defRPr>
            </a:lvl1pPr>
          </a:lstStyle>
          <a:p>
            <a:pPr>
              <a:defRPr/>
            </a:pPr>
            <a:endParaRPr lang="en-US"/>
          </a:p>
        </p:txBody>
      </p:sp>
      <p:sp>
        <p:nvSpPr>
          <p:cNvPr id="5" name="Slide Number Placeholder 4">
            <a:extLst>
              <a:ext uri="{FF2B5EF4-FFF2-40B4-BE49-F238E27FC236}">
                <a16:creationId xmlns:a16="http://schemas.microsoft.com/office/drawing/2014/main" id="{BCAE1A58-4BA5-4E76-BCE7-DBD458E390C1}"/>
              </a:ext>
            </a:extLst>
          </p:cNvPr>
          <p:cNvSpPr>
            <a:spLocks noGrp="1"/>
          </p:cNvSpPr>
          <p:nvPr>
            <p:ph type="sldNum" sz="quarter" idx="3"/>
          </p:nvPr>
        </p:nvSpPr>
        <p:spPr>
          <a:xfrm>
            <a:off x="5592763" y="6386513"/>
            <a:ext cx="4279900" cy="33655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F096920E-427F-4707-9D4F-348ADB023D27}" type="slidenum">
              <a:rPr lang="en-US" altLang="en-US"/>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4581EAB-B754-4A1A-92C3-32CF711E7EBF}"/>
              </a:ext>
            </a:extLst>
          </p:cNvPr>
          <p:cNvSpPr>
            <a:spLocks noGrp="1"/>
          </p:cNvSpPr>
          <p:nvPr>
            <p:ph type="hdr" sz="quarter"/>
          </p:nvPr>
        </p:nvSpPr>
        <p:spPr>
          <a:xfrm>
            <a:off x="0" y="0"/>
            <a:ext cx="4278313" cy="336550"/>
          </a:xfrm>
          <a:prstGeom prst="rect">
            <a:avLst/>
          </a:prstGeom>
        </p:spPr>
        <p:txBody>
          <a:bodyPr vert="horz" lIns="91440" tIns="45720" rIns="91440" bIns="45720" rtlCol="0"/>
          <a:lstStyle>
            <a:lvl1pPr algn="l">
              <a:defRPr sz="1200">
                <a:latin typeface="Calibri" charset="0"/>
                <a:ea typeface="MS PGothic" charset="0"/>
                <a:cs typeface="MS PGothic" charset="0"/>
              </a:defRPr>
            </a:lvl1pPr>
          </a:lstStyle>
          <a:p>
            <a:pPr>
              <a:defRPr/>
            </a:pPr>
            <a:endParaRPr lang="en-US"/>
          </a:p>
        </p:txBody>
      </p:sp>
      <p:sp>
        <p:nvSpPr>
          <p:cNvPr id="3" name="Date Placeholder 2">
            <a:extLst>
              <a:ext uri="{FF2B5EF4-FFF2-40B4-BE49-F238E27FC236}">
                <a16:creationId xmlns:a16="http://schemas.microsoft.com/office/drawing/2014/main" id="{F7600B7E-D9F2-445E-AAA1-0B87261745A0}"/>
              </a:ext>
            </a:extLst>
          </p:cNvPr>
          <p:cNvSpPr>
            <a:spLocks noGrp="1"/>
          </p:cNvSpPr>
          <p:nvPr>
            <p:ph type="dt" idx="1"/>
          </p:nvPr>
        </p:nvSpPr>
        <p:spPr>
          <a:xfrm>
            <a:off x="5592763" y="0"/>
            <a:ext cx="4279900" cy="336550"/>
          </a:xfrm>
          <a:prstGeom prst="rect">
            <a:avLst/>
          </a:prstGeom>
        </p:spPr>
        <p:txBody>
          <a:bodyPr vert="horz" lIns="91440" tIns="45720" rIns="91440" bIns="45720" rtlCol="0"/>
          <a:lstStyle>
            <a:lvl1pPr algn="r">
              <a:defRPr sz="1200">
                <a:latin typeface="Calibri" charset="0"/>
                <a:ea typeface="MS PGothic" charset="0"/>
                <a:cs typeface="MS PGothic" charset="0"/>
              </a:defRPr>
            </a:lvl1pPr>
          </a:lstStyle>
          <a:p>
            <a:pPr>
              <a:defRPr/>
            </a:pPr>
            <a:fld id="{CC363FFB-3A2E-444A-91BE-DC94F01F997F}" type="datetimeFigureOut">
              <a:rPr lang="en-US"/>
              <a:pPr>
                <a:defRPr/>
              </a:pPr>
              <a:t>5/4/2021</a:t>
            </a:fld>
            <a:endParaRPr lang="en-US"/>
          </a:p>
        </p:txBody>
      </p:sp>
      <p:sp>
        <p:nvSpPr>
          <p:cNvPr id="4" name="Slide Image Placeholder 3">
            <a:extLst>
              <a:ext uri="{FF2B5EF4-FFF2-40B4-BE49-F238E27FC236}">
                <a16:creationId xmlns:a16="http://schemas.microsoft.com/office/drawing/2014/main" id="{6F2BF5BF-C2F8-406C-881E-ECB4B4841212}"/>
              </a:ext>
            </a:extLst>
          </p:cNvPr>
          <p:cNvSpPr>
            <a:spLocks noGrp="1" noRot="1" noChangeAspect="1"/>
          </p:cNvSpPr>
          <p:nvPr>
            <p:ph type="sldImg" idx="2"/>
          </p:nvPr>
        </p:nvSpPr>
        <p:spPr>
          <a:xfrm>
            <a:off x="3255963" y="504825"/>
            <a:ext cx="3362325" cy="25209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70B515EE-0D7C-4D74-AEF2-0ECAD39E48F7}"/>
              </a:ext>
            </a:extLst>
          </p:cNvPr>
          <p:cNvSpPr>
            <a:spLocks noGrp="1"/>
          </p:cNvSpPr>
          <p:nvPr>
            <p:ph type="body" sz="quarter" idx="3"/>
          </p:nvPr>
        </p:nvSpPr>
        <p:spPr>
          <a:xfrm>
            <a:off x="987425" y="3194050"/>
            <a:ext cx="7899400" cy="3025775"/>
          </a:xfrm>
          <a:prstGeom prst="rect">
            <a:avLst/>
          </a:prstGeom>
        </p:spPr>
        <p:txBody>
          <a:bodyPr vert="horz" lIns="91440" tIns="45720" rIns="91440" bIns="45720" rtlCol="0"/>
          <a:lstStyle/>
          <a:p>
            <a:pPr lvl="0"/>
            <a:r>
              <a:rPr lang="it-IT" noProof="0"/>
              <a:t>Click to edit Master text styles</a:t>
            </a:r>
          </a:p>
          <a:p>
            <a:pPr lvl="1"/>
            <a:r>
              <a:rPr lang="it-IT" noProof="0"/>
              <a:t>Second level</a:t>
            </a:r>
          </a:p>
          <a:p>
            <a:pPr lvl="2"/>
            <a:r>
              <a:rPr lang="it-IT" noProof="0"/>
              <a:t>Third level</a:t>
            </a:r>
          </a:p>
          <a:p>
            <a:pPr lvl="3"/>
            <a:r>
              <a:rPr lang="it-IT" noProof="0"/>
              <a:t>Fourth level</a:t>
            </a:r>
          </a:p>
          <a:p>
            <a:pPr lvl="4"/>
            <a:r>
              <a:rPr lang="it-IT" noProof="0"/>
              <a:t>Fifth level</a:t>
            </a:r>
            <a:endParaRPr lang="en-US" noProof="0"/>
          </a:p>
        </p:txBody>
      </p:sp>
      <p:sp>
        <p:nvSpPr>
          <p:cNvPr id="6" name="Footer Placeholder 5">
            <a:extLst>
              <a:ext uri="{FF2B5EF4-FFF2-40B4-BE49-F238E27FC236}">
                <a16:creationId xmlns:a16="http://schemas.microsoft.com/office/drawing/2014/main" id="{87186DD0-24FA-4137-AA2A-4C074DE9F713}"/>
              </a:ext>
            </a:extLst>
          </p:cNvPr>
          <p:cNvSpPr>
            <a:spLocks noGrp="1"/>
          </p:cNvSpPr>
          <p:nvPr>
            <p:ph type="ftr" sz="quarter" idx="4"/>
          </p:nvPr>
        </p:nvSpPr>
        <p:spPr>
          <a:xfrm>
            <a:off x="0" y="6386513"/>
            <a:ext cx="4278313" cy="336550"/>
          </a:xfrm>
          <a:prstGeom prst="rect">
            <a:avLst/>
          </a:prstGeom>
        </p:spPr>
        <p:txBody>
          <a:bodyPr vert="horz" lIns="91440" tIns="45720" rIns="91440" bIns="45720" rtlCol="0" anchor="b"/>
          <a:lstStyle>
            <a:lvl1pPr algn="l">
              <a:defRPr sz="1200">
                <a:latin typeface="Calibri" charset="0"/>
                <a:ea typeface="MS PGothic" charset="0"/>
                <a:cs typeface="MS PGothic" charset="0"/>
              </a:defRPr>
            </a:lvl1pPr>
          </a:lstStyle>
          <a:p>
            <a:pPr>
              <a:defRPr/>
            </a:pPr>
            <a:endParaRPr lang="en-US"/>
          </a:p>
        </p:txBody>
      </p:sp>
      <p:sp>
        <p:nvSpPr>
          <p:cNvPr id="7" name="Slide Number Placeholder 6">
            <a:extLst>
              <a:ext uri="{FF2B5EF4-FFF2-40B4-BE49-F238E27FC236}">
                <a16:creationId xmlns:a16="http://schemas.microsoft.com/office/drawing/2014/main" id="{6C963AC3-BF7B-4940-B3BB-E221C26043BE}"/>
              </a:ext>
            </a:extLst>
          </p:cNvPr>
          <p:cNvSpPr>
            <a:spLocks noGrp="1"/>
          </p:cNvSpPr>
          <p:nvPr>
            <p:ph type="sldNum" sz="quarter" idx="5"/>
          </p:nvPr>
        </p:nvSpPr>
        <p:spPr>
          <a:xfrm>
            <a:off x="5592763" y="6386513"/>
            <a:ext cx="4279900" cy="33655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C517488A-2FD4-4187-AAA7-AE40009BFB6A}" type="slidenum">
              <a:rPr lang="en-US" altLang="en-US"/>
              <a:pPr/>
              <a:t>‹#›</a:t>
            </a:fld>
            <a:endParaRPr lang="en-US" altLang="en-US"/>
          </a:p>
        </p:txBody>
      </p:sp>
    </p:spTree>
    <p:extLst>
      <p:ext uri="{BB962C8B-B14F-4D97-AF65-F5344CB8AC3E}">
        <p14:creationId xmlns:p14="http://schemas.microsoft.com/office/powerpoint/2010/main" val="393531542"/>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www.coe.int/en/web/cybercrime-staging/glacy"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www.coe.int/tcy" TargetMode="External"/><Relationship Id="rId2" Type="http://schemas.openxmlformats.org/officeDocument/2006/relationships/slide" Target="../slides/slide32.xml"/><Relationship Id="rId1" Type="http://schemas.openxmlformats.org/officeDocument/2006/relationships/notesMaster" Target="../notesMasters/notesMaster1.xml"/><Relationship Id="rId4" Type="http://schemas.openxmlformats.org/officeDocument/2006/relationships/hyperlink" Target="http://www.coe.int/en/web/cybercrime-staging/glacy" TargetMode="Externa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 dirty="0"/>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1</a:t>
            </a:fld>
            <a:endParaRPr lang="tr" altLang="en-US"/>
          </a:p>
        </p:txBody>
      </p:sp>
    </p:spTree>
    <p:extLst>
      <p:ext uri="{BB962C8B-B14F-4D97-AF65-F5344CB8AC3E}">
        <p14:creationId xmlns:p14="http://schemas.microsoft.com/office/powerpoint/2010/main" val="14353780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sz="1200" b="0" i="0" u="none" kern="1200" baseline="0" dirty="0">
                <a:solidFill>
                  <a:schemeClr val="tx1"/>
                </a:solidFill>
                <a:latin typeface="+mn-lt"/>
                <a:ea typeface="MS PGothic" pitchFamily="34" charset="-128"/>
                <a:cs typeface="ＭＳ Ｐゴシック" charset="0"/>
              </a:rPr>
              <a:t>Bu slaytta, "siber uzayda sizi ve haklarınızı koruma" amacı doğrultusunda Avrupa Konseyi tarafından kabul edilen üç ayaklı yaklaşım gösterilmektedir. </a:t>
            </a:r>
            <a:r>
              <a:rPr lang="tr-TR" sz="1200" b="0" i="0" u="none" kern="1200" baseline="0" dirty="0">
                <a:solidFill>
                  <a:schemeClr val="tx1"/>
                </a:solidFill>
                <a:latin typeface="+mn-lt"/>
                <a:ea typeface="MS PGothic" pitchFamily="34" charset="-128"/>
                <a:cs typeface="ＭＳ Ｐゴシック" charset="0"/>
              </a:rPr>
              <a:t>Eğitici</a:t>
            </a:r>
            <a:r>
              <a:rPr lang="tr" sz="1200" b="0" i="0" u="none" kern="1200" baseline="0" dirty="0">
                <a:solidFill>
                  <a:schemeClr val="tx1"/>
                </a:solidFill>
                <a:latin typeface="+mn-lt"/>
                <a:ea typeface="MS PGothic" pitchFamily="34" charset="-128"/>
                <a:cs typeface="ＭＳ Ｐゴシック" charset="0"/>
              </a:rPr>
              <a:t> bu üç hedefin her birini açıklamalıdır:</a:t>
            </a: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Yaklaşımın ilk ayağı, küresel olarak siber suç mevzuatı için ortak standartların teşvik edilmesiyle ilgilidir. </a:t>
            </a:r>
            <a:r>
              <a:rPr lang="tr-TR" sz="1200" b="0" i="0" u="none" kern="1200" baseline="0" dirty="0">
                <a:solidFill>
                  <a:schemeClr val="tx1"/>
                </a:solidFill>
                <a:latin typeface="+mn-lt"/>
                <a:ea typeface="MS PGothic" pitchFamily="34" charset="-128"/>
                <a:cs typeface="ＭＳ Ｐゴシック" charset="0"/>
              </a:rPr>
              <a:t>Eğitici</a:t>
            </a:r>
            <a:r>
              <a:rPr lang="tr" sz="1200" b="0" i="0" u="none" kern="1200" baseline="0" dirty="0">
                <a:solidFill>
                  <a:schemeClr val="tx1"/>
                </a:solidFill>
                <a:latin typeface="+mn-lt"/>
                <a:ea typeface="MS PGothic" pitchFamily="34" charset="-128"/>
                <a:cs typeface="ＭＳ Ｐゴシック" charset="0"/>
              </a:rPr>
              <a:t>, bunun, ülkelere uluslararası en iyi uygulamalarla tutarlı olan uyumlulaştırılmış mevzuatlar geliştirmeleri için rehberlik eden asgari standartların belirlendiği Budapeşte Sözleşmesi aracılığıyla gerçekleştirildiğini açıklayabilir. Siber suçların ulus aşırı niteliği nedeniyle, tüm yargı alanlarının siber suçlarla mücadelede birlikte bir yaklaşım izlemek için ortak standartlar benimsemesi önemlidir.</a:t>
            </a:r>
          </a:p>
          <a:p>
            <a:pPr marL="228600" indent="-228600" algn="l" rtl="0">
              <a:buAutoNum type="arabicPeriod"/>
            </a:pPr>
            <a:endParaRPr lang="tr" sz="1200" kern="1200" dirty="0">
              <a:solidFill>
                <a:schemeClr val="tx1"/>
              </a:solidFill>
              <a:latin typeface="+mn-lt"/>
              <a:ea typeface="MS PGothic" pitchFamily="34" charset="-128"/>
              <a:cs typeface="ＭＳ Ｐゴシック" charset="0"/>
            </a:endParaRP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Yaklaşımın ikinci ayağı, takip ve değerlendirmelerle ilgilidir. Bu, Budapeşte Sözleşmesinin hükümlerinin etkililiğinin değerlendirilmesinde ve iyileştirilmesi için çalışılmasında önemli bir rol oynayan Siber Suçlar Sözleşme Komitesi (T-CY) tarafından yönetilmektedir. </a:t>
            </a:r>
            <a:r>
              <a:rPr lang="tr-TR" sz="1200" b="0" i="0" u="none" kern="1200" baseline="0" dirty="0">
                <a:solidFill>
                  <a:schemeClr val="tx1"/>
                </a:solidFill>
                <a:latin typeface="+mn-lt"/>
                <a:ea typeface="MS PGothic" pitchFamily="34" charset="-128"/>
                <a:cs typeface="ＭＳ Ｐゴシック" charset="0"/>
              </a:rPr>
              <a:t>Eğitici</a:t>
            </a:r>
            <a:r>
              <a:rPr lang="tr" sz="1200" b="0" i="0" u="none" kern="1200" baseline="0" dirty="0">
                <a:solidFill>
                  <a:schemeClr val="tx1"/>
                </a:solidFill>
                <a:latin typeface="+mn-lt"/>
                <a:ea typeface="MS PGothic" pitchFamily="34" charset="-128"/>
                <a:cs typeface="ＭＳ Ｐゴシック" charset="0"/>
              </a:rPr>
              <a:t>, bilgisayar sistemleri aracılığıyla işlenen ırkçı ve yabancı düşmanı nitelikli eylemlerin suç sayılmasına ilişkin Siber Suçlar Sözleşmesinin Ek Protokolünün hazırlanmasında ve ayrıca Uluslararası İşbirliğine dair İkinci Ek Protokol ile ilgili devam eden çalışmada T-CY'nin oynadığı role ilişkin örnekler verebilir.  </a:t>
            </a:r>
            <a:r>
              <a:rPr lang="tr-TR" sz="1200" b="0" i="0" u="none" kern="1200" baseline="0" dirty="0">
                <a:solidFill>
                  <a:schemeClr val="tx1"/>
                </a:solidFill>
                <a:latin typeface="+mn-lt"/>
                <a:ea typeface="MS PGothic" pitchFamily="34" charset="-128"/>
                <a:cs typeface="ＭＳ Ｐゴシック" charset="0"/>
              </a:rPr>
              <a:t>Eğitici</a:t>
            </a:r>
            <a:r>
              <a:rPr lang="tr" sz="1200" b="0" i="0" u="none" kern="1200" baseline="0" dirty="0">
                <a:solidFill>
                  <a:schemeClr val="tx1"/>
                </a:solidFill>
                <a:latin typeface="+mn-lt"/>
                <a:ea typeface="MS PGothic" pitchFamily="34" charset="-128"/>
                <a:cs typeface="ＭＳ Ｐゴシック" charset="0"/>
              </a:rPr>
              <a:t> ayrıca T-CY tarafından yayımlanan çeşitli Rehberlik Notlarını da örnek olarak gösterebilir: </a:t>
            </a:r>
          </a:p>
          <a:p>
            <a:pPr marL="1200150" lvl="1" indent="-457200" algn="just" rtl="0" eaLnBrk="1" hangingPunct="1">
              <a:buFont typeface="+mj-lt"/>
              <a:buAutoNum type="arabicPeriod"/>
              <a:defRPr/>
            </a:pPr>
            <a:r>
              <a:rPr lang="tr" sz="1200" b="0" i="0" u="none" baseline="0" dirty="0">
                <a:latin typeface="Verdana" panose="020B0604030504040204" pitchFamily="34" charset="0"/>
                <a:ea typeface="Verdana" panose="020B0604030504040204" pitchFamily="34" charset="0"/>
                <a:cs typeface="Verdana" panose="020B0604030504040204" pitchFamily="34" charset="0"/>
              </a:rPr>
              <a:t>Bilgisayar sistemi hakkında 1 numaralı Rehberlik Notu</a:t>
            </a:r>
          </a:p>
          <a:p>
            <a:pPr marL="1200150" lvl="1" indent="-457200" algn="just" rtl="0" eaLnBrk="1" hangingPunct="1">
              <a:buFont typeface="+mj-lt"/>
              <a:buAutoNum type="arabicPeriod"/>
              <a:defRPr/>
            </a:pPr>
            <a:r>
              <a:rPr lang="tr" sz="1200" b="0" i="0" u="none" baseline="0" dirty="0">
                <a:latin typeface="Verdana" panose="020B0604030504040204" pitchFamily="34" charset="0"/>
                <a:ea typeface="Verdana" panose="020B0604030504040204" pitchFamily="34" charset="0"/>
                <a:cs typeface="Verdana" panose="020B0604030504040204" pitchFamily="34" charset="0"/>
              </a:rPr>
              <a:t>Botnetler hakkında 2 numaralı Rehberlik Notu</a:t>
            </a:r>
          </a:p>
          <a:p>
            <a:pPr marL="1200150" lvl="1" indent="-457200" algn="just" rtl="0" eaLnBrk="1" hangingPunct="1">
              <a:buFont typeface="+mj-lt"/>
              <a:buAutoNum type="arabicPeriod"/>
              <a:defRPr/>
            </a:pPr>
            <a:r>
              <a:rPr lang="tr" sz="1200" b="0" i="0" u="none" baseline="0" dirty="0">
                <a:latin typeface="Verdana" panose="020B0604030504040204" pitchFamily="34" charset="0"/>
                <a:ea typeface="Verdana" panose="020B0604030504040204" pitchFamily="34" charset="0"/>
                <a:cs typeface="Verdana" panose="020B0604030504040204" pitchFamily="34" charset="0"/>
              </a:rPr>
              <a:t>Sınır ötesi erişim hakkında 3 numaralı Rehberlik Notu</a:t>
            </a:r>
          </a:p>
          <a:p>
            <a:pPr marL="1200150" lvl="1" indent="-457200" algn="just" rtl="0" eaLnBrk="1" hangingPunct="1">
              <a:buFont typeface="+mj-lt"/>
              <a:buAutoNum type="arabicPeriod"/>
              <a:defRPr/>
            </a:pPr>
            <a:r>
              <a:rPr lang="tr" sz="1200" b="0" i="0" u="none" baseline="0" dirty="0">
                <a:latin typeface="Verdana" panose="020B0604030504040204" pitchFamily="34" charset="0"/>
                <a:ea typeface="Verdana" panose="020B0604030504040204" pitchFamily="34" charset="0"/>
                <a:cs typeface="Verdana" panose="020B0604030504040204" pitchFamily="34" charset="0"/>
              </a:rPr>
              <a:t>Kimlik hırsızlığı hakkında 4 numaralı Rehberlik Notu </a:t>
            </a:r>
          </a:p>
          <a:p>
            <a:pPr marL="1200150" lvl="1" indent="-457200" algn="just" rtl="0" eaLnBrk="1" hangingPunct="1">
              <a:buFont typeface="+mj-lt"/>
              <a:buAutoNum type="arabicPeriod"/>
              <a:defRPr/>
            </a:pPr>
            <a:r>
              <a:rPr lang="tr" sz="1200" b="0" i="0" u="none" baseline="0" dirty="0">
                <a:latin typeface="Verdana" panose="020B0604030504040204" pitchFamily="34" charset="0"/>
                <a:ea typeface="Verdana" panose="020B0604030504040204" pitchFamily="34" charset="0"/>
                <a:cs typeface="Verdana" panose="020B0604030504040204" pitchFamily="34" charset="0"/>
              </a:rPr>
              <a:t>DDOS saldırıları hakkında 5 numaralı Rehberlik Notu </a:t>
            </a:r>
          </a:p>
          <a:p>
            <a:pPr marL="1200150" lvl="1" indent="-457200" algn="just" rtl="0" eaLnBrk="1" hangingPunct="1">
              <a:buFont typeface="+mj-lt"/>
              <a:buAutoNum type="arabicPeriod"/>
              <a:defRPr/>
            </a:pPr>
            <a:r>
              <a:rPr lang="tr" sz="1200" b="0" i="0" u="none" baseline="0" dirty="0">
                <a:latin typeface="Verdana" panose="020B0604030504040204" pitchFamily="34" charset="0"/>
                <a:ea typeface="Verdana" panose="020B0604030504040204" pitchFamily="34" charset="0"/>
                <a:cs typeface="Verdana" panose="020B0604030504040204" pitchFamily="34" charset="0"/>
              </a:rPr>
              <a:t>Kritik altyapı saldırıları hakkında 6 numaralı Rehberlik Notu </a:t>
            </a:r>
          </a:p>
          <a:p>
            <a:pPr marL="1200150" lvl="1" indent="-457200" algn="just" rtl="0" eaLnBrk="1" hangingPunct="1">
              <a:buFont typeface="+mj-lt"/>
              <a:buAutoNum type="arabicPeriod"/>
              <a:defRPr/>
            </a:pPr>
            <a:r>
              <a:rPr lang="tr" sz="1200" b="0" i="0" u="none" baseline="0" dirty="0">
                <a:latin typeface="Verdana" panose="020B0604030504040204" pitchFamily="34" charset="0"/>
                <a:ea typeface="Verdana" panose="020B0604030504040204" pitchFamily="34" charset="0"/>
                <a:cs typeface="Verdana" panose="020B0604030504040204" pitchFamily="34" charset="0"/>
              </a:rPr>
              <a:t>Kötü amaçlı yazılımlar hakkında 7 numaralı Rehberlik Notu </a:t>
            </a:r>
          </a:p>
          <a:p>
            <a:pPr marL="1200150" lvl="1" indent="-457200" algn="just" rtl="0" eaLnBrk="1" hangingPunct="1">
              <a:buFont typeface="+mj-lt"/>
              <a:buAutoNum type="arabicPeriod"/>
              <a:defRPr/>
            </a:pPr>
            <a:r>
              <a:rPr lang="tr" sz="1200" b="0" i="0" u="none" baseline="0" dirty="0">
                <a:latin typeface="Verdana" panose="020B0604030504040204" pitchFamily="34" charset="0"/>
                <a:ea typeface="Verdana" panose="020B0604030504040204" pitchFamily="34" charset="0"/>
                <a:cs typeface="Verdana" panose="020B0604030504040204" pitchFamily="34" charset="0"/>
              </a:rPr>
              <a:t>İstenmeyen e-postalar hakkında 8 numaralı Rehberlik Notu</a:t>
            </a:r>
          </a:p>
          <a:p>
            <a:pPr marL="1200150" lvl="1" indent="-457200" algn="just" rtl="0" eaLnBrk="1" hangingPunct="1">
              <a:buFont typeface="+mj-lt"/>
              <a:buAutoNum type="arabicPeriod"/>
              <a:defRPr/>
            </a:pPr>
            <a:r>
              <a:rPr lang="tr" sz="1200" b="0" i="0" u="none" baseline="0" dirty="0">
                <a:latin typeface="Verdana" panose="020B0604030504040204" pitchFamily="34" charset="0"/>
                <a:ea typeface="Verdana" panose="020B0604030504040204" pitchFamily="34" charset="0"/>
                <a:cs typeface="Verdana" panose="020B0604030504040204" pitchFamily="34" charset="0"/>
              </a:rPr>
              <a:t>Seçimlere müdahale hakkında 9 numaralı Rehberlik Notu  </a:t>
            </a:r>
          </a:p>
          <a:p>
            <a:pPr marL="1200150" lvl="1" indent="-457200" algn="just" rtl="0" eaLnBrk="1" hangingPunct="1">
              <a:buFont typeface="+mj-lt"/>
              <a:buAutoNum type="arabicPeriod"/>
              <a:defRPr/>
            </a:pPr>
            <a:r>
              <a:rPr lang="tr" sz="1200" b="0" i="0" u="none" baseline="0" dirty="0">
                <a:latin typeface="Verdana" panose="020B0604030504040204" pitchFamily="34" charset="0"/>
                <a:ea typeface="Verdana" panose="020B0604030504040204" pitchFamily="34" charset="0"/>
                <a:cs typeface="Verdana" panose="020B0604030504040204" pitchFamily="34" charset="0"/>
              </a:rPr>
              <a:t>Abone bilgileri sunma emirleri hakkında 10 numaralı Rehberlik Notu </a:t>
            </a:r>
          </a:p>
          <a:p>
            <a:pPr marL="1200150" lvl="1" indent="-457200" algn="just" rtl="0" eaLnBrk="1" hangingPunct="1">
              <a:buFont typeface="+mj-lt"/>
              <a:buAutoNum type="arabicPeriod"/>
              <a:defRPr/>
            </a:pPr>
            <a:r>
              <a:rPr lang="tr" sz="1200" b="0" i="0" u="none" baseline="0" dirty="0">
                <a:latin typeface="Verdana" panose="020B0604030504040204" pitchFamily="34" charset="0"/>
                <a:ea typeface="Verdana" panose="020B0604030504040204" pitchFamily="34" charset="0"/>
                <a:cs typeface="Verdana" panose="020B0604030504040204" pitchFamily="34" charset="0"/>
              </a:rPr>
              <a:t>Terörizm hakkında 11 numaralı Rehberlik Notu </a:t>
            </a:r>
            <a:endParaRPr lang="tr" sz="1200" kern="1200" dirty="0">
              <a:solidFill>
                <a:schemeClr val="tx1"/>
              </a:solidFill>
              <a:latin typeface="+mn-lt"/>
              <a:ea typeface="MS PGothic" pitchFamily="34" charset="-128"/>
              <a:cs typeface="Verdana" panose="020B0604030504040204" pitchFamily="34" charset="0"/>
            </a:endParaRPr>
          </a:p>
          <a:p>
            <a:pPr marL="1200150" lvl="1" indent="-457200" algn="just" rtl="0" eaLnBrk="1" hangingPunct="1">
              <a:buFont typeface="+mj-lt"/>
              <a:buAutoNum type="arabicPeriod"/>
              <a:defRPr/>
            </a:pPr>
            <a:endParaRPr lang="tr" sz="1200" kern="1200" dirty="0">
              <a:solidFill>
                <a:schemeClr val="tx1"/>
              </a:solidFill>
              <a:latin typeface="+mn-lt"/>
              <a:ea typeface="MS PGothic" pitchFamily="34" charset="-128"/>
              <a:cs typeface="Verdana" panose="020B0604030504040204" pitchFamily="34" charset="0"/>
            </a:endParaRPr>
          </a:p>
          <a:p>
            <a:pPr marL="742950" lvl="0" indent="-457200" algn="just" rtl="0" eaLnBrk="1" hangingPunct="1">
              <a:buFont typeface="+mj-lt"/>
              <a:buAutoNum type="arabicPeriod"/>
              <a:defRPr/>
            </a:pPr>
            <a:r>
              <a:rPr lang="tr" sz="1200" b="0" i="0" u="none" kern="1200" baseline="0" dirty="0">
                <a:solidFill>
                  <a:schemeClr val="tx1"/>
                </a:solidFill>
                <a:latin typeface="+mn-lt"/>
                <a:ea typeface="MS PGothic" pitchFamily="34" charset="-128"/>
                <a:cs typeface="ＭＳ Ｐゴシック" charset="0"/>
              </a:rPr>
              <a:t>Yaklaşımın üçüncü ayağı kapasite geliştirme ile ilgilidir. Bu, teknik işbirliği programları aracılığıyla uygulanmakta ve Siber Suç Program Ofisi (C-PROC) tarafından yönetilmektedir. </a:t>
            </a:r>
            <a:r>
              <a:rPr lang="tr-TR" sz="1200" b="0" i="0" u="none" kern="1200" baseline="0" dirty="0">
                <a:solidFill>
                  <a:schemeClr val="tx1"/>
                </a:solidFill>
                <a:latin typeface="+mn-lt"/>
                <a:ea typeface="MS PGothic" pitchFamily="34" charset="-128"/>
                <a:cs typeface="ＭＳ Ｐゴシック" charset="0"/>
              </a:rPr>
              <a:t>Eğitici</a:t>
            </a:r>
            <a:r>
              <a:rPr lang="tr" sz="1200" b="0" i="0" u="none" kern="1200" baseline="0" dirty="0">
                <a:solidFill>
                  <a:schemeClr val="tx1"/>
                </a:solidFill>
                <a:latin typeface="+mn-lt"/>
                <a:ea typeface="MS PGothic" pitchFamily="34" charset="-128"/>
                <a:cs typeface="ＭＳ Ｐゴシック" charset="0"/>
              </a:rPr>
              <a:t>, C-PROC çalışmalarının ve farklı programlarının açıklandığı sonraki slaytlara geçebilir. </a:t>
            </a:r>
            <a:endParaRPr lang="tr" sz="1200" kern="1200" dirty="0">
              <a:solidFill>
                <a:schemeClr val="tx1"/>
              </a:solidFill>
              <a:latin typeface="+mn-lt"/>
              <a:ea typeface="MS PGothic" pitchFamily="34" charset="-128"/>
              <a:cs typeface="Verdana" panose="020B0604030504040204" pitchFamily="34" charset="0"/>
            </a:endParaRPr>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10</a:t>
            </a:fld>
            <a:endParaRPr lang="tr" altLang="en-US"/>
          </a:p>
        </p:txBody>
      </p:sp>
    </p:spTree>
    <p:extLst>
      <p:ext uri="{BB962C8B-B14F-4D97-AF65-F5344CB8AC3E}">
        <p14:creationId xmlns:p14="http://schemas.microsoft.com/office/powerpoint/2010/main" val="39030946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sz="1200" b="0" i="0" u="none" kern="1200" baseline="0" dirty="0">
                <a:solidFill>
                  <a:schemeClr val="tx1"/>
                </a:solidFill>
                <a:latin typeface="+mn-lt"/>
                <a:ea typeface="MS PGothic" pitchFamily="34" charset="-128"/>
                <a:cs typeface="ＭＳ Ｐゴシック" charset="0"/>
              </a:rPr>
              <a:t>Bu slaytta Siber Suçlar Program Ofisi (C-PROC) hakkında bilgi verilmektedir. Bu, siber suçlar ve elektronik delillere ilişkin adli imkanlar açısından kapasite geliştirme çalışmalarının desteklenmesine yönelik Avrupa Konseyi yaklaşımının teşvik edilmesinden sorumlu ana organdır. </a:t>
            </a:r>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11</a:t>
            </a:fld>
            <a:endParaRPr lang="tr" altLang="en-US"/>
          </a:p>
        </p:txBody>
      </p:sp>
    </p:spTree>
    <p:extLst>
      <p:ext uri="{BB962C8B-B14F-4D97-AF65-F5344CB8AC3E}">
        <p14:creationId xmlns:p14="http://schemas.microsoft.com/office/powerpoint/2010/main" val="11823906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sz="1200" b="0" i="0" u="none" kern="1200" baseline="0" dirty="0">
                <a:solidFill>
                  <a:schemeClr val="tx1"/>
                </a:solidFill>
                <a:latin typeface="+mn-lt"/>
                <a:ea typeface="MS PGothic" pitchFamily="34" charset="-128"/>
                <a:cs typeface="ＭＳ Ｐゴシック" charset="0"/>
              </a:rPr>
              <a:t>Bu slaytta, Siber Suçlar Program Ofisi (C-PROC) tarafından yürütülen ve halihazırda devam eden farklı projeler listelenmiştir. </a:t>
            </a:r>
            <a:r>
              <a:rPr lang="tr-TR" sz="1200" b="0" i="0" u="none" kern="1200" baseline="0" dirty="0">
                <a:solidFill>
                  <a:schemeClr val="tx1"/>
                </a:solidFill>
                <a:latin typeface="+mn-lt"/>
                <a:ea typeface="MS PGothic" pitchFamily="34" charset="-128"/>
                <a:cs typeface="ＭＳ Ｐゴシック" charset="0"/>
              </a:rPr>
              <a:t>Eğitici</a:t>
            </a:r>
            <a:r>
              <a:rPr lang="tr" sz="1200" b="0" i="0" u="none" kern="1200" baseline="0" dirty="0">
                <a:solidFill>
                  <a:schemeClr val="tx1"/>
                </a:solidFill>
                <a:latin typeface="+mn-lt"/>
                <a:ea typeface="MS PGothic" pitchFamily="34" charset="-128"/>
                <a:cs typeface="ＭＳ Ｐゴシック" charset="0"/>
              </a:rPr>
              <a:t>, C-PROC'nin Nisan 2014'te faaliyete geçtiğinden beri, birçoğu tamamlanmış olan çeşitli projeleri hayata geçirdiğini açıklayabilir. </a:t>
            </a:r>
            <a:r>
              <a:rPr lang="tr-TR" sz="1200" b="0" i="0" u="none" kern="1200" baseline="0" dirty="0">
                <a:solidFill>
                  <a:schemeClr val="tx1"/>
                </a:solidFill>
                <a:latin typeface="+mn-lt"/>
                <a:ea typeface="MS PGothic" pitchFamily="34" charset="-128"/>
                <a:cs typeface="ＭＳ Ｐゴシック" charset="0"/>
              </a:rPr>
              <a:t>Eğitici</a:t>
            </a:r>
            <a:r>
              <a:rPr lang="tr" sz="1200" b="0" i="0" u="none" kern="1200" baseline="0" dirty="0">
                <a:solidFill>
                  <a:schemeClr val="tx1"/>
                </a:solidFill>
                <a:latin typeface="+mn-lt"/>
                <a:ea typeface="MS PGothic" pitchFamily="34" charset="-128"/>
                <a:cs typeface="ＭＳ Ｐゴシック" charset="0"/>
              </a:rPr>
              <a:t> halihazırda devam eden projeleri anlatabilir. </a:t>
            </a:r>
            <a:r>
              <a:rPr lang="tr-TR" sz="1200" b="0" i="0" u="none" kern="1200" baseline="0" dirty="0">
                <a:solidFill>
                  <a:schemeClr val="tx1"/>
                </a:solidFill>
                <a:latin typeface="+mn-lt"/>
                <a:ea typeface="MS PGothic" pitchFamily="34" charset="-128"/>
                <a:cs typeface="ＭＳ Ｐゴシック" charset="0"/>
              </a:rPr>
              <a:t>Eğitici</a:t>
            </a:r>
            <a:r>
              <a:rPr lang="tr" sz="1200" b="0" i="0" u="none" kern="1200" baseline="0" dirty="0">
                <a:solidFill>
                  <a:schemeClr val="tx1"/>
                </a:solidFill>
                <a:latin typeface="+mn-lt"/>
                <a:ea typeface="MS PGothic" pitchFamily="34" charset="-128"/>
                <a:cs typeface="ＭＳ Ｐゴシック" charset="0"/>
              </a:rPr>
              <a:t>, slaytta listelenen programların ayrıntılarını paylaşabilir:</a:t>
            </a:r>
          </a:p>
          <a:p>
            <a:endParaRPr lang="tr" sz="1200" kern="1200" dirty="0">
              <a:solidFill>
                <a:schemeClr val="tx1"/>
              </a:solidFill>
              <a:latin typeface="+mn-lt"/>
              <a:ea typeface="MS PGothic" pitchFamily="34" charset="-128"/>
              <a:cs typeface="ＭＳ Ｐゴシック" charset="0"/>
            </a:endParaRPr>
          </a:p>
          <a:p>
            <a:pPr algn="l" rtl="0"/>
            <a:r>
              <a:rPr lang="tr" b="1" i="0" u="none" baseline="0" dirty="0">
                <a:effectLst/>
                <a:latin typeface="Open Sans"/>
              </a:rPr>
              <a:t>GLACY+</a:t>
            </a:r>
            <a:r>
              <a:rPr lang="tr" b="0" i="0" u="none" baseline="0" dirty="0">
                <a:effectLst/>
                <a:latin typeface="Open Sans"/>
              </a:rPr>
              <a:t>, Avrupa Birliği (Barış ve İstikrara Katkı Aracı) ve Avrupa Konseyinin ortak bir projesidir.</a:t>
            </a:r>
          </a:p>
          <a:p>
            <a:pPr algn="l" rtl="0"/>
            <a:r>
              <a:rPr lang="tr" b="0" i="0" u="none" baseline="0" dirty="0">
                <a:effectLst/>
                <a:latin typeface="Open Sans"/>
              </a:rPr>
              <a:t>GLACY+, </a:t>
            </a:r>
            <a:r>
              <a:rPr lang="tr" b="0" i="0" u="none" strike="noStrike" baseline="0" dirty="0">
                <a:solidFill>
                  <a:srgbClr val="007BC8"/>
                </a:solidFill>
                <a:effectLst/>
                <a:latin typeface="Open Sans"/>
                <a:hlinkClick r:id="rId3"/>
              </a:rPr>
              <a:t>GLACY projesinden</a:t>
            </a:r>
            <a:r>
              <a:rPr lang="tr" b="0" i="0" u="none" baseline="0" dirty="0">
                <a:effectLst/>
                <a:latin typeface="Open Sans"/>
              </a:rPr>
              <a:t> (2013-2016) elde edilen deneyimleri genişletmeyi amaçlamaktadır ve Afrika, Asya-Pasifik ve Latin Amerika ve Karayipler bölgesindeki on beş öncelikli ve merkez ülkeyi desteklemektedir (Benin, Burkina Faso, Cabo Verde, Şili, Kosta Rika, Dominik Cumhuriyeti, Gana, Mauritius, Fas, Nijerya, Paraguay, Filipinler, Senegal, Sri Lanka ve Tonga). Bu ülkeler kendi bölgelerinde deneyimlerini paylaşmak için merkez görevi görebilirler.</a:t>
            </a:r>
          </a:p>
          <a:p>
            <a:pPr algn="l" rtl="0"/>
            <a:r>
              <a:rPr lang="tr" b="0" i="0" u="none" baseline="0" dirty="0">
                <a:effectLst/>
                <a:latin typeface="Open Sans"/>
              </a:rPr>
              <a:t>Hedefler:</a:t>
            </a:r>
          </a:p>
          <a:p>
            <a:pPr algn="l" rtl="0"/>
            <a:r>
              <a:rPr lang="tr" b="0" i="0" u="none" baseline="0" dirty="0">
                <a:effectLst/>
                <a:latin typeface="Open Sans"/>
              </a:rPr>
              <a:t>Dünya genelindeki devletlerin siber suçlar ve elektronik delillerle ilgili mevzuatı uygulama kapasitelerini güçlendirmek ve bu alanda etkili uluslararası işbirliği için yeteneklerini geliştirmek.</a:t>
            </a:r>
          </a:p>
          <a:p>
            <a:pPr algn="l" rtl="0">
              <a:buFont typeface="+mj-lt"/>
              <a:buAutoNum type="arabicPeriod"/>
            </a:pPr>
            <a:r>
              <a:rPr lang="tr" b="0" i="0" u="none" baseline="0" dirty="0">
                <a:effectLst/>
              </a:rPr>
              <a:t>Tutarlı siber suç mevzuatı, politikaları ve stratejilerini teşvik etmek;</a:t>
            </a:r>
          </a:p>
          <a:p>
            <a:pPr algn="l" rtl="0">
              <a:buFont typeface="+mj-lt"/>
              <a:buAutoNum type="arabicPeriod"/>
            </a:pPr>
            <a:r>
              <a:rPr lang="tr" b="0" i="0" u="none" baseline="0" dirty="0">
                <a:effectLst/>
              </a:rPr>
              <a:t>Emniyet yetkililerinin siber suçları soruşturma ve birbirleriyle ve ayrıca Avrupa ve diğer bölgelerdeki siber suç birimleriyle etkili işbirliği yapma kapasitesini güçlendirmek;</a:t>
            </a:r>
          </a:p>
          <a:p>
            <a:pPr algn="l" rtl="0">
              <a:buFont typeface="+mj-lt"/>
              <a:buAutoNum type="arabicPeriod"/>
            </a:pPr>
            <a:r>
              <a:rPr lang="tr" b="0" i="0" u="none" baseline="0" dirty="0">
                <a:effectLst/>
              </a:rPr>
              <a:t>Ceza yargılaması makamlarının mevzuatı uygulamasına, siber suç ve elektronik delil vakalarını kovuşturup yargılamasına ve uluslararası düzeyde işbirliği yapmasına olanak sağlamak.</a:t>
            </a:r>
          </a:p>
          <a:p>
            <a:pPr algn="l" rtl="0"/>
            <a:br>
              <a:rPr lang="tr" b="0" i="0" dirty="0">
                <a:solidFill>
                  <a:srgbClr val="161616"/>
                </a:solidFill>
                <a:effectLst/>
                <a:latin typeface="Open Sans"/>
              </a:rPr>
            </a:br>
            <a:r>
              <a:rPr lang="tr" sz="1200" b="1" i="0" u="none" kern="1200" baseline="0" dirty="0">
                <a:solidFill>
                  <a:schemeClr val="tx1"/>
                </a:solidFill>
                <a:latin typeface="+mn-lt"/>
                <a:ea typeface="MS PGothic" pitchFamily="34" charset="-128"/>
                <a:cs typeface="ＭＳ Ｐゴシック" charset="0"/>
              </a:rPr>
              <a:t>CyberEast</a:t>
            </a:r>
            <a:r>
              <a:rPr lang="tr" sz="1200" b="0" i="0" u="none" kern="1200" baseline="0" dirty="0">
                <a:solidFill>
                  <a:schemeClr val="tx1"/>
                </a:solidFill>
                <a:latin typeface="+mn-lt"/>
                <a:ea typeface="MS PGothic" pitchFamily="34" charset="-128"/>
                <a:cs typeface="ＭＳ Ｐゴシック" charset="0"/>
              </a:rPr>
              <a:t>, Avrupa Komşuluk Aracı (ENI) kapsamında Avrupa Konseyi tarafından Doğu Ortaklığı bölgesinde uygulanan, Avrupa Birliği ve Avrupa Konseyinin ortak bir projesidir. </a:t>
            </a:r>
          </a:p>
          <a:p>
            <a:pPr algn="l" rtl="0"/>
            <a:r>
              <a:rPr lang="tr" sz="1200" b="0" i="0" u="none" kern="1200" baseline="0" dirty="0">
                <a:solidFill>
                  <a:schemeClr val="tx1"/>
                </a:solidFill>
                <a:latin typeface="+mn-lt"/>
                <a:ea typeface="MS PGothic" pitchFamily="34" charset="-128"/>
                <a:cs typeface="ＭＳ Ｐゴシック" charset="0"/>
              </a:rPr>
              <a:t>Katılımcı ülkeler: Ermenistan, Azerbaycan, Beyaz Rusya, Gürcistan, Moldova ve Ukrayna. </a:t>
            </a:r>
          </a:p>
          <a:p>
            <a:pPr algn="l" rtl="0"/>
            <a:r>
              <a:rPr lang="tr" sz="1200" b="0" i="0" u="none" kern="1200" baseline="0" dirty="0">
                <a:solidFill>
                  <a:schemeClr val="tx1"/>
                </a:solidFill>
                <a:latin typeface="+mn-lt"/>
                <a:ea typeface="MS PGothic" pitchFamily="34" charset="-128"/>
                <a:cs typeface="ＭＳ Ｐゴシック" charset="0"/>
              </a:rPr>
              <a:t>Projeyle, Budapeşte Siber Suç Sözleşmesine ve ilgili dokümanlara uygun mevzuat ve politika çerçevelerinin kabul edilmesi, yargı ve kolluk kuvvetlerinin kapasitelerinin ve kurumlar arası işbirliğinin güçlendirilmesi ve hizmet sağlayıcılar ve kolluk kuvvetleri arasında da ceza yargılaması, siber suçlar ve elektronik delillere dair etkili uluslararası işbirliği ve güvenin artırılması amaçlanmaktadır.</a:t>
            </a:r>
          </a:p>
          <a:p>
            <a:endParaRPr lang="tr" sz="1200" kern="1200" dirty="0">
              <a:solidFill>
                <a:schemeClr val="tx1"/>
              </a:solidFill>
              <a:latin typeface="+mn-lt"/>
              <a:ea typeface="MS PGothic" pitchFamily="34" charset="-128"/>
              <a:cs typeface="ＭＳ Ｐゴシック" charset="0"/>
            </a:endParaRPr>
          </a:p>
          <a:p>
            <a:pPr algn="l" rtl="0"/>
            <a:r>
              <a:rPr lang="tr" sz="1200" b="1" i="0" u="none" kern="1200" baseline="0" dirty="0">
                <a:solidFill>
                  <a:schemeClr val="tx1"/>
                </a:solidFill>
                <a:latin typeface="+mn-lt"/>
                <a:ea typeface="MS PGothic" pitchFamily="34" charset="-128"/>
                <a:cs typeface="ＭＳ Ｐゴシック" charset="0"/>
              </a:rPr>
              <a:t>iPROCEEDS – 2: </a:t>
            </a:r>
            <a:r>
              <a:rPr lang="tr" sz="1200" b="0" i="0" u="none" kern="1200" baseline="0" dirty="0">
                <a:solidFill>
                  <a:schemeClr val="tx1"/>
                </a:solidFill>
                <a:latin typeface="+mn-lt"/>
                <a:ea typeface="MS PGothic" pitchFamily="34" charset="-128"/>
                <a:cs typeface="ＭＳ Ｐゴシック" charset="0"/>
              </a:rPr>
              <a:t>Katılım Öncesi Yardım Aracı (IPA) kapsamında Siber Suçlara Dair İşbirliği, Avrupa Birliği ve Avrupa Konseyinin ortak bir projesidir. Katılımcı ülkeler/bölgeler: Arnavutluk, Bosna Hersek, Karadağ, Kuzey Makedonya, Sırbistan, Türkiye ve Kosova* Hedef: Proje ülkeleri ve bölgelerindeki yetkili makamların siber suç gelirlerini arama, bunlara el koyma, İnternette kara para aklanmasını önleme ve ve elektronik delilleri güvence altına alma kapasitesini daha da güçlendirmek. *Bu gösterim, statü konusundaki pozisyonlara halel getirmez ve BM Güvenlik Konseyi 1244 ve Kosova Bağımsızlık Bildirgesi hakkındaki ICJ Görüşü ile uyumludur. </a:t>
            </a:r>
          </a:p>
          <a:p>
            <a:endParaRPr lang="tr" sz="1200" kern="1200" dirty="0">
              <a:solidFill>
                <a:schemeClr val="tx1"/>
              </a:solidFill>
              <a:latin typeface="+mn-lt"/>
              <a:ea typeface="MS PGothic" pitchFamily="34" charset="-128"/>
              <a:cs typeface="ＭＳ Ｐゴシック" charset="0"/>
            </a:endParaRPr>
          </a:p>
          <a:p>
            <a:pPr algn="l" rtl="0"/>
            <a:r>
              <a:rPr lang="tr" sz="1200" b="1" i="0" u="none" kern="1200" baseline="0" dirty="0">
                <a:solidFill>
                  <a:schemeClr val="tx1"/>
                </a:solidFill>
                <a:latin typeface="+mn-lt"/>
                <a:ea typeface="MS PGothic" pitchFamily="34" charset="-128"/>
                <a:cs typeface="ＭＳ Ｐゴシック" charset="0"/>
              </a:rPr>
              <a:t>CyberSouth</a:t>
            </a:r>
            <a:r>
              <a:rPr lang="tr" sz="1200" b="0" i="0" u="none" kern="1200" baseline="0" dirty="0">
                <a:solidFill>
                  <a:schemeClr val="tx1"/>
                </a:solidFill>
                <a:latin typeface="+mn-lt"/>
                <a:ea typeface="MS PGothic" pitchFamily="34" charset="-128"/>
                <a:cs typeface="ＭＳ Ｐゴシック" charset="0"/>
              </a:rPr>
              <a:t>, Avrupa Birliği (Avrupa Komşuluk Aracı) ve Avrupa Konseyinin ortak bir projesidir. CyberSouth, insan hakları ve hukukun üstünlüğü gerekliliklerine uygun olarak Güney Komşuluk bölgesinde siber suçlar ve elektronik delillerle ilgili mevzuatı ve kurumsal kapasiteleri güçlendirmeyi amaçlamaktadır. </a:t>
            </a:r>
          </a:p>
          <a:p>
            <a:pPr algn="l" rtl="0"/>
            <a:r>
              <a:rPr lang="tr" sz="1200" b="0" i="0" u="none" kern="1200" baseline="0" dirty="0">
                <a:solidFill>
                  <a:schemeClr val="tx1"/>
                </a:solidFill>
                <a:latin typeface="+mn-lt"/>
                <a:ea typeface="MS PGothic" pitchFamily="34" charset="-128"/>
                <a:cs typeface="ＭＳ Ｐゴシック" charset="0"/>
              </a:rPr>
              <a:t>Proje bölgesi: Güney Komşuluk bölgesi </a:t>
            </a:r>
          </a:p>
          <a:p>
            <a:pPr algn="l" rtl="0"/>
            <a:r>
              <a:rPr lang="tr" sz="1200" b="0" i="0" u="none" kern="1200" baseline="0" dirty="0">
                <a:solidFill>
                  <a:schemeClr val="tx1"/>
                </a:solidFill>
                <a:latin typeface="+mn-lt"/>
                <a:ea typeface="MS PGothic" pitchFamily="34" charset="-128"/>
                <a:cs typeface="ＭＳ Ｐゴシック" charset="0"/>
              </a:rPr>
              <a:t>İlk öncelik alanları: Cezayir, Ürdün, Lübnan, Fas ve Tunus </a:t>
            </a:r>
          </a:p>
          <a:p>
            <a:pPr algn="l" rtl="0"/>
            <a:r>
              <a:rPr lang="tr" sz="1200" b="0" i="0" u="none" kern="1200" baseline="0" dirty="0">
                <a:solidFill>
                  <a:schemeClr val="tx1"/>
                </a:solidFill>
                <a:latin typeface="+mn-lt"/>
                <a:ea typeface="MS PGothic" pitchFamily="34" charset="-128"/>
                <a:cs typeface="ＭＳ Ｐゴシック" charset="0"/>
              </a:rPr>
              <a:t>Hedefler: </a:t>
            </a: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Mevzuat </a:t>
            </a: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İhtisas hizmetleri ve kurumlar arası ve kamu/özel işbirliği </a:t>
            </a: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Adli eğitim </a:t>
            </a: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Uluslararası işbirliği </a:t>
            </a: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Siber suçlar ve elektronik delillere ilişkin stratejik öncelikler</a:t>
            </a:r>
          </a:p>
          <a:p>
            <a:pPr marL="228600" indent="-228600" algn="l" rtl="0">
              <a:buAutoNum type="arabicPeriod"/>
            </a:pPr>
            <a:endParaRPr lang="tr" sz="1200" kern="1200" dirty="0">
              <a:solidFill>
                <a:schemeClr val="tx1"/>
              </a:solidFill>
              <a:latin typeface="+mn-lt"/>
              <a:ea typeface="MS PGothic" pitchFamily="34" charset="-128"/>
              <a:cs typeface="ＭＳ Ｐゴシック" charset="0"/>
            </a:endParaRPr>
          </a:p>
          <a:p>
            <a:pPr marL="0" indent="0" algn="l" rtl="0">
              <a:buNone/>
            </a:pPr>
            <a:r>
              <a:rPr lang="tr" sz="1200" b="1" i="0" u="none" kern="1200" baseline="0" dirty="0">
                <a:solidFill>
                  <a:schemeClr val="tx1"/>
                </a:solidFill>
                <a:latin typeface="+mn-lt"/>
                <a:ea typeface="MS PGothic" pitchFamily="34" charset="-128"/>
                <a:cs typeface="ＭＳ Ｐゴシック" charset="0"/>
              </a:rPr>
              <a:t>Avrupa'da Çocukların İnternette Cinsel Sömürüsü ve İstismarının Sonlandırılması (EndOCSEA@Europe), </a:t>
            </a:r>
            <a:r>
              <a:rPr lang="tr" sz="1200" b="0" i="0" u="none" kern="1200" baseline="0" dirty="0">
                <a:solidFill>
                  <a:schemeClr val="tx1"/>
                </a:solidFill>
                <a:latin typeface="+mn-lt"/>
                <a:ea typeface="MS PGothic" pitchFamily="34" charset="-128"/>
                <a:cs typeface="ＭＳ Ｐゴシック" charset="0"/>
              </a:rPr>
              <a:t>Romanya'nın Bükreş kentindeki Siber Suçlar Ofisi (C-PROC) ile işbirliği içinde Avrupa Konseyi Çocuk Hakları Departmanı tarafından uygulanmaktadır.  </a:t>
            </a:r>
          </a:p>
          <a:p>
            <a:pPr marL="0" indent="0" algn="l" rtl="0">
              <a:buNone/>
            </a:pPr>
            <a:r>
              <a:rPr lang="tr" sz="1200" b="0" i="0" u="none" kern="1200" baseline="0" dirty="0">
                <a:solidFill>
                  <a:schemeClr val="tx1"/>
                </a:solidFill>
                <a:latin typeface="+mn-lt"/>
                <a:ea typeface="MS PGothic" pitchFamily="34" charset="-128"/>
                <a:cs typeface="ＭＳ Ｐゴシック" charset="0"/>
              </a:rPr>
              <a:t>Hedef: </a:t>
            </a:r>
          </a:p>
          <a:p>
            <a:pPr marL="0" indent="0" algn="l" rtl="0">
              <a:buNone/>
            </a:pPr>
            <a:r>
              <a:rPr lang="tr" sz="1200" b="0" i="0" u="none" kern="1200" baseline="0" dirty="0">
                <a:solidFill>
                  <a:schemeClr val="tx1"/>
                </a:solidFill>
                <a:latin typeface="+mn-lt"/>
                <a:ea typeface="MS PGothic" pitchFamily="34" charset="-128"/>
                <a:cs typeface="ＭＳ Ｐゴシック" charset="0"/>
              </a:rPr>
              <a:t>Bu projenin temel hedefi, Avrupa düzeyinde bilgi ve iletişim teknolojileriyle gerçekleştirilen çocukların cinsel sömürüsü ve istismarını önlemek ve bunlarla mücadele etmek için etkili çok uluslu, disiplinler arası ve sektörler arası işbirliği ve çocuk dostu önlemlerle çocuk haklarının korunmasını sağlamaktır. </a:t>
            </a:r>
          </a:p>
          <a:p>
            <a:pPr marL="0" indent="0" algn="l" rtl="0">
              <a:buNone/>
            </a:pPr>
            <a:r>
              <a:rPr lang="tr" sz="1200" b="0" i="0" u="none" kern="1200" baseline="0" dirty="0">
                <a:solidFill>
                  <a:schemeClr val="tx1"/>
                </a:solidFill>
                <a:latin typeface="+mn-lt"/>
                <a:ea typeface="MS PGothic" pitchFamily="34" charset="-128"/>
                <a:cs typeface="ＭＳ Ｐゴシック" charset="0"/>
              </a:rPr>
              <a:t>Proje, her biri aşağıdakilere yönelik, karşılıklı olarak birbirini güçlendiren 3 bileşen içerir: </a:t>
            </a: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ulusal yönetişim yapılarını güçlendirerek ve ulusal olarak ve Avrupa genelinde İnternette çocukların cinsel sömürüsü ve istismarına ilişkin risklerin ve müdahalelerin durum analizini gerçekleştirerek ulusal ve bölgesel düzeylerde sektörler arası, çok disiplinli işbirliği için elverişli ortamlar oluşturulması;</a:t>
            </a: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mevzuat ve usul reformlarının desteklenmesi, kolluk kuvvetleri, </a:t>
            </a:r>
            <a:r>
              <a:rPr lang="tr-TR" sz="1200" b="0" i="0" u="none" kern="1200" baseline="0" dirty="0">
                <a:solidFill>
                  <a:schemeClr val="tx1"/>
                </a:solidFill>
                <a:latin typeface="+mn-lt"/>
                <a:ea typeface="MS PGothic" pitchFamily="34" charset="-128"/>
                <a:cs typeface="ＭＳ Ｐゴシック" charset="0"/>
              </a:rPr>
              <a:t>hâkim</a:t>
            </a:r>
            <a:r>
              <a:rPr lang="tr" sz="1200" b="0" i="0" u="none" kern="1200" baseline="0" dirty="0">
                <a:solidFill>
                  <a:schemeClr val="tx1"/>
                </a:solidFill>
                <a:latin typeface="+mn-lt"/>
                <a:ea typeface="MS PGothic" pitchFamily="34" charset="-128"/>
                <a:cs typeface="ＭＳ Ｐゴシック" charset="0"/>
              </a:rPr>
              <a:t> ve savcıların eğitimi ve kapasitelerinin iyileştirilmesi ve mağdurlara uçtan uca destek için çok disiplinli kurumlar arası işbirliğinin teşvik edilmesi; </a:t>
            </a: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bilinçlendirme, temel hedef grupların eğitimi ve çocukların güçlendirilmesine vurgu yaparak toplumsal imkanların ele alınması.</a:t>
            </a:r>
          </a:p>
          <a:p>
            <a:pPr marL="0" indent="0" algn="l" rtl="0">
              <a:buNone/>
            </a:pPr>
            <a:r>
              <a:rPr lang="tr" sz="1200" b="0" i="0" u="none" kern="1200" baseline="0" dirty="0">
                <a:solidFill>
                  <a:schemeClr val="tx1"/>
                </a:solidFill>
                <a:latin typeface="+mn-lt"/>
                <a:ea typeface="MS PGothic" pitchFamily="34" charset="-128"/>
                <a:cs typeface="ＭＳ Ｐゴシック" charset="0"/>
              </a:rPr>
              <a:t>Avrupa Konseyi Çocuk Hakları Stratejisi (2016-2021) çerçevesinde uygulanan bu proje, başta Çocukların Cinsel Sömürü ve İstismardan Korunmasına İlişkin Avrupa Konseyi Sözleşmesi (Lanzarote Sözleşmesi) ve WePROTECT Örnek Ulusal Müdahalesinde belirlenen kabiliyetlerden 8 tanesi olmak üzere ilgili uluslararası standartların ve Avrupa standartlarının uygulanmasını destekleyecektir.</a:t>
            </a:r>
          </a:p>
          <a:p>
            <a:pPr marL="0" indent="0" algn="l" rtl="0">
              <a:buNone/>
            </a:pPr>
            <a:r>
              <a:rPr lang="tr" sz="1200" b="0" i="0" u="none" kern="1200" baseline="0" dirty="0">
                <a:solidFill>
                  <a:schemeClr val="tx1"/>
                </a:solidFill>
                <a:latin typeface="+mn-lt"/>
                <a:ea typeface="MS PGothic" pitchFamily="34" charset="-128"/>
                <a:cs typeface="ＭＳ Ｐゴシック" charset="0"/>
              </a:rPr>
              <a:t>Yararlanıcılar: </a:t>
            </a:r>
          </a:p>
          <a:p>
            <a:pPr marL="0" indent="0" algn="l" rtl="0">
              <a:buNone/>
            </a:pPr>
            <a:r>
              <a:rPr lang="tr" sz="1200" b="0" i="0" u="none" kern="1200" baseline="0" dirty="0">
                <a:solidFill>
                  <a:schemeClr val="tx1"/>
                </a:solidFill>
                <a:latin typeface="+mn-lt"/>
                <a:ea typeface="MS PGothic" pitchFamily="34" charset="-128"/>
                <a:cs typeface="ＭＳ Ｐゴシック" charset="0"/>
              </a:rPr>
              <a:t>Arnavutluk, Ermenistan, Azerbaycan, Bosna Hersek, Gürcistan, Moldova Cumhuriyeti, Karadağ, Sırbistan, Türkiye, Ukrayna başta olmak üzere Avrupa Konseyine üye 47 ülkenin tamamı</a:t>
            </a:r>
          </a:p>
          <a:p>
            <a:pPr marL="0" indent="0" algn="l" rtl="0">
              <a:buNone/>
            </a:pPr>
            <a:endParaRPr lang="tr" sz="1200" b="1" kern="1200" dirty="0">
              <a:solidFill>
                <a:schemeClr val="tx1"/>
              </a:solidFill>
              <a:latin typeface="+mn-lt"/>
              <a:ea typeface="MS PGothic" pitchFamily="34" charset="-128"/>
              <a:cs typeface="ＭＳ Ｐゴシック" charset="0"/>
            </a:endParaRPr>
          </a:p>
          <a:p>
            <a:pPr marL="0" indent="0" algn="l" rtl="0">
              <a:buNone/>
            </a:pPr>
            <a:endParaRPr lang="tr" sz="1200" b="1" kern="1200" dirty="0">
              <a:solidFill>
                <a:schemeClr val="tx1"/>
              </a:solidFill>
              <a:latin typeface="+mn-lt"/>
              <a:ea typeface="MS PGothic" pitchFamily="34" charset="-128"/>
              <a:cs typeface="ＭＳ Ｐゴシック" charset="0"/>
            </a:endParaRPr>
          </a:p>
          <a:p>
            <a:pPr marL="0" indent="0" algn="l" rtl="0">
              <a:buNone/>
            </a:pPr>
            <a:r>
              <a:rPr lang="tr" sz="1200" b="1" i="0" u="none" kern="1200" baseline="0" dirty="0">
                <a:solidFill>
                  <a:schemeClr val="tx1"/>
                </a:solidFill>
                <a:latin typeface="+mn-lt"/>
                <a:ea typeface="MS PGothic" pitchFamily="34" charset="-128"/>
                <a:cs typeface="ＭＳ Ｐゴシック" charset="0"/>
              </a:rPr>
              <a:t>Siber Suçlara İlişkin Ahtapot Projesi (Cybercrime@Octopus)</a:t>
            </a:r>
            <a:r>
              <a:rPr lang="tr" sz="1200" b="0" i="0" u="none" kern="1200" baseline="0" dirty="0">
                <a:solidFill>
                  <a:schemeClr val="tx1"/>
                </a:solidFill>
                <a:latin typeface="+mn-lt"/>
                <a:ea typeface="MS PGothic" pitchFamily="34" charset="-128"/>
                <a:cs typeface="ＭＳ Ｐゴシック" charset="0"/>
              </a:rPr>
              <a:t>, dünya genelinde ülkelere Budapeşte Siber Suçlar Sözleşmesini uygulama ve veri koruma ve hukukun üstünlüğü tedbirlerini güçlendirme konusunda yardımcı olmayı amaçlayan, gönüllü katkılara dayanan bir Avrupa Konseyi projesidir. </a:t>
            </a:r>
          </a:p>
          <a:p>
            <a:pPr marL="0" indent="0" algn="l" rtl="0">
              <a:buNone/>
            </a:pPr>
            <a:r>
              <a:rPr lang="tr" sz="1200" b="0" i="0" u="none" kern="1200" baseline="0" dirty="0">
                <a:solidFill>
                  <a:schemeClr val="tx1"/>
                </a:solidFill>
                <a:latin typeface="+mn-lt"/>
                <a:ea typeface="MS PGothic" pitchFamily="34" charset="-128"/>
                <a:cs typeface="ＭＳ Ｐゴシック" charset="0"/>
              </a:rPr>
              <a:t>Aşağıdaki alanlarda sonuç elde edilmesi beklenmektedir: </a:t>
            </a: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Yıllık Ahtapot konferanslarının düzenlenmesinin sağlanması</a:t>
            </a: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Genişletilmiş üyeliği, işlevleri ve artırılan toplantı sayısı ile Siber Suçlar Sözleşmesi Komitesinin işleyişine ortak fon sağlanması ve destek verilmesi </a:t>
            </a: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Budapeşte Sözleşmesi ve veri koruma ve çocukların korunmasına ilişkin belgeleri uygulamaya hazırlanan ülkelere tavsiye ve diğer yardımların sunulması. </a:t>
            </a:r>
          </a:p>
          <a:p>
            <a:pPr marL="0" indent="0" algn="l" rtl="0">
              <a:buNone/>
            </a:pPr>
            <a:r>
              <a:rPr lang="tr" sz="1200" b="0" i="0" u="none" kern="1200" baseline="0" dirty="0">
                <a:solidFill>
                  <a:schemeClr val="tx1"/>
                </a:solidFill>
                <a:latin typeface="+mn-lt"/>
                <a:ea typeface="MS PGothic" pitchFamily="34" charset="-128"/>
                <a:cs typeface="ＭＳ Ｐゴシック" charset="0"/>
              </a:rPr>
              <a:t>Projenin dönemi: 1 Ocak 2014 – 31 Aralık 2020.</a:t>
            </a:r>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12</a:t>
            </a:fld>
            <a:endParaRPr lang="tr" altLang="en-US"/>
          </a:p>
        </p:txBody>
      </p:sp>
    </p:spTree>
    <p:extLst>
      <p:ext uri="{BB962C8B-B14F-4D97-AF65-F5344CB8AC3E}">
        <p14:creationId xmlns:p14="http://schemas.microsoft.com/office/powerpoint/2010/main" val="32147096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sz="1200" b="0" i="0" u="none" baseline="0" dirty="0"/>
              <a:t>Bu, oturumun ikinci bölümü için giriş slaytıdır. </a:t>
            </a:r>
            <a:r>
              <a:rPr lang="tr-TR" sz="1200" b="0" i="0" u="none" baseline="0" dirty="0"/>
              <a:t>Eğitici</a:t>
            </a:r>
            <a:r>
              <a:rPr lang="tr" sz="1200" b="0" i="0" u="none" baseline="0" dirty="0"/>
              <a:t>, bu bölümde bir siber suç antlaşmasının temel unsurlarını açıklamalıdır. Etkili bir siber suç antlaşması için gerekli olan farklı unsurlar listelendikten sonra, slaytlarda Budapeşte Sözleşmesi diğer bölgesel antlaşmalarla karşılaştırılarak Budapeşte Sözleşmesinin siber suçlarla ilgili en etkili antlaşma olduğu gösterilecektir.</a:t>
            </a:r>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13</a:t>
            </a:fld>
            <a:endParaRPr lang="tr" altLang="en-US"/>
          </a:p>
        </p:txBody>
      </p:sp>
    </p:spTree>
    <p:extLst>
      <p:ext uri="{BB962C8B-B14F-4D97-AF65-F5344CB8AC3E}">
        <p14:creationId xmlns:p14="http://schemas.microsoft.com/office/powerpoint/2010/main" val="27301371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sz="1200" b="0" i="0" u="none" kern="1200" baseline="0" dirty="0">
                <a:solidFill>
                  <a:schemeClr val="tx1"/>
                </a:solidFill>
                <a:latin typeface="+mn-lt"/>
                <a:ea typeface="MS PGothic" pitchFamily="34" charset="-128"/>
                <a:cs typeface="ＭＳ Ｐゴシック" charset="0"/>
              </a:rPr>
              <a:t>Bu slaytta, siber suçlar ve uluslararası işbirliği açısından uluslararası görünüm hakkında bilgi sunulması amaçlanmaktadır. Slaytta aşağıdaki logolar gösterilmektedir:</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Birleşmiş Milletler / Birleşmiş Milletler Uyuşturucu ve Suç Ofisi (Sınır Aşan Örgütlü Suçlara Karşı Birleşmiş Milletler Sözleşmesi, Yolsuzluğa Karşı Birleşmiş Milletler Sözleşmesi) </a:t>
            </a: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Şangay İşbirliği Teşkilatı (Şangay İşbirliği Teşkilatı Bilgi Güvenliği Alanında İşbirliği Anlaşması)</a:t>
            </a:r>
            <a:endParaRPr lang="tr" sz="1200" kern="1200" dirty="0">
              <a:solidFill>
                <a:schemeClr val="tx1"/>
              </a:solidFill>
              <a:latin typeface="+mn-lt"/>
              <a:ea typeface="MS PGothic" pitchFamily="34" charset="-128"/>
              <a:cs typeface="ＭＳ Ｐゴシック" charset="0"/>
            </a:endParaRP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İngiliz Milletler Topluluğu (Bilgisayar ve Bilgisayarla İlgili Suçlar Örnek Yasası ve İngiliz Milletler Topluluğunda Cezai Konularda Karşılıklı Yardım Programı - Harare Programı)</a:t>
            </a: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ITU Örnek Yasaları (ICT4PAC/SADC/HIPCAR Örnek Yasaları)</a:t>
            </a: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Afrika Birliği (Malabo Siber Güvenlik ve Kişisel Verilerin Korunması Sözleşmesi)</a:t>
            </a: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Arap Birliği (Bilgi Teknolojisi Suçlarıyla Mücadele Sözleşmesi)</a:t>
            </a:r>
          </a:p>
          <a:p>
            <a:pPr marL="228600" indent="-228600" algn="l" rtl="0">
              <a:buAutoNum type="arabicPeriod"/>
            </a:pPr>
            <a:endParaRPr lang="tr"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14</a:t>
            </a:fld>
            <a:endParaRPr lang="tr" altLang="en-US"/>
          </a:p>
        </p:txBody>
      </p:sp>
    </p:spTree>
    <p:extLst>
      <p:ext uri="{BB962C8B-B14F-4D97-AF65-F5344CB8AC3E}">
        <p14:creationId xmlns:p14="http://schemas.microsoft.com/office/powerpoint/2010/main" val="18956859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sz="1200" b="0" i="0" u="none" kern="1200" baseline="0" dirty="0">
                <a:solidFill>
                  <a:schemeClr val="tx1"/>
                </a:solidFill>
                <a:latin typeface="+mn-lt"/>
                <a:ea typeface="MS PGothic" pitchFamily="34" charset="-128"/>
                <a:cs typeface="ＭＳ Ｐゴシック" charset="0"/>
              </a:rPr>
              <a:t>Bu slaytta, bir siber suç modelinin temel unsurları listelenmektedir. </a:t>
            </a:r>
            <a:r>
              <a:rPr lang="tr-TR" sz="1200" b="0" i="0" u="none" kern="1200" baseline="0" dirty="0">
                <a:solidFill>
                  <a:schemeClr val="tx1"/>
                </a:solidFill>
                <a:latin typeface="+mn-lt"/>
                <a:ea typeface="MS PGothic" pitchFamily="34" charset="-128"/>
                <a:cs typeface="ＭＳ Ｐゴシック" charset="0"/>
              </a:rPr>
              <a:t>Eğitici</a:t>
            </a:r>
            <a:r>
              <a:rPr lang="tr" sz="1200" b="0" i="0" u="none" kern="1200" baseline="0" dirty="0">
                <a:solidFill>
                  <a:schemeClr val="tx1"/>
                </a:solidFill>
                <a:latin typeface="+mn-lt"/>
                <a:ea typeface="MS PGothic" pitchFamily="34" charset="-128"/>
                <a:cs typeface="ＭＳ Ｐゴシック" charset="0"/>
              </a:rPr>
              <a:t>, siber suçlar ve elektronik delillerle ilgili farklı uluslararası ve bölgesel dokümanların bu standarda göre değerlendirileceğini açıklamalıdır. </a:t>
            </a:r>
          </a:p>
          <a:p>
            <a:endParaRPr lang="tr" sz="1200" kern="1200" dirty="0">
              <a:solidFill>
                <a:schemeClr val="tx1"/>
              </a:solidFill>
              <a:latin typeface="+mn-lt"/>
              <a:ea typeface="MS PGothic" pitchFamily="34" charset="-128"/>
              <a:cs typeface="ＭＳ Ｐゴシック" charset="0"/>
            </a:endParaRPr>
          </a:p>
          <a:p>
            <a:pPr algn="l" rtl="0"/>
            <a:r>
              <a:rPr lang="tr" sz="1200" b="0" i="0" u="none" kern="1200" baseline="0" dirty="0">
                <a:solidFill>
                  <a:schemeClr val="tx1"/>
                </a:solidFill>
                <a:latin typeface="+mn-lt"/>
                <a:ea typeface="MS PGothic" pitchFamily="34" charset="-128"/>
                <a:cs typeface="ＭＳ Ｐゴシック" charset="0"/>
              </a:rPr>
              <a:t>Bir siber suç antlaşması küresel bir doküman olmalıdır, çünkü siber suçlar ve elektronik deliller, doğaları gereği, herhangi bir ülkeyle sınırlı olmayan küresel olgulardır. Operasyonel ve işlevsel bir çerçeveye sahip küresel bir doküman, yalnızca mevzuatın uyumlulaştırılmasını değil, aynı zamanda küresel düzeyde uluslararası işbirliğini de sağlar. </a:t>
            </a:r>
          </a:p>
          <a:p>
            <a:endParaRPr lang="tr" sz="1200" kern="1200" dirty="0">
              <a:solidFill>
                <a:schemeClr val="tx1"/>
              </a:solidFill>
              <a:latin typeface="+mn-lt"/>
              <a:ea typeface="MS PGothic" pitchFamily="34" charset="-128"/>
              <a:cs typeface="ＭＳ Ｐゴシック" charset="0"/>
            </a:endParaRPr>
          </a:p>
          <a:p>
            <a:pPr algn="l" rtl="0"/>
            <a:r>
              <a:rPr lang="tr" sz="1200" b="0" i="0" u="none" kern="1200" baseline="0" dirty="0">
                <a:solidFill>
                  <a:schemeClr val="tx1"/>
                </a:solidFill>
                <a:latin typeface="+mn-lt"/>
                <a:ea typeface="MS PGothic" pitchFamily="34" charset="-128"/>
                <a:cs typeface="ＭＳ Ｐゴシック" charset="0"/>
              </a:rPr>
              <a:t>Bir siber suç antlaşmasının etkili olabilmesi için “altyapı ülkelerinin” katılımına ihtiyaç duyulur. Bu slayt bağlamında, "altyapı ülkeleri", dünya verilerinin çoğunun sınırları içinde depolandığı ülkeleri ifade eder. Etkili bir antlaşmanın, bu yargı alanlarını elektronik delilleri paylaşmaya zorlamak için hukuki olarak bağlayıcı bir mekanizma sağlaması gerekir, çünkü böyle bir mekanizma olmadan, herhangi bir antlaşma için siber suçların ve elektronik deliller içeren diğer suçların soruşturulmasını ve kovuşturulmasını sağlamak zor olacaktır. </a:t>
            </a:r>
          </a:p>
          <a:p>
            <a:endParaRPr lang="tr" sz="1200" kern="1200" dirty="0">
              <a:solidFill>
                <a:schemeClr val="tx1"/>
              </a:solidFill>
              <a:latin typeface="+mn-lt"/>
              <a:ea typeface="MS PGothic" pitchFamily="34" charset="-128"/>
              <a:cs typeface="ＭＳ Ｐゴシック" charset="0"/>
            </a:endParaRPr>
          </a:p>
          <a:p>
            <a:pPr algn="l" rtl="0"/>
            <a:r>
              <a:rPr lang="tr" sz="1200" b="0" i="0" u="none" kern="1200" baseline="0" dirty="0">
                <a:solidFill>
                  <a:schemeClr val="tx1"/>
                </a:solidFill>
                <a:latin typeface="+mn-lt"/>
                <a:ea typeface="MS PGothic" pitchFamily="34" charset="-128"/>
                <a:cs typeface="ＭＳ Ｐゴシック" charset="0"/>
              </a:rPr>
              <a:t>Bir siber suç antlaşmasında kapsamlı suç tanımları da olmalıdır (maddi hukuk hükümleri).</a:t>
            </a:r>
          </a:p>
          <a:p>
            <a:endParaRPr lang="tr" sz="1200" kern="1200" dirty="0">
              <a:solidFill>
                <a:schemeClr val="tx1"/>
              </a:solidFill>
              <a:latin typeface="+mn-lt"/>
              <a:ea typeface="MS PGothic" pitchFamily="34" charset="-128"/>
              <a:cs typeface="ＭＳ Ｐゴシック" charset="0"/>
            </a:endParaRPr>
          </a:p>
          <a:p>
            <a:pPr algn="l" rtl="0"/>
            <a:r>
              <a:rPr lang="tr" sz="1200" b="0" i="0" u="none" kern="1200" baseline="0" dirty="0">
                <a:solidFill>
                  <a:schemeClr val="tx1"/>
                </a:solidFill>
                <a:latin typeface="+mn-lt"/>
                <a:ea typeface="MS PGothic" pitchFamily="34" charset="-128"/>
                <a:cs typeface="ＭＳ Ｐゴシック" charset="0"/>
              </a:rPr>
              <a:t>Ayrıca, siber suçlar ve daha genel olarak elektronik delillerle ilgili usul yetkileri (soruşturma önlemleri) yer almalıdır. </a:t>
            </a:r>
          </a:p>
          <a:p>
            <a:endParaRPr lang="tr" sz="1200" kern="1200" dirty="0">
              <a:solidFill>
                <a:schemeClr val="tx1"/>
              </a:solidFill>
              <a:latin typeface="+mn-lt"/>
              <a:ea typeface="MS PGothic" pitchFamily="34" charset="-128"/>
              <a:cs typeface="ＭＳ Ｐゴシック" charset="0"/>
            </a:endParaRPr>
          </a:p>
          <a:p>
            <a:pPr algn="l" rtl="0"/>
            <a:r>
              <a:rPr lang="tr" sz="1200" b="0" i="0" u="none" kern="1200" baseline="0" dirty="0">
                <a:solidFill>
                  <a:schemeClr val="tx1"/>
                </a:solidFill>
                <a:latin typeface="+mn-lt"/>
                <a:ea typeface="MS PGothic" pitchFamily="34" charset="-128"/>
                <a:cs typeface="ＭＳ Ｐゴシック" charset="0"/>
              </a:rPr>
              <a:t>En önemlisi, bir siber suç antlaşması, ülkelerin antlaşmaya taraf olan diğer yargı alanlarından talepte bulunmasına olanak tanıyan kapsamlı ve hukuki olarak bağlayıcı bir uluslararası işbirliği mekanizmasına sahip olmalıdır. Bu, 7/24 ağlar ve/veya merkezi makamların kullanıldığı işbirliği yoluyla olabilir. </a:t>
            </a:r>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15</a:t>
            </a:fld>
            <a:endParaRPr lang="tr" altLang="en-US"/>
          </a:p>
        </p:txBody>
      </p:sp>
    </p:spTree>
    <p:extLst>
      <p:ext uri="{BB962C8B-B14F-4D97-AF65-F5344CB8AC3E}">
        <p14:creationId xmlns:p14="http://schemas.microsoft.com/office/powerpoint/2010/main" val="28944513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sz="1200" b="0" i="0" u="none" kern="1200" baseline="0" dirty="0">
                <a:solidFill>
                  <a:schemeClr val="tx1"/>
                </a:solidFill>
                <a:latin typeface="+mn-lt"/>
                <a:ea typeface="MS PGothic" pitchFamily="34" charset="-128"/>
                <a:cs typeface="ＭＳ Ｐゴシック" charset="0"/>
              </a:rPr>
              <a:t>Bu slaytta, bir siber suç antlaşmasının temel unsurları pasta grafik biçiminde gösterilmektedir. Bunlar:</a:t>
            </a: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Suçlar (maddi hukuk hükümleri)</a:t>
            </a: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Yetkiler (siber suçlarla ilgili usule/soruşturmalara ilişkin önlemler) </a:t>
            </a: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Elektronik deliller (siber suç olmayan suçlar da dahil olmak üzere her tür suç için elektronik delil toplama yetkilerinin uygulanabilirliği)</a:t>
            </a: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Koruma önlemleri/sivil özgürlükler/insan hakları (usul koşulları ve koruma önlemleri)</a:t>
            </a: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7/24 faal irtibat noktaları</a:t>
            </a: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Uluslararası işbirliği hükümleri</a:t>
            </a:r>
          </a:p>
          <a:p>
            <a:endParaRPr lang="tr" sz="1200" kern="1200" dirty="0">
              <a:solidFill>
                <a:schemeClr val="tx1"/>
              </a:solidFill>
              <a:latin typeface="+mn-lt"/>
              <a:ea typeface="MS PGothic" pitchFamily="34" charset="-128"/>
              <a:cs typeface="ＭＳ Ｐゴシック" charset="0"/>
            </a:endParaRPr>
          </a:p>
          <a:p>
            <a:pPr algn="l" rtl="0"/>
            <a:r>
              <a:rPr lang="tr" sz="1200" b="0" i="0" u="none" kern="1200" baseline="0" dirty="0">
                <a:solidFill>
                  <a:schemeClr val="tx1"/>
                </a:solidFill>
                <a:latin typeface="+mn-lt"/>
                <a:ea typeface="MS PGothic" pitchFamily="34" charset="-128"/>
                <a:cs typeface="ＭＳ Ｐゴシック" charset="0"/>
              </a:rPr>
              <a:t>Sonraki slaytlarda, farklı uluslararası ve bölgesel çerçevelerin bu unsurlara ne ölçüde sahip olduğu gösterilecektir. </a:t>
            </a:r>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16</a:t>
            </a:fld>
            <a:endParaRPr lang="tr" altLang="en-US"/>
          </a:p>
        </p:txBody>
      </p:sp>
    </p:spTree>
    <p:extLst>
      <p:ext uri="{BB962C8B-B14F-4D97-AF65-F5344CB8AC3E}">
        <p14:creationId xmlns:p14="http://schemas.microsoft.com/office/powerpoint/2010/main" val="10288564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latin typeface="+mn-lt"/>
                <a:ea typeface="MS PGothic" pitchFamily="34" charset="-128"/>
                <a:cs typeface="ＭＳ Ｐゴシック" charset="0"/>
              </a:rPr>
              <a:t>Bu slaytta, bir siber suç antlaşmasının temel unsurları pasta grafik biçiminde gösterilmektedir. Slayttaki animasyonda, Budapeşte Sözleşmesinin ana hatlarıyla tüm unsurları gösterilmektedir. Ayrıca, </a:t>
            </a:r>
            <a:r>
              <a:rPr lang="tr-TR" sz="1200" b="0" i="0" u="none" kern="1200" baseline="0" dirty="0">
                <a:solidFill>
                  <a:schemeClr val="tx1"/>
                </a:solidFill>
                <a:latin typeface="+mn-lt"/>
                <a:ea typeface="MS PGothic" pitchFamily="34" charset="-128"/>
                <a:cs typeface="ＭＳ Ｐゴシック" charset="0"/>
              </a:rPr>
              <a:t>Eğitici</a:t>
            </a:r>
            <a:r>
              <a:rPr lang="tr" sz="1200" b="0" i="0" u="none" kern="1200" baseline="0" dirty="0">
                <a:solidFill>
                  <a:schemeClr val="tx1"/>
                </a:solidFill>
                <a:latin typeface="+mn-lt"/>
                <a:ea typeface="MS PGothic" pitchFamily="34" charset="-128"/>
                <a:cs typeface="ＭＳ Ｐゴシック" charset="0"/>
              </a:rPr>
              <a:t> Budapeşte Sözleşmesinin küresel nitelikli olduğunu ve üyelik konusunda coğrafi kısıtlamalara sahip olmadığını vurgulamak isteyebilir.</a:t>
            </a:r>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17</a:t>
            </a:fld>
            <a:endParaRPr lang="tr" altLang="en-US"/>
          </a:p>
        </p:txBody>
      </p:sp>
    </p:spTree>
    <p:extLst>
      <p:ext uri="{BB962C8B-B14F-4D97-AF65-F5344CB8AC3E}">
        <p14:creationId xmlns:p14="http://schemas.microsoft.com/office/powerpoint/2010/main" val="29099460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latin typeface="+mn-lt"/>
                <a:ea typeface="MS PGothic" pitchFamily="34" charset="-128"/>
                <a:cs typeface="ＭＳ Ｐゴシック" charset="0"/>
              </a:rPr>
              <a:t>Bu slaytta, bir siber suç antlaşmasının temel unsurları pasta grafik biçiminde gösterilmektedir. Slayttaki animasyonda, İngiliz Milletler Topluluğu Örnek Kanunu ve Harare Programının, bir siber suç antlaşmasının temel ilkelerini nasıl karşıladığı gösterilmektedir.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sz="1200" kern="1200" dirty="0">
              <a:solidFill>
                <a:schemeClr val="tx1"/>
              </a:solidFill>
              <a:latin typeface="+mn-lt"/>
              <a:ea typeface="MS PGothic" pitchFamily="34" charset="-128"/>
              <a:cs typeface="ＭＳ Ｐゴシック"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latin typeface="+mn-lt"/>
                <a:ea typeface="MS PGothic" pitchFamily="34" charset="-128"/>
                <a:cs typeface="ＭＳ Ｐゴシック" charset="0"/>
              </a:rPr>
              <a:t>Slaytta, Harare Programında siber suçların ve siber suçlarla ilgili usule/soruşturmalara ilişkin önlemlerin yer aldığı gösterilmektedir.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sz="1200" kern="1200" dirty="0">
              <a:solidFill>
                <a:schemeClr val="tx1"/>
              </a:solidFill>
              <a:latin typeface="+mn-lt"/>
              <a:ea typeface="MS PGothic" pitchFamily="34" charset="-128"/>
              <a:cs typeface="ＭＳ Ｐゴシック"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latin typeface="+mn-lt"/>
                <a:ea typeface="MS PGothic" pitchFamily="34" charset="-128"/>
                <a:cs typeface="ＭＳ Ｐゴシック" charset="0"/>
              </a:rPr>
              <a:t>Ancak, söz konusu programda operasyonel bir 7/24 ağ ve elektronik delillerle ilgili hükümler ve kapsamlı bir uluslararası işbirliği çerçevesi yer almamaktadır. </a:t>
            </a:r>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18</a:t>
            </a:fld>
            <a:endParaRPr lang="tr" altLang="en-US"/>
          </a:p>
        </p:txBody>
      </p:sp>
    </p:spTree>
    <p:extLst>
      <p:ext uri="{BB962C8B-B14F-4D97-AF65-F5344CB8AC3E}">
        <p14:creationId xmlns:p14="http://schemas.microsoft.com/office/powerpoint/2010/main" val="39203524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latin typeface="+mn-lt"/>
                <a:ea typeface="MS PGothic" pitchFamily="34" charset="-128"/>
                <a:cs typeface="ＭＳ Ｐゴシック" charset="0"/>
              </a:rPr>
              <a:t>Bu slaytta, bir siber suç antlaşmasının temel unsurları pasta grafik biçiminde gösterilmektedir. Slayttaki animasyonda, ITU Örnek Yasalarının (ICT4PAC/SADC/HIPCAR Örnek Yasaları) bir siber suç antlaşmasının temel ilkelerini nasıl karşıladığı gösterilmektedir.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sz="1200" kern="1200" dirty="0">
              <a:solidFill>
                <a:schemeClr val="tx1"/>
              </a:solidFill>
              <a:latin typeface="+mn-lt"/>
              <a:ea typeface="MS PGothic" pitchFamily="34" charset="-128"/>
              <a:cs typeface="ＭＳ Ｐゴシック"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latin typeface="+mn-lt"/>
                <a:ea typeface="MS PGothic" pitchFamily="34" charset="-128"/>
                <a:cs typeface="ＭＳ Ｐゴシック" charset="0"/>
              </a:rPr>
              <a:t>Slaytta, Harare Programında siber suçların ve siber suçlarla ilgili usule/soruşturmalara ilişkin önlemlerin yer aldığı gösterilmektedir.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sz="1200" kern="1200" dirty="0">
              <a:solidFill>
                <a:schemeClr val="tx1"/>
              </a:solidFill>
              <a:latin typeface="+mn-lt"/>
              <a:ea typeface="MS PGothic" pitchFamily="34" charset="-128"/>
              <a:cs typeface="ＭＳ Ｐゴシック"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latin typeface="+mn-lt"/>
                <a:ea typeface="MS PGothic" pitchFamily="34" charset="-128"/>
                <a:cs typeface="ＭＳ Ｐゴシック" charset="0"/>
              </a:rPr>
              <a:t>Ancak, söz konusu programda 7/24 faal bir ağ ve elektronik delillerle ilgili hükümler ve kapsamlı bir uluslararası işbirliği çerçevesi yer almamaktadır.</a:t>
            </a:r>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19</a:t>
            </a:fld>
            <a:endParaRPr lang="tr" altLang="en-US"/>
          </a:p>
        </p:txBody>
      </p:sp>
    </p:spTree>
    <p:extLst>
      <p:ext uri="{BB962C8B-B14F-4D97-AF65-F5344CB8AC3E}">
        <p14:creationId xmlns:p14="http://schemas.microsoft.com/office/powerpoint/2010/main" val="12562721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B15714A6-B05B-47A5-B92B-D727BD3A45D0}"/>
              </a:ext>
            </a:extLst>
          </p:cNvPr>
          <p:cNvSpPr>
            <a:spLocks noGrp="1"/>
          </p:cNvSpPr>
          <p:nvPr>
            <p:ph type="body" idx="1"/>
          </p:nvPr>
        </p:nvSpPr>
        <p:spPr/>
        <p:txBody>
          <a:bodyPr/>
          <a:lstStyle/>
          <a:p>
            <a:pPr algn="l" rtl="0"/>
            <a:r>
              <a:rPr lang="tr" sz="3600" b="0" i="0" u="none" baseline="0" dirty="0"/>
              <a:t>Oturum 4 bölüme ayrılacaktır.</a:t>
            </a:r>
          </a:p>
          <a:p>
            <a:pPr algn="l" rtl="0"/>
            <a:r>
              <a:rPr lang="tr" sz="3600" b="0" i="0" u="none" baseline="0" dirty="0"/>
              <a:t>Oturumun ilk bölümünde Budapeşte Sözleşmesinin kapsamı ve erişim alanı ele alınacaktır. Özellikle, Budapeşte Sözleşmesinin üç ayağı olan maddi hukuk, usul hukuku ve uluslararası işbirliğine genel bir bakış sunulacaktır. Ayrıca, Budapeşte Sözleşmesinin taraflarının sayısı, imzalayanların sayısı ve katılmaya davet edilen ülkelerin sayısı hakkında istatistikler de verilecektir. Bu bölümde aynı zamanda Avrupa Konseyinin yaklaşımına ve halen devam etmekte olan farklı kapasite geliştirme projelerine genel bir bakış sunulacaktır. </a:t>
            </a:r>
          </a:p>
          <a:p>
            <a:pPr algn="l" rtl="0"/>
            <a:r>
              <a:rPr lang="tr" sz="3600" b="0" i="0" u="none" baseline="0" dirty="0"/>
              <a:t>Oturumun ikinci bölümünde bir siber suç antlaşmasının temel unsurları açıklanacaktır. Etkili bir siber suç antlaşması için gerekli olan farklı unsurlar listelendikten sonra, slaytlarda Budapeşte Sözleşmesi diğer bölgesel antlaşmalarla karşılaştırılarak Budapeşte Sözleşmesinin siber suçlarla ilgili en etkili antlaşma olduğu gösterilecektir.</a:t>
            </a:r>
          </a:p>
          <a:p>
            <a:pPr algn="l" rtl="0"/>
            <a:r>
              <a:rPr lang="tr" sz="3600" b="0" i="0" u="none" baseline="0" dirty="0"/>
              <a:t>Oturumun üçüncü bölümünde, yakın tarihli bir T-CY yayınından yararlanılarak Budapeşte Sözleşmesinin faydaları ele alınacaktır.</a:t>
            </a:r>
          </a:p>
          <a:p>
            <a:pPr algn="l" rtl="0"/>
            <a:r>
              <a:rPr lang="tr" sz="3600" b="0" i="0" u="none" baseline="0" dirty="0"/>
              <a:t>Oturumun dördüncü bölümünde, Budapeşte Sözleşmesi ile ilgili doğru sanılan yanlışlar ele alınacaktır.</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latin typeface="+mn-lt"/>
                <a:ea typeface="MS PGothic" pitchFamily="34" charset="-128"/>
                <a:cs typeface="ＭＳ Ｐゴシック" charset="0"/>
              </a:rPr>
              <a:t>Bu slaytta, bir siber suç antlaşmasının temel unsurları pasta grafik biçiminde gösterilmektedir. Slayttaki animasyonda, Afrika Birliği Siber Güvenlik ve Kişisel Verilerin Korunması Sözleşmesinin (Malabo Sözleşmesi) bir siber suç antlaşmasının temel ilkelerini nasıl karşıladığı gösterilmektedir.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sz="1200" kern="1200" dirty="0">
              <a:solidFill>
                <a:schemeClr val="tx1"/>
              </a:solidFill>
              <a:latin typeface="+mn-lt"/>
              <a:ea typeface="MS PGothic" pitchFamily="34" charset="-128"/>
              <a:cs typeface="ＭＳ Ｐゴシック"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latin typeface="+mn-lt"/>
                <a:ea typeface="MS PGothic" pitchFamily="34" charset="-128"/>
                <a:cs typeface="ＭＳ Ｐゴシック" charset="0"/>
              </a:rPr>
              <a:t>Slaytta, Budapeşte Sözleşmesinde yer alan çeşitli suçların ve yetkilerin Malabo Sözleşmesinde de yer aldığı gösterilmektedir. Ancak, Malabo Sözleşmesinde bağlayıcı uluslararası işbirliği hükümleri, elektronik delillerle ilgili kapsamlı hükümler ve 7/24 faal bir ağla ilgili hükümler yoktur.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sz="1200" kern="1200" dirty="0">
              <a:solidFill>
                <a:schemeClr val="tx1"/>
              </a:solidFill>
              <a:latin typeface="+mn-lt"/>
              <a:ea typeface="MS PGothic" pitchFamily="34" charset="-128"/>
              <a:cs typeface="ＭＳ Ｐゴシック"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tr-TR" sz="1200" b="0" i="0" u="none" kern="1200" baseline="0" dirty="0">
                <a:solidFill>
                  <a:schemeClr val="tx1"/>
                </a:solidFill>
                <a:latin typeface="+mn-lt"/>
                <a:ea typeface="MS PGothic" pitchFamily="34" charset="-128"/>
                <a:cs typeface="ＭＳ Ｐゴシック" charset="0"/>
              </a:rPr>
              <a:t>Eğitici</a:t>
            </a:r>
            <a:r>
              <a:rPr lang="tr" sz="1200" b="0" i="0" u="none" kern="1200" baseline="0" dirty="0">
                <a:solidFill>
                  <a:schemeClr val="tx1"/>
                </a:solidFill>
                <a:latin typeface="+mn-lt"/>
                <a:ea typeface="MS PGothic" pitchFamily="34" charset="-128"/>
                <a:cs typeface="ＭＳ Ｐゴシック" charset="0"/>
              </a:rPr>
              <a:t>, Afrika Birliği Sözleşmesinin Budapeşte Sözleşmesi ile tutarsız olmadığını, aksine Budapeşte Sözleşmesinin hükümlerini tamamlayıcı nitelikte olduğunu vurgulamalıdır. Yine de, sadece Afrika Birliği Sözleşmesine taraf olmak, üyelere siber suçlar ve elektronik deliller ile ilgili kapsamlı bir küresel antlaşmanın parçası olmanın avantajlarını tam olarak sağlamayacaktır. </a:t>
            </a:r>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20</a:t>
            </a:fld>
            <a:endParaRPr lang="tr" altLang="en-US"/>
          </a:p>
        </p:txBody>
      </p:sp>
    </p:spTree>
    <p:extLst>
      <p:ext uri="{BB962C8B-B14F-4D97-AF65-F5344CB8AC3E}">
        <p14:creationId xmlns:p14="http://schemas.microsoft.com/office/powerpoint/2010/main" val="34836091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sz="1200" b="0" i="0" u="none" kern="1200" baseline="0">
                <a:solidFill>
                  <a:schemeClr val="tx1"/>
                </a:solidFill>
                <a:latin typeface="+mn-lt"/>
                <a:ea typeface="MS PGothic" pitchFamily="34" charset="-128"/>
                <a:cs typeface="ＭＳ Ｐゴシック" charset="0"/>
              </a:rPr>
              <a:t>Bu slaytta, bir siber suç antlaşmasının temel unsurları pasta grafik biçiminde gösterilmektedir. Slayttaki animasyonda, Arap Birliği Bilgi Teknolojisi Suçlarıyla Mücadele Sözleşmesinde bu unsurların çoğunun yer aldığı gösterilmektedir, ancak hükümlerinin Budapeşte Sözleşmesi tarafından sağlanan pek çok özel yetkiyi içermediği ve aynı zamanda operasyonel bir ULUSLARARASI işbirliği çerçevesinden yoksun olduğu (Arap Ligi Sözleşmesi üyeleri arasında bölgesel işbirliği için kullanılabilir olsa da) açıklanmalıdır.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sz="1200" kern="1200" dirty="0">
              <a:solidFill>
                <a:schemeClr val="tx1"/>
              </a:solidFill>
              <a:latin typeface="+mn-lt"/>
              <a:ea typeface="MS PGothic" pitchFamily="34" charset="-128"/>
              <a:cs typeface="ＭＳ Ｐゴシック"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tr" sz="1200" b="0" i="0" u="none" kern="1200" baseline="0">
                <a:solidFill>
                  <a:schemeClr val="tx1"/>
                </a:solidFill>
                <a:latin typeface="+mn-lt"/>
                <a:ea typeface="MS PGothic" pitchFamily="34" charset="-128"/>
                <a:cs typeface="ＭＳ Ｐゴシック" charset="0"/>
              </a:rPr>
              <a:t>Ayrıca, bu Sözleşmeye üyeliğin Arap Birliği üyeleriyle sınırlı olduğu ve bu nedenle gerçekten küresel bir siber suç antlaşması olmadığı da belirtilmelidir - ki bu kapsamlı bir antlaşmanın temel niteliğidir, çünkü siber suçlar ve elektronik deliller, doğaları gereği, ulus aşırıdır. </a:t>
            </a:r>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21</a:t>
            </a:fld>
            <a:endParaRPr lang="tr" altLang="en-US"/>
          </a:p>
        </p:txBody>
      </p:sp>
    </p:spTree>
    <p:extLst>
      <p:ext uri="{BB962C8B-B14F-4D97-AF65-F5344CB8AC3E}">
        <p14:creationId xmlns:p14="http://schemas.microsoft.com/office/powerpoint/2010/main" val="6215405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sz="1200" b="0" i="0" u="none" baseline="0" dirty="0"/>
              <a:t>Bu, oturumun üçüncü bölümü için giriş slaytıdır. </a:t>
            </a:r>
            <a:r>
              <a:rPr lang="tr-TR" sz="1200" b="0" i="0" u="none" baseline="0" dirty="0"/>
              <a:t>Eğitici</a:t>
            </a:r>
            <a:r>
              <a:rPr lang="tr" sz="1200" b="0" i="0" u="none" baseline="0" dirty="0"/>
              <a:t>, bu bölümde yakın tarihli bir T-CY yayınından yararlanılarak Budapeşte Sözleşmesinin faydalarının ele alınacağını açıklamalıdır.</a:t>
            </a:r>
            <a:endParaRPr lang="tr" dirty="0"/>
          </a:p>
          <a:p>
            <a:endParaRPr lang="tr" dirty="0"/>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22</a:t>
            </a:fld>
            <a:endParaRPr lang="tr" altLang="en-US"/>
          </a:p>
        </p:txBody>
      </p:sp>
    </p:spTree>
    <p:extLst>
      <p:ext uri="{BB962C8B-B14F-4D97-AF65-F5344CB8AC3E}">
        <p14:creationId xmlns:p14="http://schemas.microsoft.com/office/powerpoint/2010/main" val="24260685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algn="l" rtl="0" eaLnBrk="1" hangingPunct="1">
              <a:spcBef>
                <a:spcPct val="0"/>
              </a:spcBef>
              <a:buFontTx/>
              <a:buNone/>
            </a:pPr>
            <a:r>
              <a:rPr lang="tr" b="0" i="0" u="none" baseline="0" dirty="0"/>
              <a:t>Bu slaytta, Budapeşte Sözleşmesinin faydaları ve etkileri hakkında Siber Suçlar Sözleşmesi Komitesi (T-CY) tarafından yayımlanan bir raporun ekran görüntüsü gösterilmektedir. </a:t>
            </a:r>
            <a:r>
              <a:rPr lang="tr-TR" b="0" i="0" u="none" baseline="0" dirty="0"/>
              <a:t>Eğitici</a:t>
            </a:r>
            <a:r>
              <a:rPr lang="tr" b="0" i="0" u="none" baseline="0" dirty="0"/>
              <a:t>, sonraki birkaç slaytta, bu raporda detaylandırıldığı üzere Budapeşte Sözleşmesinin bazı temel faydalarının özetleneceğini açıklayabilir. </a:t>
            </a:r>
          </a:p>
          <a:p>
            <a:pPr marL="0" indent="0" algn="l" rtl="0" eaLnBrk="1" hangingPunct="1">
              <a:spcBef>
                <a:spcPct val="0"/>
              </a:spcBef>
              <a:buFontTx/>
              <a:buNone/>
            </a:pPr>
            <a:endParaRPr lang="tr" dirty="0"/>
          </a:p>
          <a:p>
            <a:pPr marL="0" indent="0" algn="l" rtl="0" eaLnBrk="1" hangingPunct="1">
              <a:spcBef>
                <a:spcPct val="0"/>
              </a:spcBef>
              <a:buFontTx/>
              <a:buNone/>
            </a:pPr>
            <a:r>
              <a:rPr lang="tr" b="0" i="0" u="none" baseline="0" dirty="0"/>
              <a:t>Raporun tamamına buradan erişilebilir: https://www.coe.int/en/web/cybercrime/-/the-budapest-convention-on-cybercrime-in-operation-new-t-cy-report</a:t>
            </a:r>
          </a:p>
          <a:p>
            <a:pPr marL="0" indent="0" algn="l" rtl="0" eaLnBrk="1" hangingPunct="1">
              <a:spcBef>
                <a:spcPct val="0"/>
              </a:spcBef>
              <a:buFontTx/>
              <a:buNone/>
            </a:pPr>
            <a:endParaRPr lang="tr" dirty="0"/>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l" rtl="0"/>
            <a:fld id="{7F7D2884-E1E8-43FA-B792-FB9C64BFAB7C}" type="slidenum">
              <a:rPr/>
              <a:pPr algn="l" rtl="0"/>
              <a:t>23</a:t>
            </a:fld>
            <a:endParaRPr lang="tr"/>
          </a:p>
        </p:txBody>
      </p:sp>
    </p:spTree>
    <p:extLst>
      <p:ext uri="{BB962C8B-B14F-4D97-AF65-F5344CB8AC3E}">
        <p14:creationId xmlns:p14="http://schemas.microsoft.com/office/powerpoint/2010/main" val="3222792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TR" b="0" i="0" u="none" baseline="0" dirty="0"/>
              <a:t>Eğitici</a:t>
            </a:r>
            <a:r>
              <a:rPr lang="tr" b="0" i="0" u="none" baseline="0" dirty="0"/>
              <a:t>, bu slaytta gösterilen videoyu oynatarak sonraki slaytlarda ayrıntılı olarak açıklanacak olan raporun içeriğini </a:t>
            </a:r>
            <a:r>
              <a:rPr lang="tr-TR" b="0" i="0" u="none" baseline="0" dirty="0"/>
              <a:t>katılımcılara </a:t>
            </a:r>
            <a:r>
              <a:rPr lang="tr" b="0" i="0" u="none" baseline="0" dirty="0"/>
              <a:t>tanıtacaktır.</a:t>
            </a:r>
            <a:endParaRPr lang="tr" dirty="0"/>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24</a:t>
            </a:fld>
            <a:endParaRPr lang="tr" altLang="en-US"/>
          </a:p>
        </p:txBody>
      </p:sp>
    </p:spTree>
    <p:extLst>
      <p:ext uri="{BB962C8B-B14F-4D97-AF65-F5344CB8AC3E}">
        <p14:creationId xmlns:p14="http://schemas.microsoft.com/office/powerpoint/2010/main" val="399985604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algn="l" rtl="0" eaLnBrk="1" hangingPunct="1">
              <a:spcBef>
                <a:spcPct val="0"/>
              </a:spcBef>
              <a:buFontTx/>
              <a:buNone/>
            </a:pPr>
            <a:r>
              <a:rPr lang="tr" b="0" i="0" u="none" baseline="0" dirty="0"/>
              <a:t>Bu slaytta, Budapeşte Sözleşmesinin dünyadaki ülkelerin yerel mevzuatları üzerinde nasıl bir etkisi olduğu gösterilmektedir. Budapeşte Sözleşmesinin sadece taraflarının mevzuatını değil, aynı zamanda Budapeşte Sözleşmesine taraf olmayıp onu giderek artan bir şekilde kendi mevzuatlarını iyileştirmek için bir kılavuz olarak kullanan ülkeleri de etkilediğinin vurgulanması önemlidir. </a:t>
            </a:r>
          </a:p>
          <a:p>
            <a:pPr marL="0" indent="0" algn="l" rtl="0" eaLnBrk="1" hangingPunct="1">
              <a:spcBef>
                <a:spcPct val="0"/>
              </a:spcBef>
              <a:buFontTx/>
              <a:buNone/>
            </a:pPr>
            <a:endParaRPr lang="tr" dirty="0"/>
          </a:p>
          <a:p>
            <a:pPr marL="0" indent="0" algn="l" rtl="0" eaLnBrk="1" hangingPunct="1">
              <a:spcBef>
                <a:spcPct val="0"/>
              </a:spcBef>
              <a:buFontTx/>
              <a:buNone/>
            </a:pPr>
            <a:r>
              <a:rPr lang="tr" b="0" i="0" u="none" baseline="0" dirty="0"/>
              <a:t>Slaytta, tüm devletlerin %39'unun Budapeşte Sözleşmesi ile nasıl bir bağlantısının (katılmış, imzalamış ya da katılmaya davet edilmiş) olduğu da dahil olmak üzere T-CY raporundan istatistikler gösterilmektedir. </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l" rtl="0"/>
            <a:fld id="{7F7D2884-E1E8-43FA-B792-FB9C64BFAB7C}" type="slidenum">
              <a:rPr/>
              <a:pPr algn="l" rtl="0"/>
              <a:t>25</a:t>
            </a:fld>
            <a:endParaRPr lang="tr"/>
          </a:p>
        </p:txBody>
      </p:sp>
    </p:spTree>
    <p:extLst>
      <p:ext uri="{BB962C8B-B14F-4D97-AF65-F5344CB8AC3E}">
        <p14:creationId xmlns:p14="http://schemas.microsoft.com/office/powerpoint/2010/main" val="1048285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slaytta, Budapeşte Sözleşmesini onaylayan, Budapeşte Sözleşmesini imzalayan, Budapeşte Sözleşmesine katılmaya davet edilen farklı devletleri ve Budapeşte Sözleşmesini kendi ulusal mevzuatını iyileştirmek için bir kılavuz olarak kullanan ülkeler gösterilmektedir. </a:t>
            </a:r>
            <a:r>
              <a:rPr lang="tr-TR" b="0" i="0" u="none" baseline="0" dirty="0"/>
              <a:t>Eğitici</a:t>
            </a:r>
            <a:r>
              <a:rPr lang="tr" b="0" i="0" u="none" baseline="0" dirty="0"/>
              <a:t>, Budapeşte Sözleşmesinin gerçekten küresel bir anlaşma olduğunu göstermek için bu slaytı kullanabilir. </a:t>
            </a:r>
            <a:endParaRPr lang="tr" dirty="0"/>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26</a:t>
            </a:fld>
            <a:endParaRPr lang="tr" altLang="en-US"/>
          </a:p>
        </p:txBody>
      </p:sp>
    </p:spTree>
    <p:extLst>
      <p:ext uri="{BB962C8B-B14F-4D97-AF65-F5344CB8AC3E}">
        <p14:creationId xmlns:p14="http://schemas.microsoft.com/office/powerpoint/2010/main" val="428774444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algn="l" rtl="0" eaLnBrk="1" hangingPunct="1">
              <a:spcBef>
                <a:spcPct val="0"/>
              </a:spcBef>
              <a:buFontTx/>
              <a:buNone/>
            </a:pPr>
            <a:r>
              <a:rPr lang="tr" b="0" i="0" u="none" baseline="0" dirty="0"/>
              <a:t>Bu slayt, T-CY raporundan paylaşılan istatistiklere dayanmaktadır. Maddi hükümler ve usul hükümleri ile ilgili olarak dünya genelindeki ülkelerin yaklaşık yarısının Budapeşte Sözleşmesine karşılık gelen hükümleri nasıl benimsediğini açıklamak için </a:t>
            </a:r>
            <a:r>
              <a:rPr lang="tr-TR" b="0" i="0" u="none" baseline="0" dirty="0"/>
              <a:t>Eğitici</a:t>
            </a:r>
            <a:r>
              <a:rPr lang="tr" b="0" i="0" u="none" baseline="0" dirty="0"/>
              <a:t> tarafından kullanılabilir. </a:t>
            </a:r>
          </a:p>
          <a:p>
            <a:pPr marL="0" indent="0" algn="l" rtl="0" eaLnBrk="1" hangingPunct="1">
              <a:spcBef>
                <a:spcPct val="0"/>
              </a:spcBef>
              <a:buFontTx/>
              <a:buNone/>
            </a:pPr>
            <a:endParaRPr lang="tr" dirty="0"/>
          </a:p>
          <a:p>
            <a:pPr marL="0" indent="0" algn="l" rtl="0" eaLnBrk="1" hangingPunct="1">
              <a:spcBef>
                <a:spcPct val="0"/>
              </a:spcBef>
              <a:buFontTx/>
              <a:buNone/>
            </a:pPr>
            <a:r>
              <a:rPr lang="tr" b="0" i="0" u="none" baseline="0" dirty="0"/>
              <a:t>Genel olarak, devletlerin %79'u siber suç mevzuatlarını iyileştirmek için Budapeşte Sözleşmesini bir kılavuz veya kaynak olarak kullanmaktadır.  Bu slaytlar, </a:t>
            </a:r>
            <a:r>
              <a:rPr lang="tr-TR" b="0" i="0" u="none" baseline="0" dirty="0"/>
              <a:t>Eğitici</a:t>
            </a:r>
            <a:r>
              <a:rPr lang="tr" b="0" i="0" u="none" baseline="0" dirty="0"/>
              <a:t> tarafından Budapeşte Sözleşmesinin etkisini ve Budapeşte Sözleşmesine katılan, onu imzalayan veya ona katılmaya davet edilen ülkelerin ötesine nasıl geçtiğini göstermek için kullanılabilir. </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l" rtl="0"/>
            <a:fld id="{7F7D2884-E1E8-43FA-B792-FB9C64BFAB7C}" type="slidenum">
              <a:rPr/>
              <a:pPr algn="l" rtl="0"/>
              <a:t>27</a:t>
            </a:fld>
            <a:endParaRPr lang="tr"/>
          </a:p>
        </p:txBody>
      </p:sp>
    </p:spTree>
    <p:extLst>
      <p:ext uri="{BB962C8B-B14F-4D97-AF65-F5344CB8AC3E}">
        <p14:creationId xmlns:p14="http://schemas.microsoft.com/office/powerpoint/2010/main" val="33756404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algn="l" rtl="0" eaLnBrk="1" hangingPunct="1">
              <a:spcBef>
                <a:spcPct val="0"/>
              </a:spcBef>
              <a:buFontTx/>
              <a:buNone/>
            </a:pPr>
            <a:r>
              <a:rPr lang="tr" b="0" i="0" u="none" baseline="0" dirty="0"/>
              <a:t>Bu slayt, T-CY raporundan paylaşılan istatistiklere dayanmaktadır. Maddi hükümler ve usul hükümleri ile ilgili olarak dünya genelindeki ülkelerin yaklaşık yarısının Budapeşte Sözleşmesine karşılık gelen hükümleri nasıl benimsediğini açıklamak için </a:t>
            </a:r>
            <a:r>
              <a:rPr lang="tr-TR" b="0" i="0" u="none" baseline="0" dirty="0"/>
              <a:t>Eğitici</a:t>
            </a:r>
            <a:r>
              <a:rPr lang="tr" b="0" i="0" u="none" baseline="0" dirty="0"/>
              <a:t> tarafından kullanılabilir. </a:t>
            </a:r>
          </a:p>
          <a:p>
            <a:pPr marL="0" indent="0" algn="l" rtl="0" eaLnBrk="1" hangingPunct="1">
              <a:spcBef>
                <a:spcPct val="0"/>
              </a:spcBef>
              <a:buFontTx/>
              <a:buNone/>
            </a:pPr>
            <a:endParaRPr lang="tr" dirty="0"/>
          </a:p>
          <a:p>
            <a:pPr marL="0" marR="0" lvl="0" indent="0" algn="l" defTabSz="457200" rtl="0" eaLnBrk="1" fontAlgn="base" latinLnBrk="0" hangingPunct="1">
              <a:lnSpc>
                <a:spcPct val="100000"/>
              </a:lnSpc>
              <a:spcBef>
                <a:spcPct val="0"/>
              </a:spcBef>
              <a:spcAft>
                <a:spcPct val="0"/>
              </a:spcAft>
              <a:buClrTx/>
              <a:buSzTx/>
              <a:buFontTx/>
              <a:buNone/>
              <a:tabLst/>
              <a:defRPr/>
            </a:pPr>
            <a:r>
              <a:rPr lang="tr" b="0" i="0" u="none" baseline="0" dirty="0"/>
              <a:t>Bu devletlerden 106'sı (devletlerin %53'ü) Budapeşte Sözleşmesinin II. Bölüm, I. Kısmına karşılık gelen belirli maddi hukuk hükümlerini kabul etmiştir. </a:t>
            </a:r>
          </a:p>
          <a:p>
            <a:pPr marL="0" marR="0" lvl="0" indent="0" algn="l" defTabSz="457200" rtl="0" eaLnBrk="1" fontAlgn="base" latinLnBrk="0" hangingPunct="1">
              <a:lnSpc>
                <a:spcPct val="100000"/>
              </a:lnSpc>
              <a:spcBef>
                <a:spcPct val="0"/>
              </a:spcBef>
              <a:spcAft>
                <a:spcPct val="0"/>
              </a:spcAft>
              <a:buClrTx/>
              <a:buSzTx/>
              <a:buFontTx/>
              <a:buNone/>
              <a:tabLst/>
              <a:defRPr/>
            </a:pPr>
            <a:endParaRPr lang="tr" dirty="0"/>
          </a:p>
          <a:p>
            <a:pPr marL="0" marR="0" lvl="0" indent="0" algn="l" defTabSz="457200" rtl="0" eaLnBrk="1" fontAlgn="base" latinLnBrk="0" hangingPunct="1">
              <a:lnSpc>
                <a:spcPct val="100000"/>
              </a:lnSpc>
              <a:spcBef>
                <a:spcPct val="0"/>
              </a:spcBef>
              <a:spcAft>
                <a:spcPct val="0"/>
              </a:spcAft>
              <a:buClrTx/>
              <a:buSzTx/>
              <a:buFontTx/>
              <a:buNone/>
              <a:tabLst/>
              <a:defRPr/>
            </a:pPr>
            <a:r>
              <a:rPr lang="tr" b="0" i="0" u="none" baseline="0" dirty="0"/>
              <a:t>Bu devletlerden 82'si (devletlerin %42'si) Budapeşte Sözleşmesi'nin II. Bölüm, II. Kısmına karşılık gelen usul hukuku hükümlerini kabul etmiştir.  </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l" rtl="0"/>
            <a:fld id="{7F7D2884-E1E8-43FA-B792-FB9C64BFAB7C}" type="slidenum">
              <a:rPr/>
              <a:pPr algn="l" rtl="0"/>
              <a:t>28</a:t>
            </a:fld>
            <a:endParaRPr lang="tr"/>
          </a:p>
        </p:txBody>
      </p:sp>
    </p:spTree>
    <p:extLst>
      <p:ext uri="{BB962C8B-B14F-4D97-AF65-F5344CB8AC3E}">
        <p14:creationId xmlns:p14="http://schemas.microsoft.com/office/powerpoint/2010/main" val="376213998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algn="l" rtl="0" eaLnBrk="1" hangingPunct="1">
              <a:spcBef>
                <a:spcPct val="0"/>
              </a:spcBef>
              <a:buFontTx/>
              <a:buNone/>
            </a:pPr>
            <a:r>
              <a:rPr lang="tr" b="0" i="0" u="none" baseline="0" dirty="0"/>
              <a:t>Bu slaytta, Budapeşte Sözleşmesine üyeliğin, siber suçlarla ilgili ülke içi soruşturmalarda ülkelere nasıl yardımcı olduğu açıklanmaktadır. Budapeşte Sözleşmesi, Tarafların kapsamlı iç hukuk hükümlerine sahip olmalarını sağlamakla kalmaz, aynı zamanda devletlerin siber suçları soruşturma imkanlarını artıran uluslararası bir işbirliği mekanizmasına da erişim sağlar. Siber suçların ulus aşırı niteliği, tarafların ülke içinde soruşturmalar yürütebilmesi için böyle bir mekanizma gerektirir.  </a:t>
            </a:r>
            <a:r>
              <a:rPr lang="tr-TR" b="0" i="0" u="none" baseline="0" dirty="0"/>
              <a:t>Eğitici</a:t>
            </a:r>
            <a:r>
              <a:rPr lang="tr" b="0" i="0" u="none" baseline="0" dirty="0"/>
              <a:t>, bunun Budapeşte Sözleşmesinin en büyük faydalarından biri olduğunu vurgulamalıdır. </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l" rtl="0"/>
            <a:fld id="{7F7D2884-E1E8-43FA-B792-FB9C64BFAB7C}" type="slidenum">
              <a:rPr/>
              <a:pPr algn="l" rtl="0"/>
              <a:t>29</a:t>
            </a:fld>
            <a:endParaRPr lang="tr"/>
          </a:p>
        </p:txBody>
      </p:sp>
    </p:spTree>
    <p:extLst>
      <p:ext uri="{BB962C8B-B14F-4D97-AF65-F5344CB8AC3E}">
        <p14:creationId xmlns:p14="http://schemas.microsoft.com/office/powerpoint/2010/main" val="20303562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B15714A6-B05B-47A5-B92B-D727BD3A45D0}"/>
              </a:ext>
            </a:extLst>
          </p:cNvPr>
          <p:cNvSpPr>
            <a:spLocks noGrp="1"/>
          </p:cNvSpPr>
          <p:nvPr>
            <p:ph type="body" idx="1"/>
          </p:nvPr>
        </p:nvSpPr>
        <p:spPr/>
        <p:txBody>
          <a:bodyPr/>
          <a:lstStyle/>
          <a:p>
            <a:pPr algn="l" rtl="0"/>
            <a:r>
              <a:rPr lang="tr" sz="3600" b="0" i="0" u="none" baseline="0" dirty="0"/>
              <a:t>Oturumun amacı, Budapeşte Sözleşmesinin kapsamı ve sözleşmeye taraf olmanın faydaları da dahil olmak üzere sözleşmeye dair genel bir bakış sunmaktır. </a:t>
            </a:r>
            <a:r>
              <a:rPr lang="tr-TR" sz="3600" b="0" i="0" u="none" baseline="0" dirty="0"/>
              <a:t>Eğitici</a:t>
            </a:r>
            <a:r>
              <a:rPr lang="tr" sz="3600" b="0" i="0" u="none" baseline="0" dirty="0"/>
              <a:t>, sonraki oturumlarda Budapeşte Sözleşmesinin özellikle maddi hukuk, usul hukuku ve uluslararası işbirliği hükümlerinin daha detaylı olarak inceleneceğini vurgulayabilir.</a:t>
            </a:r>
          </a:p>
        </p:txBody>
      </p:sp>
    </p:spTree>
    <p:extLst>
      <p:ext uri="{BB962C8B-B14F-4D97-AF65-F5344CB8AC3E}">
        <p14:creationId xmlns:p14="http://schemas.microsoft.com/office/powerpoint/2010/main" val="215783885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algn="l" rtl="0" eaLnBrk="1" hangingPunct="1">
              <a:spcBef>
                <a:spcPct val="0"/>
              </a:spcBef>
              <a:buFontTx/>
              <a:buNone/>
            </a:pPr>
            <a:r>
              <a:rPr lang="tr" b="0" i="0" u="none" baseline="0" dirty="0"/>
              <a:t>Budapeşte Sözleşmesinin temel avantajı, taraflara hukuki olarak bağlayıcı bir uluslararası işbirliği mekanizması sağlayan çok taraflı bir karşılıklı yardımlaşma antlaşması olmasıdır.</a:t>
            </a:r>
          </a:p>
          <a:p>
            <a:pPr marL="0" indent="0" algn="l" rtl="0" eaLnBrk="1" hangingPunct="1">
              <a:spcBef>
                <a:spcPct val="0"/>
              </a:spcBef>
              <a:buFontTx/>
              <a:buNone/>
            </a:pPr>
            <a:endParaRPr lang="tr" dirty="0"/>
          </a:p>
          <a:p>
            <a:pPr marL="0" indent="0" algn="l" rtl="0" eaLnBrk="1" hangingPunct="1">
              <a:spcBef>
                <a:spcPct val="0"/>
              </a:spcBef>
              <a:buFontTx/>
              <a:buNone/>
            </a:pPr>
            <a:r>
              <a:rPr lang="tr-TR" b="0" i="0" u="none" baseline="0" dirty="0"/>
              <a:t>Eğitici</a:t>
            </a:r>
            <a:r>
              <a:rPr lang="tr" b="0" i="0" u="none" baseline="0" dirty="0"/>
              <a:t>, Budapeşte Sözleşmesinin uluslararası işbirliği/karşılıklı yardım hükümlerinin kapsamının yalnızca siber suçlar için veya yalnızca Budapeşte Sözleşmesine uygun olarak belirlenen suçlar için geçerli olmadığını vurgulamalıdır. Aksine, uluslararası işbirliği/karşılıklı yardım hükümleri, ceza gerektiren HERHANGİ bir suçla ilgili delil alışverişine ilişkin olarak kullanılabilir. </a:t>
            </a:r>
          </a:p>
          <a:p>
            <a:pPr marL="0" indent="0" algn="l" rtl="0" eaLnBrk="1" hangingPunct="1">
              <a:spcBef>
                <a:spcPct val="0"/>
              </a:spcBef>
              <a:buFontTx/>
              <a:buNone/>
            </a:pPr>
            <a:endParaRPr lang="tr" dirty="0"/>
          </a:p>
          <a:p>
            <a:pPr marL="0" indent="0" algn="l" rtl="0" eaLnBrk="1" hangingPunct="1">
              <a:spcBef>
                <a:spcPct val="0"/>
              </a:spcBef>
              <a:buFontTx/>
              <a:buNone/>
            </a:pPr>
            <a:r>
              <a:rPr lang="tr" b="0" i="0" u="none" baseline="0" dirty="0"/>
              <a:t>Diğer bir avantajı ise, Budapeşte Sözleşmesinin ülkeler ve özellikle Siber Suçlar Sözleşmesi Komitesine katılanlar için geniş uygulayıcı ağlarına erişim sağlamasıdır. Budapeşte Sözleşmesi ayrıca, sonraki slaytlarda ayrıntılı olarak açıklandığı şekilde uluslararası işbirliği ile ilgili olarak kapasite geliştirme imkanı sağlar.</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l" rtl="0"/>
            <a:fld id="{7F7D2884-E1E8-43FA-B792-FB9C64BFAB7C}" type="slidenum">
              <a:rPr/>
              <a:pPr algn="l" rtl="0"/>
              <a:t>30</a:t>
            </a:fld>
            <a:endParaRPr lang="tr"/>
          </a:p>
        </p:txBody>
      </p:sp>
    </p:spTree>
    <p:extLst>
      <p:ext uri="{BB962C8B-B14F-4D97-AF65-F5344CB8AC3E}">
        <p14:creationId xmlns:p14="http://schemas.microsoft.com/office/powerpoint/2010/main" val="24844296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algn="l" rtl="0" eaLnBrk="1" hangingPunct="1">
              <a:spcBef>
                <a:spcPct val="0"/>
              </a:spcBef>
              <a:buFontTx/>
              <a:buNone/>
            </a:pPr>
            <a:r>
              <a:rPr lang="tr" b="0" i="0" u="none" baseline="0"/>
              <a:t>Bu slaytta, Budapeşte Sözleşmesinin uluslararası işbirliği ile ilgili olarak yarattığı etkiden bahsedilmektedir. </a:t>
            </a:r>
          </a:p>
          <a:p>
            <a:pPr marL="0" indent="0" algn="l" rtl="0" eaLnBrk="1" hangingPunct="1">
              <a:spcBef>
                <a:spcPct val="0"/>
              </a:spcBef>
              <a:buFontTx/>
              <a:buNone/>
            </a:pPr>
            <a:r>
              <a:rPr lang="tr" b="0" i="0" u="none" baseline="0"/>
              <a:t>Budapeşte Sözleşmesinin 35. Maddesinde tarafların 7/24 faal bir ağ kurması öngörülmektedir. T-CY raporunda, uluslararası işbirliği için bu ağların artık yaygın bir şekilde kullanıldığı vurgulanmaktadır.</a:t>
            </a:r>
          </a:p>
          <a:p>
            <a:pPr marL="0" indent="0" algn="l" rtl="0" eaLnBrk="1" hangingPunct="1">
              <a:spcBef>
                <a:spcPct val="0"/>
              </a:spcBef>
              <a:buFontTx/>
              <a:buNone/>
            </a:pPr>
            <a:r>
              <a:rPr lang="tr" b="0" i="0" u="none" baseline="0"/>
              <a:t>Budapeşte Sözleşmesinin başka bir önemli etkisi, özel sektör (hizmet sağlayıcılar) ile işbirliğinin iyileşmesidir. Bu özellikle, tarafların kendi bölgelerinde hizmet sunan hizmet sağlayıcılara doğrudan bilgi sunma emri vermesine olanak tanıyan (hizmet sağlayıcının merkezinin o ülkede/bölgede olup olmadığına bakılmaksızın) Budapeşte Sözleşmesi Madde 18.1.b. sayesindedir. Bu, Budapeşte Sözleşmesinin siber suçlarla ilgili bir etkisi olarak tanımlanmıştır.</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l" rtl="0"/>
            <a:fld id="{7F7D2884-E1E8-43FA-B792-FB9C64BFAB7C}" type="slidenum">
              <a:rPr/>
              <a:pPr algn="l" rtl="0"/>
              <a:t>31</a:t>
            </a:fld>
            <a:endParaRPr lang="tr"/>
          </a:p>
        </p:txBody>
      </p:sp>
    </p:spTree>
    <p:extLst>
      <p:ext uri="{BB962C8B-B14F-4D97-AF65-F5344CB8AC3E}">
        <p14:creationId xmlns:p14="http://schemas.microsoft.com/office/powerpoint/2010/main" val="238016632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25000" lnSpcReduction="20000"/>
          </a:bodyPr>
          <a:lstStyle/>
          <a:p>
            <a:pPr marL="0" indent="0" algn="l" rtl="0" eaLnBrk="1" hangingPunct="1">
              <a:spcBef>
                <a:spcPct val="0"/>
              </a:spcBef>
              <a:buFontTx/>
              <a:buNone/>
            </a:pPr>
            <a:r>
              <a:rPr lang="tr" b="0" i="0" u="none" baseline="0" dirty="0"/>
              <a:t>Budapeşte Sözleşmesine katılımın veya katılımla ilgilenildiğinin ifade edilmesinin temel faydalarından biri, Avrupa Konseyi tarafından sunulan kapasite geliştirme projelerine erişimdir.  </a:t>
            </a:r>
          </a:p>
          <a:p>
            <a:pPr marL="0" indent="0" algn="l" rtl="0" eaLnBrk="1" hangingPunct="1">
              <a:spcBef>
                <a:spcPct val="0"/>
              </a:spcBef>
              <a:buFontTx/>
              <a:buNone/>
            </a:pPr>
            <a:endParaRPr lang="tr" dirty="0"/>
          </a:p>
          <a:p>
            <a:pPr algn="l" rtl="0"/>
            <a:r>
              <a:rPr lang="tr" b="0" i="0" u="none" baseline="0" dirty="0">
                <a:effectLst/>
                <a:latin typeface="Open Sans"/>
              </a:rPr>
              <a:t>Romanya'nın Bükreş kentindeki Avrupa Konseyi Siber Suç Programı Ofisi (C-PROC), Budapeşte Siber Suçlar Sözleşmesinin standartları temelinde siber suçlar ve elektronik delillerin arz ettiği zorluklara yanıt verme konusunda dünyadaki ülkelerin hukuk sistemlerinin kapasitesini güçlendirmelerine yardımcı olmaktan sorumludur. Bu, aşağıdakilere yönelik desteği içerir:</a:t>
            </a:r>
          </a:p>
          <a:p>
            <a:pPr algn="l" rtl="0">
              <a:buFont typeface="Arial" panose="020B0604020202020204" pitchFamily="34" charset="0"/>
              <a:buChar char="•"/>
            </a:pPr>
            <a:r>
              <a:rPr lang="tr" b="0" i="0" u="none" baseline="0" dirty="0">
                <a:solidFill>
                  <a:srgbClr val="161616"/>
                </a:solidFill>
                <a:effectLst/>
                <a:latin typeface="Open Sans"/>
              </a:rPr>
              <a:t>Hukukun üstünlüğü ve insan hakları (veri koruma dahil) standartlarına uygun olarak siber suçlar ve elektronik delillerle ilgili mevzuatın güçlendirilmesi</a:t>
            </a:r>
          </a:p>
          <a:p>
            <a:pPr algn="l" rtl="0">
              <a:buFont typeface="Arial" panose="020B0604020202020204" pitchFamily="34" charset="0"/>
              <a:buChar char="•"/>
            </a:pPr>
            <a:r>
              <a:rPr lang="tr-TR" b="0" i="0" u="none" baseline="0" dirty="0">
                <a:solidFill>
                  <a:srgbClr val="161616"/>
                </a:solidFill>
                <a:effectLst/>
                <a:latin typeface="Open Sans"/>
              </a:rPr>
              <a:t>Hâkim</a:t>
            </a:r>
            <a:r>
              <a:rPr lang="tr" b="0" i="0" u="none" baseline="0" dirty="0">
                <a:solidFill>
                  <a:srgbClr val="161616"/>
                </a:solidFill>
                <a:effectLst/>
                <a:latin typeface="Open Sans"/>
              </a:rPr>
              <a:t>lerin, savcıların ve kolluk kuvvetlerinin eğitimi</a:t>
            </a:r>
          </a:p>
          <a:p>
            <a:pPr algn="l" rtl="0">
              <a:buFont typeface="Arial" panose="020B0604020202020204" pitchFamily="34" charset="0"/>
              <a:buChar char="•"/>
            </a:pPr>
            <a:r>
              <a:rPr lang="tr" b="0" i="0" u="none" baseline="0" dirty="0">
                <a:solidFill>
                  <a:srgbClr val="161616"/>
                </a:solidFill>
                <a:effectLst/>
                <a:latin typeface="Open Sans"/>
              </a:rPr>
              <a:t>Uzman siber suç ve adli bilişim birimlerinin kurulması ve kurumlar arası işbirliğinin geliştirilmesi</a:t>
            </a:r>
          </a:p>
          <a:p>
            <a:pPr algn="l" rtl="0">
              <a:buFont typeface="Arial" panose="020B0604020202020204" pitchFamily="34" charset="0"/>
              <a:buChar char="•"/>
            </a:pPr>
            <a:r>
              <a:rPr lang="tr" b="0" i="0" u="none" baseline="0" dirty="0">
                <a:solidFill>
                  <a:srgbClr val="161616"/>
                </a:solidFill>
                <a:effectLst/>
                <a:latin typeface="Open Sans"/>
              </a:rPr>
              <a:t>Kamu-özel sektör işbirliğinin teşvik edilmesi</a:t>
            </a:r>
          </a:p>
          <a:p>
            <a:pPr algn="l" rtl="0">
              <a:buFont typeface="Arial" panose="020B0604020202020204" pitchFamily="34" charset="0"/>
              <a:buChar char="•"/>
            </a:pPr>
            <a:r>
              <a:rPr lang="tr" b="0" i="0" u="none" baseline="0" dirty="0">
                <a:solidFill>
                  <a:srgbClr val="161616"/>
                </a:solidFill>
                <a:effectLst/>
                <a:latin typeface="Open Sans"/>
              </a:rPr>
              <a:t>Çocukların çevrim içi ortamda cinsel şiddetten korunması</a:t>
            </a:r>
          </a:p>
          <a:p>
            <a:pPr algn="l" rtl="0">
              <a:buFont typeface="Arial" panose="020B0604020202020204" pitchFamily="34" charset="0"/>
              <a:buChar char="•"/>
            </a:pPr>
            <a:r>
              <a:rPr lang="tr" b="0" i="0" u="none" baseline="0" dirty="0">
                <a:solidFill>
                  <a:srgbClr val="161616"/>
                </a:solidFill>
                <a:effectLst/>
                <a:latin typeface="Open Sans"/>
              </a:rPr>
              <a:t>Uluslararası işbirliğinin etkinliğinin artırılması</a:t>
            </a:r>
          </a:p>
          <a:p>
            <a:pPr algn="l" rtl="0"/>
            <a:r>
              <a:rPr lang="tr" b="0" i="0" u="none" baseline="0" dirty="0">
                <a:solidFill>
                  <a:srgbClr val="161616"/>
                </a:solidFill>
                <a:effectLst/>
                <a:latin typeface="Open Sans"/>
              </a:rPr>
              <a:t>Kapasite geliştirme işleviyle C-PROC, Taraf Devletlerin Budapeşte Sözleşmesinin uygulanmasını takip ettiği Siber Suçlar Sözleşmesi Komitesinin (</a:t>
            </a:r>
            <a:r>
              <a:rPr lang="tr" b="0" i="0" u="none" strike="noStrike" baseline="0" dirty="0">
                <a:solidFill>
                  <a:srgbClr val="007BC8"/>
                </a:solidFill>
                <a:effectLst/>
                <a:latin typeface="Open Sans"/>
                <a:hlinkClick r:id="rId3"/>
              </a:rPr>
              <a:t>T-CY</a:t>
            </a:r>
            <a:r>
              <a:rPr lang="tr" b="0" i="0" u="none" baseline="0" dirty="0">
                <a:solidFill>
                  <a:srgbClr val="161616"/>
                </a:solidFill>
                <a:effectLst/>
                <a:latin typeface="Open Sans"/>
              </a:rPr>
              <a:t>) çalışmalarını tamamlayıcı nitelikte çalışmalarda bulunur.</a:t>
            </a:r>
          </a:p>
          <a:p>
            <a:pPr marL="0" indent="0" algn="l" rtl="0" eaLnBrk="1" hangingPunct="1">
              <a:spcBef>
                <a:spcPct val="0"/>
              </a:spcBef>
              <a:buFontTx/>
              <a:buNone/>
            </a:pPr>
            <a:endParaRPr lang="tr" dirty="0"/>
          </a:p>
          <a:p>
            <a:pPr marL="0" indent="0" algn="l" rtl="0" eaLnBrk="1" hangingPunct="1">
              <a:spcBef>
                <a:spcPct val="0"/>
              </a:spcBef>
              <a:buFontTx/>
              <a:buNone/>
            </a:pPr>
            <a:r>
              <a:rPr lang="tr" b="0" i="0" u="none" baseline="0" dirty="0"/>
              <a:t>Avrupa Konseyi, geçmişteki ve mevcut projeleriyle 1000'den fazla faaliyete destek vermiştir. Devam eden projelerin detayları slaytta verilmiştir. Her bir projenin detayları aşağıda tekrar sunulmaktadır:</a:t>
            </a:r>
          </a:p>
          <a:p>
            <a:pPr marL="0" indent="0" algn="l" rtl="0" eaLnBrk="1" hangingPunct="1">
              <a:spcBef>
                <a:spcPct val="0"/>
              </a:spcBef>
              <a:buFontTx/>
              <a:buNone/>
            </a:pPr>
            <a:endParaRPr lang="tr" dirty="0"/>
          </a:p>
          <a:p>
            <a:pPr algn="l" rtl="0"/>
            <a:r>
              <a:rPr lang="tr" b="1" i="0" u="none" baseline="0" dirty="0">
                <a:effectLst/>
                <a:latin typeface="Open Sans"/>
              </a:rPr>
              <a:t>GLACY+</a:t>
            </a:r>
            <a:r>
              <a:rPr lang="tr" b="0" i="0" u="none" baseline="0" dirty="0">
                <a:effectLst/>
                <a:latin typeface="Open Sans"/>
              </a:rPr>
              <a:t>, Avrupa Birliği (Barış ve İstikrara Katkı Aracı) ve Avrupa Konseyinin ortak bir projesidir.</a:t>
            </a:r>
          </a:p>
          <a:p>
            <a:pPr algn="l" rtl="0"/>
            <a:r>
              <a:rPr lang="tr" b="0" i="0" u="none" baseline="0" dirty="0">
                <a:effectLst/>
                <a:latin typeface="Open Sans"/>
              </a:rPr>
              <a:t>GLACY+, </a:t>
            </a:r>
            <a:r>
              <a:rPr lang="tr" b="0" i="0" u="none" strike="noStrike" baseline="0" dirty="0">
                <a:solidFill>
                  <a:srgbClr val="007BC8"/>
                </a:solidFill>
                <a:effectLst/>
                <a:latin typeface="Open Sans"/>
                <a:hlinkClick r:id="rId4"/>
              </a:rPr>
              <a:t>GLACY projesinden</a:t>
            </a:r>
            <a:r>
              <a:rPr lang="tr" b="0" i="0" u="none" baseline="0" dirty="0">
                <a:effectLst/>
                <a:latin typeface="Open Sans"/>
              </a:rPr>
              <a:t> (2013-2016) elde edilen deneyimleri genişletmeyi amaçlamaktadır ve Afrika, Asya-Pasifik ve Latin Amerika ve Karayipler bölgesindeki on beş öncelikli ve merkez ülkeyi desteklemektedir (Benin, Burkina Faso, Cabo Verde, Şili, Kosta Rika, Dominik Cumhuriyeti, Gana, Mauritius, Fas, Nijerya, Paraguay, Filipinler, Senegal, Sri Lanka ve Tonga). Bu ülkeler kendi bölgelerinde deneyimlerini paylaşmak için merkez görevi görebilirler.</a:t>
            </a:r>
          </a:p>
          <a:p>
            <a:pPr algn="l" rtl="0"/>
            <a:r>
              <a:rPr lang="tr" b="0" i="0" u="none" baseline="0" dirty="0">
                <a:effectLst/>
                <a:latin typeface="Open Sans"/>
              </a:rPr>
              <a:t>Hedefler:</a:t>
            </a:r>
          </a:p>
          <a:p>
            <a:pPr algn="l" rtl="0"/>
            <a:r>
              <a:rPr lang="tr" b="0" i="0" u="none" baseline="0" dirty="0">
                <a:effectLst/>
                <a:latin typeface="Open Sans"/>
              </a:rPr>
              <a:t>Dünya genelindeki devletlerin siber suçlar ve elektronik delillerle ilgili mevzuatı uygulama kapasitelerini güçlendirmek ve bu alanda etkili uluslararası işbirliği için yeteneklerini geliştirmek.</a:t>
            </a:r>
          </a:p>
          <a:p>
            <a:pPr algn="l" rtl="0">
              <a:buFont typeface="+mj-lt"/>
              <a:buAutoNum type="arabicPeriod"/>
            </a:pPr>
            <a:r>
              <a:rPr lang="tr" b="0" i="0" u="none" baseline="0" dirty="0">
                <a:effectLst/>
              </a:rPr>
              <a:t>Tutarlı siber suç mevzuatı, politikaları ve stratejilerini teşvik etmek;</a:t>
            </a:r>
          </a:p>
          <a:p>
            <a:pPr algn="l" rtl="0">
              <a:buFont typeface="+mj-lt"/>
              <a:buAutoNum type="arabicPeriod"/>
            </a:pPr>
            <a:r>
              <a:rPr lang="tr" b="0" i="0" u="none" baseline="0" dirty="0">
                <a:effectLst/>
              </a:rPr>
              <a:t>Emniyet yetkililerinin siber suçları soruşturma ve birbirleriyle ve ayrıca Avrupa ve diğer bölgelerdeki siber suç birimleriyle etkili işbirliği yapma kapasitesini güçlendirmek;</a:t>
            </a:r>
          </a:p>
          <a:p>
            <a:pPr algn="l" rtl="0">
              <a:buFont typeface="+mj-lt"/>
              <a:buAutoNum type="arabicPeriod"/>
            </a:pPr>
            <a:r>
              <a:rPr lang="tr" b="0" i="0" u="none" baseline="0" dirty="0">
                <a:effectLst/>
              </a:rPr>
              <a:t>Ceza yargılaması makamlarının mevzuatı uygulamasına, siber suç ve elektronik delil vakalarını kovuşturup yargılamasına ve uluslararası düzeyde işbirliği yapmasına olanak sağlamak.</a:t>
            </a:r>
          </a:p>
          <a:p>
            <a:pPr algn="l" rtl="0"/>
            <a:br>
              <a:rPr lang="tr" b="0" i="0" dirty="0">
                <a:solidFill>
                  <a:srgbClr val="161616"/>
                </a:solidFill>
                <a:effectLst/>
                <a:latin typeface="Open Sans"/>
              </a:rPr>
            </a:br>
            <a:r>
              <a:rPr lang="tr" sz="1200" b="1" i="0" u="none" kern="1200" baseline="0" dirty="0">
                <a:solidFill>
                  <a:schemeClr val="tx1"/>
                </a:solidFill>
                <a:latin typeface="+mn-lt"/>
                <a:ea typeface="MS PGothic" pitchFamily="34" charset="-128"/>
                <a:cs typeface="ＭＳ Ｐゴシック" charset="0"/>
              </a:rPr>
              <a:t>CyberEast</a:t>
            </a:r>
            <a:r>
              <a:rPr lang="tr" sz="1200" b="0" i="0" u="none" kern="1200" baseline="0" dirty="0">
                <a:solidFill>
                  <a:schemeClr val="tx1"/>
                </a:solidFill>
                <a:latin typeface="+mn-lt"/>
                <a:ea typeface="MS PGothic" pitchFamily="34" charset="-128"/>
                <a:cs typeface="ＭＳ Ｐゴシック" charset="0"/>
              </a:rPr>
              <a:t>, Avrupa Komşuluk Aracı (ENI) kapsamında Avrupa Konseyi tarafından Doğu Ortaklığı bölgesinde uygulanan, Avrupa Birliği ve Avrupa Konseyinin ortak bir projesidir. </a:t>
            </a:r>
          </a:p>
          <a:p>
            <a:pPr algn="l" rtl="0"/>
            <a:r>
              <a:rPr lang="tr" sz="1200" b="0" i="0" u="none" kern="1200" baseline="0" dirty="0">
                <a:solidFill>
                  <a:schemeClr val="tx1"/>
                </a:solidFill>
                <a:latin typeface="+mn-lt"/>
                <a:ea typeface="MS PGothic" pitchFamily="34" charset="-128"/>
                <a:cs typeface="ＭＳ Ｐゴシック" charset="0"/>
              </a:rPr>
              <a:t>Katılımcı ülkeler: Ermenistan, Azerbaycan, Beyaz Rusya, Gürcistan, Moldova ve Ukrayna. </a:t>
            </a:r>
          </a:p>
          <a:p>
            <a:pPr algn="l" rtl="0"/>
            <a:r>
              <a:rPr lang="tr" sz="1200" b="0" i="0" u="none" kern="1200" baseline="0" dirty="0">
                <a:solidFill>
                  <a:schemeClr val="tx1"/>
                </a:solidFill>
                <a:latin typeface="+mn-lt"/>
                <a:ea typeface="MS PGothic" pitchFamily="34" charset="-128"/>
                <a:cs typeface="ＭＳ Ｐゴシック" charset="0"/>
              </a:rPr>
              <a:t>Projeyle, Budapeşte Siber Suç Sözleşmesine ve ilgili dokümanlara uygun mevzuat ve politika çerçevelerinin kabul edilmesi, yargı ve kolluk kuvvetlerinin kapasitelerinin ve kurumlar arası işbirliğinin güçlendirilmesi ve hizmet sağlayıcılar ve kolluk kuvvetleri arasında da ceza yargılaması, siber suçlar ve elektronik delillere dair etkili uluslararası işbirliği ve güvenin artırılması amaçlanmaktadır.</a:t>
            </a:r>
          </a:p>
          <a:p>
            <a:endParaRPr lang="tr" sz="1200" kern="1200" dirty="0">
              <a:solidFill>
                <a:schemeClr val="tx1"/>
              </a:solidFill>
              <a:latin typeface="+mn-lt"/>
              <a:ea typeface="MS PGothic" pitchFamily="34" charset="-128"/>
              <a:cs typeface="ＭＳ Ｐゴシック" charset="0"/>
            </a:endParaRPr>
          </a:p>
          <a:p>
            <a:pPr algn="l" rtl="0"/>
            <a:r>
              <a:rPr lang="tr" sz="1200" b="1" i="0" u="none" kern="1200" baseline="0" dirty="0">
                <a:solidFill>
                  <a:schemeClr val="tx1"/>
                </a:solidFill>
                <a:latin typeface="+mn-lt"/>
                <a:ea typeface="MS PGothic" pitchFamily="34" charset="-128"/>
                <a:cs typeface="ＭＳ Ｐゴシック" charset="0"/>
              </a:rPr>
              <a:t>iPROCEEDS – 2: </a:t>
            </a:r>
            <a:r>
              <a:rPr lang="tr" sz="1200" b="0" i="0" u="none" kern="1200" baseline="0" dirty="0">
                <a:solidFill>
                  <a:schemeClr val="tx1"/>
                </a:solidFill>
                <a:latin typeface="+mn-lt"/>
                <a:ea typeface="MS PGothic" pitchFamily="34" charset="-128"/>
                <a:cs typeface="ＭＳ Ｐゴシック" charset="0"/>
              </a:rPr>
              <a:t>Katılım Öncesi Yardım Aracı (IPA) kapsamında Siber Suçlara Dair İşbirliği, Avrupa Birliği ve Avrupa Konseyinin ortak bir projesidir. Katılımcı ülkeler/bölgeler: Arnavutluk, Bosna Hersek, Karadağ, Kuzey Makedonya, Sırbistan, Türkiye ve Kosova* Hedef: Proje ülkeleri ve bölgelerindeki yetkili makamların siber suç gelirlerini arama, bunlara el koyma, İnternette kara para aklanmasını önleme ve ve elektronik delilleri güvence altına alma kapasitesini daha da güçlendirmek. *Bu gösterim, statü konusundaki pozisyonlara halel getirmez ve BM Güvenlik Konseyi 1244 ve Kosova Bağımsızlık Bildirgesi hakkındaki ICJ Görüşü ile uyumludur. </a:t>
            </a:r>
          </a:p>
          <a:p>
            <a:endParaRPr lang="tr" sz="1200" kern="1200" dirty="0">
              <a:solidFill>
                <a:schemeClr val="tx1"/>
              </a:solidFill>
              <a:latin typeface="+mn-lt"/>
              <a:ea typeface="MS PGothic" pitchFamily="34" charset="-128"/>
              <a:cs typeface="ＭＳ Ｐゴシック" charset="0"/>
            </a:endParaRPr>
          </a:p>
          <a:p>
            <a:pPr algn="l" rtl="0"/>
            <a:r>
              <a:rPr lang="tr" sz="1200" b="1" i="0" u="none" kern="1200" baseline="0" dirty="0">
                <a:solidFill>
                  <a:schemeClr val="tx1"/>
                </a:solidFill>
                <a:latin typeface="+mn-lt"/>
                <a:ea typeface="MS PGothic" pitchFamily="34" charset="-128"/>
                <a:cs typeface="ＭＳ Ｐゴシック" charset="0"/>
              </a:rPr>
              <a:t>CyberSouth</a:t>
            </a:r>
            <a:r>
              <a:rPr lang="tr" sz="1200" b="0" i="0" u="none" kern="1200" baseline="0" dirty="0">
                <a:solidFill>
                  <a:schemeClr val="tx1"/>
                </a:solidFill>
                <a:latin typeface="+mn-lt"/>
                <a:ea typeface="MS PGothic" pitchFamily="34" charset="-128"/>
                <a:cs typeface="ＭＳ Ｐゴシック" charset="0"/>
              </a:rPr>
              <a:t>, Avrupa Birliği (Avrupa Komşuluk Aracı) ve Avrupa Konseyinin ortak bir projesidir. CyberSouth, insan hakları ve hukukun üstünlüğü gerekliliklerine uygun olarak Güney Komşuluk bölgesinde siber suçlar ve elektronik delillerle ilgili mevzuatı ve kurumsal kapasiteleri güçlendirmeyi amaçlamaktadır. </a:t>
            </a:r>
          </a:p>
          <a:p>
            <a:pPr algn="l" rtl="0"/>
            <a:r>
              <a:rPr lang="tr" sz="1200" b="0" i="0" u="none" kern="1200" baseline="0" dirty="0">
                <a:solidFill>
                  <a:schemeClr val="tx1"/>
                </a:solidFill>
                <a:latin typeface="+mn-lt"/>
                <a:ea typeface="MS PGothic" pitchFamily="34" charset="-128"/>
                <a:cs typeface="ＭＳ Ｐゴシック" charset="0"/>
              </a:rPr>
              <a:t>Proje bölgesi: Güney Komşuluk bölgesi </a:t>
            </a:r>
          </a:p>
          <a:p>
            <a:pPr algn="l" rtl="0"/>
            <a:r>
              <a:rPr lang="tr" sz="1200" b="0" i="0" u="none" kern="1200" baseline="0" dirty="0">
                <a:solidFill>
                  <a:schemeClr val="tx1"/>
                </a:solidFill>
                <a:latin typeface="+mn-lt"/>
                <a:ea typeface="MS PGothic" pitchFamily="34" charset="-128"/>
                <a:cs typeface="ＭＳ Ｐゴシック" charset="0"/>
              </a:rPr>
              <a:t>İlk öncelik alanları: Cezayir, Ürdün, Lübnan, Fas ve Tunus </a:t>
            </a:r>
          </a:p>
          <a:p>
            <a:pPr algn="l" rtl="0"/>
            <a:r>
              <a:rPr lang="tr" sz="1200" b="0" i="0" u="none" kern="1200" baseline="0" dirty="0">
                <a:solidFill>
                  <a:schemeClr val="tx1"/>
                </a:solidFill>
                <a:latin typeface="+mn-lt"/>
                <a:ea typeface="MS PGothic" pitchFamily="34" charset="-128"/>
                <a:cs typeface="ＭＳ Ｐゴシック" charset="0"/>
              </a:rPr>
              <a:t>Hedefler: </a:t>
            </a: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Mevzuat </a:t>
            </a: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İhtisas hizmetleri ve kurumlar arası ve kamu/özel işbirliği </a:t>
            </a: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Adli eğitim </a:t>
            </a: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Uluslararası işbirliği </a:t>
            </a: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Siber suçlar ve elektronik delillere ilişkin stratejik öncelikler</a:t>
            </a:r>
          </a:p>
          <a:p>
            <a:pPr marL="228600" indent="-228600" algn="l" rtl="0">
              <a:buAutoNum type="arabicPeriod"/>
            </a:pPr>
            <a:endParaRPr lang="tr" sz="1200" kern="1200" dirty="0">
              <a:solidFill>
                <a:schemeClr val="tx1"/>
              </a:solidFill>
              <a:latin typeface="+mn-lt"/>
              <a:ea typeface="MS PGothic" pitchFamily="34" charset="-128"/>
              <a:cs typeface="ＭＳ Ｐゴシック" charset="0"/>
            </a:endParaRPr>
          </a:p>
          <a:p>
            <a:pPr marL="0" indent="0" algn="l" rtl="0">
              <a:buNone/>
            </a:pPr>
            <a:r>
              <a:rPr lang="tr" sz="1200" b="1" i="0" u="none" kern="1200" baseline="0" dirty="0">
                <a:solidFill>
                  <a:schemeClr val="tx1"/>
                </a:solidFill>
                <a:latin typeface="+mn-lt"/>
                <a:ea typeface="MS PGothic" pitchFamily="34" charset="-128"/>
                <a:cs typeface="ＭＳ Ｐゴシック" charset="0"/>
              </a:rPr>
              <a:t>Siber Suçlara İlişkin Ahtapot Projesi (Cybercrime@Octopus)</a:t>
            </a:r>
            <a:r>
              <a:rPr lang="tr" sz="1200" b="0" i="0" u="none" kern="1200" baseline="0" dirty="0">
                <a:solidFill>
                  <a:schemeClr val="tx1"/>
                </a:solidFill>
                <a:latin typeface="+mn-lt"/>
                <a:ea typeface="MS PGothic" pitchFamily="34" charset="-128"/>
                <a:cs typeface="ＭＳ Ｐゴシック" charset="0"/>
              </a:rPr>
              <a:t>, dünya genelinde ülkelere Budapeşte Siber Suçlar Sözleşmesini uygulama ve veri koruma ve hukukun üstünlüğü tedbirlerini güçlendirme konusunda yardımcı olmayı amaçlayan, gönüllü katkılara dayanan bir Avrupa Konseyi projesidir. </a:t>
            </a:r>
          </a:p>
          <a:p>
            <a:pPr marL="0" indent="0" algn="l" rtl="0">
              <a:buNone/>
            </a:pPr>
            <a:r>
              <a:rPr lang="tr" sz="1200" b="0" i="0" u="none" kern="1200" baseline="0" dirty="0">
                <a:solidFill>
                  <a:schemeClr val="tx1"/>
                </a:solidFill>
                <a:latin typeface="+mn-lt"/>
                <a:ea typeface="MS PGothic" pitchFamily="34" charset="-128"/>
                <a:cs typeface="ＭＳ Ｐゴシック" charset="0"/>
              </a:rPr>
              <a:t>Aşağıdaki alanlarda sonuç elde edilmesi beklenmektedir: </a:t>
            </a: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Yıllık Ahtapot konferanslarının düzenlenmesinin sağlanması</a:t>
            </a: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Genişletilmiş üyeliği, işlevleri ve artırılan toplantı sayısı ile Siber Suçlar Sözleşmesi Komitesinin işleyişine ortak fon sağlanması ve destek verilmesi </a:t>
            </a:r>
          </a:p>
          <a:p>
            <a:pPr marL="228600" indent="-228600" algn="l" rtl="0">
              <a:buAutoNum type="arabicPeriod"/>
            </a:pPr>
            <a:r>
              <a:rPr lang="tr" sz="1200" b="0" i="0" u="none" kern="1200" baseline="0" dirty="0">
                <a:solidFill>
                  <a:schemeClr val="tx1"/>
                </a:solidFill>
                <a:latin typeface="+mn-lt"/>
                <a:ea typeface="MS PGothic" pitchFamily="34" charset="-128"/>
                <a:cs typeface="ＭＳ Ｐゴシック" charset="0"/>
              </a:rPr>
              <a:t>Budapeşte Sözleşmesi ve veri koruma ve çocukların korunmasına ilişkin belgeleri uygulamaya hazırlanan ülkelere tavsiye ve diğer yardımların sunulması. </a:t>
            </a:r>
          </a:p>
          <a:p>
            <a:pPr marL="0" indent="0" algn="l" rtl="0">
              <a:buNone/>
            </a:pPr>
            <a:r>
              <a:rPr lang="tr" sz="1200" b="0" i="0" u="none" kern="1200" baseline="0" dirty="0">
                <a:solidFill>
                  <a:schemeClr val="tx1"/>
                </a:solidFill>
                <a:latin typeface="+mn-lt"/>
                <a:ea typeface="MS PGothic" pitchFamily="34" charset="-128"/>
                <a:cs typeface="ＭＳ Ｐゴシック" charset="0"/>
              </a:rPr>
              <a:t>Projenin dönemi: 1 Ocak 2014 – 31 Aralık 2020.</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l" rtl="0"/>
            <a:fld id="{7F7D2884-E1E8-43FA-B792-FB9C64BFAB7C}" type="slidenum">
              <a:rPr/>
              <a:pPr algn="l" rtl="0"/>
              <a:t>32</a:t>
            </a:fld>
            <a:endParaRPr lang="tr"/>
          </a:p>
        </p:txBody>
      </p:sp>
    </p:spTree>
    <p:extLst>
      <p:ext uri="{BB962C8B-B14F-4D97-AF65-F5344CB8AC3E}">
        <p14:creationId xmlns:p14="http://schemas.microsoft.com/office/powerpoint/2010/main" val="16716188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sz="1200" b="0" i="0" u="none" baseline="0" dirty="0"/>
              <a:t>Bu, oturumun dördüncü bölümü için giriş slaytıdır. </a:t>
            </a:r>
            <a:r>
              <a:rPr lang="tr-TR" sz="1200" b="0" i="0" u="none" baseline="0" dirty="0"/>
              <a:t>Eğitici</a:t>
            </a:r>
            <a:r>
              <a:rPr lang="tr" sz="1200" b="0" i="0" u="none" baseline="0" dirty="0"/>
              <a:t> bu bölümünde, Budapeşte Sözleşmesi ile ilgili doğru sanılan yanlışların ele alınacağını açıklamalıdır. </a:t>
            </a:r>
            <a:endParaRPr lang="tr" dirty="0"/>
          </a:p>
          <a:p>
            <a:endParaRPr lang="tr" dirty="0"/>
          </a:p>
          <a:p>
            <a:endParaRPr lang="tr" dirty="0"/>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33</a:t>
            </a:fld>
            <a:endParaRPr lang="tr" altLang="en-US"/>
          </a:p>
        </p:txBody>
      </p:sp>
    </p:spTree>
    <p:extLst>
      <p:ext uri="{BB962C8B-B14F-4D97-AF65-F5344CB8AC3E}">
        <p14:creationId xmlns:p14="http://schemas.microsoft.com/office/powerpoint/2010/main" val="254610861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Bu slaytta Budapeşte Sözleşmesi hakkında doğru sanılan bir yanlış gösterilmektedir: Bölgesel veya Avrupa merkezli bir sözleşme olduğu. </a:t>
            </a:r>
            <a:r>
              <a:rPr lang="tr-TR" b="0" i="0" u="none" baseline="0" dirty="0"/>
              <a:t>Eğitici</a:t>
            </a:r>
            <a:r>
              <a:rPr lang="tr" b="0" i="0" u="none" baseline="0" dirty="0"/>
              <a:t>, doğrusunu açıklamak için bir sonraki slayta geçmeden önce </a:t>
            </a:r>
            <a:r>
              <a:rPr lang="tr-TR" b="0" i="0" u="none" baseline="0" dirty="0"/>
              <a:t>katılımcılardan</a:t>
            </a:r>
            <a:r>
              <a:rPr lang="tr" b="0" i="0" u="none" baseline="0" dirty="0"/>
              <a:t> kaçının bu yanlış kanıya sahip olduğunu sorabilir.</a:t>
            </a:r>
            <a:endParaRPr lang="tr" dirty="0"/>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34</a:t>
            </a:fld>
            <a:endParaRPr lang="tr" altLang="en-US"/>
          </a:p>
        </p:txBody>
      </p:sp>
    </p:spTree>
    <p:extLst>
      <p:ext uri="{BB962C8B-B14F-4D97-AF65-F5344CB8AC3E}">
        <p14:creationId xmlns:p14="http://schemas.microsoft.com/office/powerpoint/2010/main" val="243709927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slaytta, Antarktika kıtasının kırmızıya boyanmış olduğu bir dünya haritasını gösterilmektedir. Slaytın amacı, Budapeşte Sözleşmesine taraf olan bir ülkenin yer almadığı tek kıtanın Antarktika olduğunu vurgulamaktır. </a:t>
            </a:r>
            <a:r>
              <a:rPr lang="tr-TR" b="0" i="0" u="none" baseline="0" dirty="0"/>
              <a:t>Eğitici</a:t>
            </a:r>
            <a:r>
              <a:rPr lang="tr" b="0" i="0" u="none" baseline="0" dirty="0"/>
              <a:t> bu slaytı, Budapeşte Sözleşmesinin Kuzey Amerika, Güney Amerika, Afrika, Avrupa, Asya ve Avustralya'dan üyeler içeren gerçek anlamda küresel bir sözleşme olduğunu vurgulamak için kullanabilir.</a:t>
            </a:r>
            <a:endParaRPr lang="tr" dirty="0"/>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35</a:t>
            </a:fld>
            <a:endParaRPr lang="tr" altLang="en-US"/>
          </a:p>
        </p:txBody>
      </p:sp>
    </p:spTree>
    <p:extLst>
      <p:ext uri="{BB962C8B-B14F-4D97-AF65-F5344CB8AC3E}">
        <p14:creationId xmlns:p14="http://schemas.microsoft.com/office/powerpoint/2010/main" val="382496368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dirty="0"/>
              <a:t>Bu slaytta, Budapeşte Sözleşmesine katılım oranlarında zaman içinde nasıl bir artış olduğu gösterilmektedir. Slaytta, katılımlar dört dönemde gruplandırılmıştır:</a:t>
            </a:r>
          </a:p>
          <a:p>
            <a:pPr marL="228600" indent="-228600" algn="l" rtl="0">
              <a:buAutoNum type="arabicPeriod"/>
            </a:pPr>
            <a:r>
              <a:rPr lang="tr" b="0" i="0" u="none" baseline="0" dirty="0"/>
              <a:t>2001 – 2005 (mavi)</a:t>
            </a:r>
          </a:p>
          <a:p>
            <a:pPr marL="228600" indent="-228600" algn="l" rtl="0">
              <a:buAutoNum type="arabicPeriod"/>
            </a:pPr>
            <a:r>
              <a:rPr lang="tr" b="0" i="0" u="none" baseline="0" dirty="0"/>
              <a:t>2006 – 2010 (sarı)</a:t>
            </a:r>
          </a:p>
          <a:p>
            <a:pPr marL="228600" indent="-228600" algn="l" rtl="0">
              <a:buAutoNum type="arabicPeriod"/>
            </a:pPr>
            <a:r>
              <a:rPr lang="tr" b="0" i="0" u="none" baseline="0" dirty="0"/>
              <a:t>2011 – 2015 (yeşil)</a:t>
            </a:r>
          </a:p>
          <a:p>
            <a:pPr marL="228600" indent="-228600" algn="l" rtl="0">
              <a:buAutoNum type="arabicPeriod"/>
            </a:pPr>
            <a:r>
              <a:rPr lang="tr" b="0" i="0" u="none" baseline="0" dirty="0"/>
              <a:t>2016 – 2020 (kırmızı)</a:t>
            </a:r>
          </a:p>
          <a:p>
            <a:pPr marL="228600" indent="-228600" algn="l" rtl="0">
              <a:buAutoNum type="arabicPeriod"/>
            </a:pPr>
            <a:endParaRPr lang="tr" dirty="0"/>
          </a:p>
          <a:p>
            <a:pPr marL="0" indent="0" algn="l" rtl="0">
              <a:buNone/>
            </a:pPr>
            <a:r>
              <a:rPr lang="tr" b="0" i="0" u="none" baseline="0" dirty="0"/>
              <a:t>Animasyonlarda, her dönemde hangi ülkelerin Budapeşte Sözleşmesine katıldığı gösterilmektedir. Bu slayt, özellikle dünya genelinde Budapeşte Sözleşmesine katılımlardaki artışı göstermek için kullanılabilir. </a:t>
            </a:r>
            <a:endParaRPr lang="tr" dirty="0"/>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36</a:t>
            </a:fld>
            <a:endParaRPr lang="tr" altLang="en-US"/>
          </a:p>
        </p:txBody>
      </p:sp>
    </p:spTree>
    <p:extLst>
      <p:ext uri="{BB962C8B-B14F-4D97-AF65-F5344CB8AC3E}">
        <p14:creationId xmlns:p14="http://schemas.microsoft.com/office/powerpoint/2010/main" val="214885753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algn="l" rtl="0" eaLnBrk="1" hangingPunct="1">
              <a:spcBef>
                <a:spcPct val="0"/>
              </a:spcBef>
              <a:buFontTx/>
              <a:buNone/>
            </a:pPr>
            <a:r>
              <a:rPr lang="tr" b="0" i="0" u="none" baseline="0" dirty="0"/>
              <a:t>Bu slaytta, Budapeşte Sözleşmesinin bölgesel veya Avrupa merkezli bir doküman OLMADIĞINI gösteren temel özellikleri vurgulanmaktadır. Budapeşte Sözleşmesinin küresel bir antlaşma olduğu ve katılım oranının artmaya devam ettiği gösterilmektedir. </a:t>
            </a:r>
          </a:p>
          <a:p>
            <a:pPr marL="0" indent="0" algn="l" rtl="0" eaLnBrk="1" hangingPunct="1">
              <a:spcBef>
                <a:spcPct val="0"/>
              </a:spcBef>
              <a:buFontTx/>
              <a:buNone/>
            </a:pPr>
            <a:endParaRPr lang="tr" dirty="0"/>
          </a:p>
          <a:p>
            <a:pPr marL="0" indent="0" algn="l" rtl="0" eaLnBrk="1" hangingPunct="1">
              <a:spcBef>
                <a:spcPct val="0"/>
              </a:spcBef>
              <a:buFontTx/>
              <a:buNone/>
            </a:pPr>
            <a:r>
              <a:rPr lang="tr" b="0" i="0" u="none" baseline="0" dirty="0"/>
              <a:t>Budapeşte Sözleşmesini müzakere etmek ve hazırlamak için geçen süre göz önüne alındığında (yaklaşık 1996'dan beri), yeni bir antlaşmada ele alınacak olan birçok konudaki fikir ayrılıkları göz önünde bulundurulduğunda bu antlaşmanın hazırlanmasının 25 yıldan az sürmesi pek olası değildir. </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l" rtl="0"/>
            <a:fld id="{7F7D2884-E1E8-43FA-B792-FB9C64BFAB7C}" type="slidenum">
              <a:rPr/>
              <a:pPr algn="l" rtl="0"/>
              <a:t>37</a:t>
            </a:fld>
            <a:endParaRPr lang="tr"/>
          </a:p>
        </p:txBody>
      </p:sp>
    </p:spTree>
    <p:extLst>
      <p:ext uri="{BB962C8B-B14F-4D97-AF65-F5344CB8AC3E}">
        <p14:creationId xmlns:p14="http://schemas.microsoft.com/office/powerpoint/2010/main" val="199869064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Bu slaytta, Budapeşte Sözleşmesinin güncelliğini yitirmiş olduğuna dair yanlış kanı gösterilmektedir. </a:t>
            </a:r>
            <a:r>
              <a:rPr lang="tr-TR" b="0" i="0" u="none" baseline="0" dirty="0"/>
              <a:t>Eğitici</a:t>
            </a:r>
            <a:r>
              <a:rPr lang="tr" b="0" i="0" u="none" baseline="0" dirty="0"/>
              <a:t>, doğrusunu açıklamak için bir sonraki slayta geçmeden önce </a:t>
            </a:r>
            <a:r>
              <a:rPr lang="tr-TR" b="0" i="0" u="none" baseline="0" dirty="0"/>
              <a:t>katılımcılardan</a:t>
            </a:r>
            <a:r>
              <a:rPr lang="tr" b="0" i="0" u="none" baseline="0" dirty="0"/>
              <a:t> kaçının bu yanlış kanıya sahip olduğunu sorabilir.</a:t>
            </a:r>
            <a:endParaRPr lang="tr" dirty="0"/>
          </a:p>
          <a:p>
            <a:endParaRPr lang="tr" dirty="0"/>
          </a:p>
          <a:p>
            <a:endParaRPr lang="tr" dirty="0"/>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38</a:t>
            </a:fld>
            <a:endParaRPr lang="tr" altLang="en-US"/>
          </a:p>
        </p:txBody>
      </p:sp>
    </p:spTree>
    <p:extLst>
      <p:ext uri="{BB962C8B-B14F-4D97-AF65-F5344CB8AC3E}">
        <p14:creationId xmlns:p14="http://schemas.microsoft.com/office/powerpoint/2010/main" val="169977829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77500" lnSpcReduction="20000"/>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Bu slaytta, Budapeşte Sözleşmesinin güncelliğini nasıl yitirmediği gösterilmektedir.  Budapeşte Sözleşmesi 2001 yılında hazırlanmış olmasına rağmen, organik olarak yeni suçları ve teknolojideki gelişmeleri içerecek şekilde kapsamı genişleyen teknolojiden bağımsız bir dile sahiptir. Bu, Budapeşte Sözleşmesinin 2001 yılında hazırlanmasından bu yana teknolojideki kapsamlı ilerlemelere rağmen güncelliğini korumaya devam etmesini sağlayan temel özelliklerinden biridir. Budapeşte Sözleşmesinin, aşağıdakiler gibi içinde açıkça ele alınmayan çeşitli suçlar için nasıl geçerli olduğunu göstermek amacıyla bazı rehberlik notları yayımlanmıştır:  </a:t>
            </a:r>
          </a:p>
          <a:p>
            <a:pPr marL="742950" lvl="0" indent="-457200" algn="just" rtl="0" eaLnBrk="1" hangingPunct="1">
              <a:buFont typeface="+mj-lt"/>
              <a:buAutoNum type="arabicPeriod"/>
              <a:defRPr/>
            </a:pPr>
            <a:r>
              <a:rPr lang="tr" sz="1200" b="0" i="0" u="none" baseline="0" dirty="0">
                <a:latin typeface="Verdana" panose="020B0604030504040204" pitchFamily="34" charset="0"/>
                <a:ea typeface="Verdana" panose="020B0604030504040204" pitchFamily="34" charset="0"/>
                <a:cs typeface="Verdana" panose="020B0604030504040204" pitchFamily="34" charset="0"/>
              </a:rPr>
              <a:t>Botnetler</a:t>
            </a:r>
          </a:p>
          <a:p>
            <a:pPr marL="742950" lvl="0" indent="-457200" algn="just" rtl="0" eaLnBrk="1" hangingPunct="1">
              <a:buFont typeface="+mj-lt"/>
              <a:buAutoNum type="arabicPeriod"/>
              <a:defRPr/>
            </a:pPr>
            <a:r>
              <a:rPr lang="tr" sz="1200" b="0" i="0" u="none" baseline="0" dirty="0">
                <a:latin typeface="Verdana" panose="020B0604030504040204" pitchFamily="34" charset="0"/>
                <a:ea typeface="Verdana" panose="020B0604030504040204" pitchFamily="34" charset="0"/>
                <a:cs typeface="Verdana" panose="020B0604030504040204" pitchFamily="34" charset="0"/>
              </a:rPr>
              <a:t>Kimlik hırsızlığı </a:t>
            </a:r>
          </a:p>
          <a:p>
            <a:pPr marL="742950" lvl="0" indent="-457200" algn="just" rtl="0" eaLnBrk="1" hangingPunct="1">
              <a:buFont typeface="+mj-lt"/>
              <a:buAutoNum type="arabicPeriod"/>
              <a:defRPr/>
            </a:pPr>
            <a:r>
              <a:rPr lang="tr" sz="1200" b="0" i="0" u="none" baseline="0" dirty="0">
                <a:latin typeface="Verdana" panose="020B0604030504040204" pitchFamily="34" charset="0"/>
                <a:ea typeface="Verdana" panose="020B0604030504040204" pitchFamily="34" charset="0"/>
                <a:cs typeface="Verdana" panose="020B0604030504040204" pitchFamily="34" charset="0"/>
              </a:rPr>
              <a:t>DDOS saldırıları</a:t>
            </a:r>
          </a:p>
          <a:p>
            <a:pPr marL="742950" lvl="0" indent="-457200" algn="just" rtl="0" eaLnBrk="1" hangingPunct="1">
              <a:buFont typeface="+mj-lt"/>
              <a:buAutoNum type="arabicPeriod"/>
              <a:defRPr/>
            </a:pPr>
            <a:r>
              <a:rPr lang="tr" sz="1200" b="0" i="0" u="none" baseline="0" dirty="0">
                <a:latin typeface="Verdana" panose="020B0604030504040204" pitchFamily="34" charset="0"/>
                <a:ea typeface="Verdana" panose="020B0604030504040204" pitchFamily="34" charset="0"/>
                <a:cs typeface="Verdana" panose="020B0604030504040204" pitchFamily="34" charset="0"/>
              </a:rPr>
              <a:t>Kritik altyapılara yönelik saldırılar</a:t>
            </a:r>
          </a:p>
          <a:p>
            <a:pPr marL="742950" lvl="0" indent="-457200" algn="just" rtl="0" eaLnBrk="1" hangingPunct="1">
              <a:buFont typeface="+mj-lt"/>
              <a:buAutoNum type="arabicPeriod"/>
              <a:defRPr/>
            </a:pPr>
            <a:r>
              <a:rPr lang="tr" sz="1200" b="0" i="0" u="none" baseline="0" dirty="0">
                <a:latin typeface="Verdana" panose="020B0604030504040204" pitchFamily="34" charset="0"/>
                <a:ea typeface="Verdana" panose="020B0604030504040204" pitchFamily="34" charset="0"/>
                <a:cs typeface="Verdana" panose="020B0604030504040204" pitchFamily="34" charset="0"/>
              </a:rPr>
              <a:t>Kötü amaçlı yazılımlar </a:t>
            </a:r>
          </a:p>
          <a:p>
            <a:pPr marL="742950" lvl="0" indent="-457200" algn="just" rtl="0" eaLnBrk="1" hangingPunct="1">
              <a:buFont typeface="+mj-lt"/>
              <a:buAutoNum type="arabicPeriod"/>
              <a:defRPr/>
            </a:pPr>
            <a:r>
              <a:rPr lang="tr" sz="1200" b="0" i="0" u="none" baseline="0" dirty="0">
                <a:latin typeface="Verdana" panose="020B0604030504040204" pitchFamily="34" charset="0"/>
                <a:ea typeface="Verdana" panose="020B0604030504040204" pitchFamily="34" charset="0"/>
                <a:cs typeface="Verdana" panose="020B0604030504040204" pitchFamily="34" charset="0"/>
              </a:rPr>
              <a:t>İstenmeyen e-posta</a:t>
            </a:r>
          </a:p>
          <a:p>
            <a:pPr marL="742950" lvl="0" indent="-457200" algn="just" rtl="0" eaLnBrk="1" hangingPunct="1">
              <a:buFont typeface="+mj-lt"/>
              <a:buAutoNum type="arabicPeriod"/>
              <a:defRPr/>
            </a:pPr>
            <a:r>
              <a:rPr lang="tr" sz="1200" b="0" i="0" u="none" baseline="0" dirty="0">
                <a:latin typeface="Verdana" panose="020B0604030504040204" pitchFamily="34" charset="0"/>
                <a:ea typeface="Verdana" panose="020B0604030504040204" pitchFamily="34" charset="0"/>
                <a:cs typeface="Verdana" panose="020B0604030504040204" pitchFamily="34" charset="0"/>
              </a:rPr>
              <a:t>Seçimlere müdahale </a:t>
            </a:r>
          </a:p>
          <a:p>
            <a:pPr marL="742950" lvl="0" indent="-457200" algn="just" rtl="0" eaLnBrk="1" hangingPunct="1">
              <a:buFont typeface="+mj-lt"/>
              <a:buAutoNum type="arabicPeriod"/>
              <a:defRPr/>
            </a:pPr>
            <a:r>
              <a:rPr lang="tr" sz="1200" b="0" i="0" u="none" baseline="0" dirty="0">
                <a:latin typeface="Verdana" panose="020B0604030504040204" pitchFamily="34" charset="0"/>
                <a:ea typeface="Verdana" panose="020B0604030504040204" pitchFamily="34" charset="0"/>
                <a:cs typeface="Verdana" panose="020B0604030504040204" pitchFamily="34" charset="0"/>
              </a:rPr>
              <a:t>Terörizm </a:t>
            </a:r>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	</a:t>
            </a:r>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Budapeşte Sözleşmesinin dilinin bu gelişmeleri yeterince karşılamada yetersiz olduğu durumlarda, Ek Protokollerin hazırlanması düşünülebilir. Örneğin, bilgisayar sistemleri aracılığıyla gerçekleştirilen ırkçı ve yabancı düşmanı nitelikteki eylemlerin suç sayılmasına ilişkin Siber Suçlar Sözleşmesinin Ek Protokolü 2003 yılında imzaya açılmıştır. Ayrıca, geliştirilmiş uluslararası işbirliğiyle ilgili İkinci Ek Protokol (https://www.coe.int/en/web/cybercrime/t-cy-drafting-group), şu anda müzakere edilmektedir.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Budapeşte Sözleşmesinin güncelliğini yitirmemiş olduğu gerçeği, belki de en iyi şekilde, Bilgi Teknolojisi Suçlarıyla Mücadeleye İlişkin Arap Sözleşmesi  ve Siber Güvenlik ve Kişisel Verilerin Korunmasına İlişkin Afrika Birliği Sözleşmesi de dahil olmak üzere farklı antlaşmalar için dayanak olarak kullanılmaya devam ettiği gerçeğiyle kanıtlanabilir. Ayrıca, Budapeşte Sözleşmesi, dünyanın dört bir yanındaki ülkelerin konuya dair ulusal kanunlarına hazırlamaları için bir kılavuz olarak kullanılmaya devam etmektedir.</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l" rtl="0"/>
            <a:fld id="{7F7D2884-E1E8-43FA-B792-FB9C64BFAB7C}" type="slidenum">
              <a:rPr/>
              <a:pPr algn="l" rtl="0"/>
              <a:t>39</a:t>
            </a:fld>
            <a:endParaRPr lang="tr"/>
          </a:p>
        </p:txBody>
      </p:sp>
    </p:spTree>
    <p:extLst>
      <p:ext uri="{BB962C8B-B14F-4D97-AF65-F5344CB8AC3E}">
        <p14:creationId xmlns:p14="http://schemas.microsoft.com/office/powerpoint/2010/main" val="35394342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B15714A6-B05B-47A5-B92B-D727BD3A45D0}"/>
              </a:ext>
            </a:extLst>
          </p:cNvPr>
          <p:cNvSpPr>
            <a:spLocks noGrp="1"/>
          </p:cNvSpPr>
          <p:nvPr>
            <p:ph type="body" idx="1"/>
          </p:nvPr>
        </p:nvSpPr>
        <p:spPr/>
        <p:txBody>
          <a:bodyPr/>
          <a:lstStyle/>
          <a:p>
            <a:pPr algn="l" rtl="0"/>
            <a:r>
              <a:rPr lang="tr" sz="3600" b="0" i="0" u="none" baseline="0" dirty="0"/>
              <a:t>Bu slaytta bu oturumun hedefleri belirtilmektedir. Katılımcıların slaytlardan neler öğrenmeyi beklemeleri gerektiği vurgulanmaktadır. Hedeflerin yerine getirilip getirilmediği değerlendirmek için oturumun sonunda bu slayta tekrar dönüleceği konusunda katılımcılara bilgi verilebilir. </a:t>
            </a:r>
          </a:p>
        </p:txBody>
      </p:sp>
    </p:spTree>
    <p:extLst>
      <p:ext uri="{BB962C8B-B14F-4D97-AF65-F5344CB8AC3E}">
        <p14:creationId xmlns:p14="http://schemas.microsoft.com/office/powerpoint/2010/main" val="342398906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algn="l" rtl="0" eaLnBrk="1" hangingPunct="1">
              <a:spcBef>
                <a:spcPct val="0"/>
              </a:spcBef>
              <a:buFontTx/>
              <a:buNone/>
            </a:pPr>
            <a:r>
              <a:rPr lang="tr" b="0" i="0" u="none" baseline="0" dirty="0"/>
              <a:t>Budapeşte Sözleşmesi ülkeler tarafından onaylanmaya devam ettiğinden, önde gelen küresel siber suç dokümanı olarak geçerliliğini korumaktadır. </a:t>
            </a:r>
          </a:p>
          <a:p>
            <a:pPr marL="0" indent="0" algn="l" rtl="0" eaLnBrk="1" hangingPunct="1">
              <a:spcBef>
                <a:spcPct val="0"/>
              </a:spcBef>
              <a:buFontTx/>
              <a:buNone/>
            </a:pPr>
            <a:endParaRPr lang="tr" dirty="0"/>
          </a:p>
          <a:p>
            <a:pPr marL="0" indent="0" algn="l" rtl="0" eaLnBrk="1" hangingPunct="1">
              <a:spcBef>
                <a:spcPct val="0"/>
              </a:spcBef>
              <a:buFontTx/>
              <a:buNone/>
            </a:pPr>
            <a:r>
              <a:rPr lang="tr" b="0" i="0" u="none" baseline="0" dirty="0"/>
              <a:t>Budapeşte Sözleşmesinin güncelliğini yitirmiş olduğu iddiası, esas olarak 2001 yılında hazırlanmış olmasına dayanmaktadır. Ancak birçok ülke, etkililiğini ve geçerliliğini korumaya devam eden daha da eski siber suç mevzuatlarına sahiptir. Örneğin:</a:t>
            </a:r>
          </a:p>
          <a:p>
            <a:pPr marL="228600" indent="-228600" algn="l" rtl="0" eaLnBrk="1" hangingPunct="1">
              <a:spcBef>
                <a:spcPct val="0"/>
              </a:spcBef>
              <a:buFontTx/>
              <a:buAutoNum type="arabicPeriod"/>
            </a:pPr>
            <a:r>
              <a:rPr lang="tr" b="0" i="0" u="none" baseline="0" dirty="0"/>
              <a:t>ABD Bilgisayar Dolandırıcılığı ve Kötüye Kullanım Yasası 1986'da yürürlüğe girmiştir.</a:t>
            </a:r>
          </a:p>
          <a:p>
            <a:pPr marL="228600" indent="-228600" algn="l" rtl="0" eaLnBrk="1" hangingPunct="1">
              <a:spcBef>
                <a:spcPct val="0"/>
              </a:spcBef>
              <a:buFontTx/>
              <a:buAutoNum type="arabicPeriod"/>
            </a:pPr>
            <a:r>
              <a:rPr lang="tr" b="0" i="0" u="none" baseline="0" dirty="0"/>
              <a:t>Birleşik Krallık Bilgisayarın Kötüye Kullanımı Yasası 1990'da yürürlüğe girmiştir.</a:t>
            </a:r>
          </a:p>
          <a:p>
            <a:pPr marL="228600" indent="-228600" algn="l" rtl="0" eaLnBrk="1" hangingPunct="1">
              <a:spcBef>
                <a:spcPct val="0"/>
              </a:spcBef>
              <a:buFontTx/>
              <a:buAutoNum type="arabicPeriod"/>
            </a:pPr>
            <a:r>
              <a:rPr lang="tr" b="0" i="0" u="none" baseline="0" dirty="0"/>
              <a:t>Avustralya Siber Suçlar Yasası 2001'de yürürlüğe girmiştir.</a:t>
            </a:r>
          </a:p>
          <a:p>
            <a:pPr marL="228600" indent="-228600" algn="l" rtl="0" eaLnBrk="1" hangingPunct="1">
              <a:spcBef>
                <a:spcPct val="0"/>
              </a:spcBef>
              <a:buFontTx/>
              <a:buAutoNum type="arabicPeriod"/>
            </a:pPr>
            <a:r>
              <a:rPr lang="tr" b="0" i="0" u="none" baseline="0" dirty="0"/>
              <a:t>2004-575 Sayılı Dijital Ekonomiye Güvenle İlgili Fransız Kanunu 2004 yılında yürürlüğe girmiştir.</a:t>
            </a:r>
          </a:p>
          <a:p>
            <a:pPr marL="228600" indent="-228600" algn="l" rtl="0" eaLnBrk="1" hangingPunct="1">
              <a:spcBef>
                <a:spcPct val="0"/>
              </a:spcBef>
              <a:buFontTx/>
              <a:buAutoNum type="arabicPeriod"/>
            </a:pPr>
            <a:endParaRPr lang="tr" dirty="0"/>
          </a:p>
          <a:p>
            <a:pPr marL="0" indent="0" algn="l" rtl="0" eaLnBrk="1" hangingPunct="1">
              <a:spcBef>
                <a:spcPct val="0"/>
              </a:spcBef>
              <a:buFontTx/>
              <a:buNone/>
            </a:pPr>
            <a:r>
              <a:rPr lang="tr" b="0" i="0" u="none" baseline="0" dirty="0"/>
              <a:t>Bir siber suç sözleşmesinin veya mevzuatının dili teknolojiden bağımsız olduğu sürece, uzun bir süre boyunca geçerliliğini korumaya devam eder. </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l" rtl="0"/>
            <a:fld id="{7F7D2884-E1E8-43FA-B792-FB9C64BFAB7C}" type="slidenum">
              <a:rPr/>
              <a:pPr algn="l" rtl="0"/>
              <a:t>40</a:t>
            </a:fld>
            <a:endParaRPr lang="tr"/>
          </a:p>
        </p:txBody>
      </p:sp>
    </p:spTree>
    <p:extLst>
      <p:ext uri="{BB962C8B-B14F-4D97-AF65-F5344CB8AC3E}">
        <p14:creationId xmlns:p14="http://schemas.microsoft.com/office/powerpoint/2010/main" val="408325893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Bu slaytta, Budapeşte Sözleşmesinin az sayıda ülke (belirli altyapı ülkeleri) tarafından hazırlandığına dair özellikle gelişen ülkelerin sahip olduğu bir yanlış kanı gösterilmektedir. </a:t>
            </a:r>
            <a:r>
              <a:rPr lang="tr-TR" b="0" i="0" u="none" baseline="0" dirty="0"/>
              <a:t>Eğitici</a:t>
            </a:r>
            <a:r>
              <a:rPr lang="tr" b="0" i="0" u="none" baseline="0" dirty="0"/>
              <a:t>, ekranın alt kısmındaki alıntıyı sesli okuyup bunun Budapeşte Sözleşmesi hakkında sıkça sorulan bir soru olduğunu açıklayabilir.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tr-TR" b="0" i="0" u="none" baseline="0" dirty="0"/>
              <a:t>Eğitici</a:t>
            </a:r>
            <a:r>
              <a:rPr lang="tr" b="0" i="0" u="none" baseline="0" dirty="0"/>
              <a:t>, doğrusunu açıklamak için bir sonraki slayta geçmeden önce </a:t>
            </a:r>
            <a:r>
              <a:rPr lang="tr-TR" b="0" i="0" u="none" baseline="0" dirty="0"/>
              <a:t>katılımcılardan</a:t>
            </a:r>
            <a:r>
              <a:rPr lang="tr" b="0" i="0" u="none" baseline="0" dirty="0"/>
              <a:t> kaçının bu yanlış kanıya sahip olduğunu sorabilir.</a:t>
            </a:r>
          </a:p>
          <a:p>
            <a:endParaRPr lang="tr" dirty="0"/>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41</a:t>
            </a:fld>
            <a:endParaRPr lang="tr" altLang="en-US"/>
          </a:p>
        </p:txBody>
      </p:sp>
    </p:spTree>
    <p:extLst>
      <p:ext uri="{BB962C8B-B14F-4D97-AF65-F5344CB8AC3E}">
        <p14:creationId xmlns:p14="http://schemas.microsoft.com/office/powerpoint/2010/main" val="377780778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algn="l" rtl="0" eaLnBrk="1" hangingPunct="1">
              <a:spcBef>
                <a:spcPct val="0"/>
              </a:spcBef>
              <a:buFontTx/>
              <a:buNone/>
            </a:pPr>
            <a:r>
              <a:rPr lang="tr" b="0" i="0" u="none" baseline="0" dirty="0"/>
              <a:t>Bu slaytta, neden bazı ülkelerin Budapeşte Sözleşmesinin hazırlanışına öncülük ettiği açıklanmaktadır. </a:t>
            </a:r>
          </a:p>
          <a:p>
            <a:pPr marL="0" indent="0" algn="l" rtl="0" eaLnBrk="1" hangingPunct="1">
              <a:spcBef>
                <a:spcPct val="0"/>
              </a:spcBef>
              <a:buFontTx/>
              <a:buNone/>
            </a:pPr>
            <a:endParaRPr lang="tr" dirty="0"/>
          </a:p>
          <a:p>
            <a:pPr marL="0" indent="0" algn="l" rtl="0" eaLnBrk="1" hangingPunct="1">
              <a:spcBef>
                <a:spcPct val="0"/>
              </a:spcBef>
              <a:buFontTx/>
              <a:buNone/>
            </a:pPr>
            <a:r>
              <a:rPr lang="tr" b="0" i="0" u="none" baseline="0" dirty="0"/>
              <a:t>Örneğin, birçok ülke siber suçları 2001 gibi erken bir tarihte bir öncelik olarak görmüyordu. Bu, büyük ölçüde, o dönemde bu ülkelerde teknolojik ilerlemelerin olmaması veya sınırlı olmasından kaynaklanmaktadır. </a:t>
            </a:r>
          </a:p>
          <a:p>
            <a:pPr marL="0" indent="0" algn="l" rtl="0" eaLnBrk="1" hangingPunct="1">
              <a:spcBef>
                <a:spcPct val="0"/>
              </a:spcBef>
              <a:buFontTx/>
              <a:buNone/>
            </a:pPr>
            <a:endParaRPr lang="tr" dirty="0"/>
          </a:p>
          <a:p>
            <a:pPr marL="0" indent="0" algn="l" rtl="0" eaLnBrk="1" hangingPunct="1">
              <a:spcBef>
                <a:spcPct val="0"/>
              </a:spcBef>
              <a:buFontTx/>
              <a:buNone/>
            </a:pPr>
            <a:r>
              <a:rPr lang="tr" b="0" i="0" u="none" baseline="0" dirty="0"/>
              <a:t>Ayrıca, bir antlaşmaya katılım değerlendirilirken değer, fayda ve ulusal çıkarlar yerine siyaset, önyargı ve stratejik çıkarların ağır basmaması önemlidir. Budapeşte Sözleşmesi, tüm ülkelere siber suçlarla mücadelelerinde ve elektronik delil alışverişi ile ilgili olarak muazzam faydalar sağlamaktadır. </a:t>
            </a:r>
          </a:p>
          <a:p>
            <a:pPr marL="0" indent="0" algn="l" rtl="0" eaLnBrk="1" hangingPunct="1">
              <a:spcBef>
                <a:spcPct val="0"/>
              </a:spcBef>
              <a:buFontTx/>
              <a:buNone/>
            </a:pPr>
            <a:endParaRPr lang="tr" dirty="0"/>
          </a:p>
          <a:p>
            <a:pPr marL="0" indent="0" algn="l" rtl="0" eaLnBrk="1" hangingPunct="1">
              <a:spcBef>
                <a:spcPct val="0"/>
              </a:spcBef>
              <a:buFontTx/>
              <a:buNone/>
            </a:pPr>
            <a:r>
              <a:rPr lang="tr" b="0" i="0" u="none" baseline="0" dirty="0"/>
              <a:t>Son olarak, siber suçluların arz ettiği tehditler, bölgesel sınırlar arasında aynıdır. Gelişmiş ve gelişmekte olan ülkelerin karşı karşıya olduğu tehditler arasında hiçbir fark yoktur. Bu bakımdan Budapeşte Sözleşmesi, gelişmiş ülkelerde olduğu gibi gelişmekte olan ülkelerin endişelerine de hitap etmektedir.</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l" rtl="0"/>
            <a:fld id="{7F7D2884-E1E8-43FA-B792-FB9C64BFAB7C}" type="slidenum">
              <a:rPr/>
              <a:pPr algn="l" rtl="0"/>
              <a:t>42</a:t>
            </a:fld>
            <a:endParaRPr lang="tr"/>
          </a:p>
        </p:txBody>
      </p:sp>
    </p:spTree>
    <p:extLst>
      <p:ext uri="{BB962C8B-B14F-4D97-AF65-F5344CB8AC3E}">
        <p14:creationId xmlns:p14="http://schemas.microsoft.com/office/powerpoint/2010/main" val="45527543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lang="tr" b="0" i="0" u="none" baseline="0" dirty="0"/>
              <a:t>Budapeşte Sözleşmesi, bir grup gelişmiş ülke tarafından hazırlanan, ancak daha sonra diğer birçok gelişmekte olan ülke tarafından kabul edilen tek antlaşma değildir. Slaytta listelenenler gibi pek çok antlaşma bir grup ülke tarafından hazırlanmış, ancak daha sonra küresel antlaşmalar olarak kabul edilmiştir. Budapeşte Sözleşmesi, bu antlaşmalardan farklı değildir. </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l" rtl="0"/>
            <a:fld id="{7F7D2884-E1E8-43FA-B792-FB9C64BFAB7C}" type="slidenum">
              <a:rPr/>
              <a:pPr algn="l" rtl="0"/>
              <a:t>43</a:t>
            </a:fld>
            <a:endParaRPr lang="tr"/>
          </a:p>
        </p:txBody>
      </p:sp>
    </p:spTree>
    <p:extLst>
      <p:ext uri="{BB962C8B-B14F-4D97-AF65-F5344CB8AC3E}">
        <p14:creationId xmlns:p14="http://schemas.microsoft.com/office/powerpoint/2010/main" val="324683237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algn="l" rtl="0" eaLnBrk="1" hangingPunct="1">
              <a:spcBef>
                <a:spcPct val="0"/>
              </a:spcBef>
              <a:buFontTx/>
              <a:buNone/>
            </a:pPr>
            <a:r>
              <a:rPr lang="tr" b="0" i="0" u="none" baseline="0" dirty="0"/>
              <a:t>Bu slaytta, bir sözleşmenin az sayıda ülke tarafından hazırlanmasının veya müzakere edilmesinin neden sözleşmeye taraf olmakla ilgisi olmadığına dair bir örnek gösterilmektedir. </a:t>
            </a:r>
            <a:r>
              <a:rPr lang="tr-TR" b="0" i="0" u="none" baseline="0" dirty="0"/>
              <a:t>Eğitici</a:t>
            </a:r>
            <a:r>
              <a:rPr lang="tr" b="0" i="0" u="none" baseline="0" dirty="0"/>
              <a:t>, 1944'te Chicago Sözleşmesi imzalandığında, bunun yalnızca 52 devleti içeren bir hazırlık ve müzakere sürecine dayandığını açıklayabilir. Oysa şu anda 193 ülke sözleşmeye taraf. </a:t>
            </a:r>
            <a:r>
              <a:rPr lang="tr-TR" b="0" i="0" u="none" baseline="0" dirty="0"/>
              <a:t>Eğitici</a:t>
            </a:r>
            <a:r>
              <a:rPr lang="tr" b="0" i="0" u="none" baseline="0" dirty="0"/>
              <a:t> bunu, her bir sözleşmeyi ulusal çıkarlar açısından kendi değerlerine göre incelemenin önemini göstermek için bir örnek olarak kullanabilir. </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l" rtl="0"/>
            <a:fld id="{7F7D2884-E1E8-43FA-B792-FB9C64BFAB7C}" type="slidenum">
              <a:rPr/>
              <a:pPr algn="l" rtl="0"/>
              <a:t>44</a:t>
            </a:fld>
            <a:endParaRPr lang="tr"/>
          </a:p>
        </p:txBody>
      </p:sp>
    </p:spTree>
    <p:extLst>
      <p:ext uri="{BB962C8B-B14F-4D97-AF65-F5344CB8AC3E}">
        <p14:creationId xmlns:p14="http://schemas.microsoft.com/office/powerpoint/2010/main" val="74590921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Bu slaytta, Budapeşte Sözleşmesinin gelişmiş ülkelerin veya altyapı ülkelerinin lehine olduğuna dair yanlış kanı gösterilmektedir. </a:t>
            </a:r>
            <a:r>
              <a:rPr lang="tr-TR" b="0" i="0" u="none" baseline="0" dirty="0"/>
              <a:t>Eğitici</a:t>
            </a:r>
            <a:r>
              <a:rPr lang="tr" b="0" i="0" u="none" baseline="0" dirty="0"/>
              <a:t>, doğrusunu açıklamak için bir sonraki slayta geçmeden önce </a:t>
            </a:r>
            <a:r>
              <a:rPr lang="tr-TR" b="0" i="0" u="none" baseline="0" dirty="0"/>
              <a:t>katılımcılardan</a:t>
            </a:r>
            <a:r>
              <a:rPr lang="tr" b="0" i="0" u="none" baseline="0" dirty="0"/>
              <a:t> kaçının bu yanlış kanıya sahip olduğunu sorabilir.</a:t>
            </a:r>
            <a:endParaRPr lang="tr" dirty="0"/>
          </a:p>
          <a:p>
            <a:endParaRPr lang="tr" dirty="0"/>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45</a:t>
            </a:fld>
            <a:endParaRPr lang="tr" altLang="en-US"/>
          </a:p>
        </p:txBody>
      </p:sp>
    </p:spTree>
    <p:extLst>
      <p:ext uri="{BB962C8B-B14F-4D97-AF65-F5344CB8AC3E}">
        <p14:creationId xmlns:p14="http://schemas.microsoft.com/office/powerpoint/2010/main" val="41921922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algn="l" rtl="0" eaLnBrk="1" hangingPunct="1">
              <a:spcBef>
                <a:spcPct val="0"/>
              </a:spcBef>
              <a:buFontTx/>
              <a:buNone/>
            </a:pPr>
            <a:r>
              <a:rPr lang="tr" b="0" i="0" u="none" baseline="0" dirty="0"/>
              <a:t>Budapeşte Sözleşmesi veya başka herhangi bir bağlayıcı ikili veya çok taraflı karşılıklı yardım anlaşmasının yokluğunda, gelişmekte olan ülkelerin gelişmiş ülkelerden elektronik delil talepleri her zaman açık olmayabilir. </a:t>
            </a:r>
          </a:p>
          <a:p>
            <a:pPr marL="0" indent="0" algn="l" rtl="0" eaLnBrk="1" hangingPunct="1">
              <a:spcBef>
                <a:spcPct val="0"/>
              </a:spcBef>
              <a:buFontTx/>
              <a:buNone/>
            </a:pPr>
            <a:endParaRPr lang="tr" dirty="0"/>
          </a:p>
          <a:p>
            <a:pPr marL="0" indent="0" algn="l" rtl="0" eaLnBrk="1" hangingPunct="1">
              <a:spcBef>
                <a:spcPct val="0"/>
              </a:spcBef>
              <a:buFontTx/>
              <a:buNone/>
            </a:pPr>
            <a:r>
              <a:rPr lang="tr" b="0" i="0" u="none" baseline="0" dirty="0"/>
              <a:t>Budapeşte Sözleşmesi, gelişmekte olan ülkelere daha fazla fayda sağlar ve bu ülkelere gelişmiş ülkelerden/altyapı ülkelerinden (büyük ölçüde Budapeşte Sözleşmesinin üyeleri olan) hukuki olarak bağlayıcı taleplerde bulunmaları için bir yol sağlar. Bu, gelişmekte olan ülkelere Budapeşte Sözleşmesine üyelikten büyük fayda sağlar. </a:t>
            </a:r>
          </a:p>
          <a:p>
            <a:pPr marL="0" indent="0" algn="l" rtl="0" eaLnBrk="1" hangingPunct="1">
              <a:spcBef>
                <a:spcPct val="0"/>
              </a:spcBef>
              <a:buFontTx/>
              <a:buNone/>
            </a:pPr>
            <a:endParaRPr lang="tr" dirty="0"/>
          </a:p>
          <a:p>
            <a:pPr marL="0" indent="0" algn="l" rtl="0" eaLnBrk="1" hangingPunct="1">
              <a:spcBef>
                <a:spcPct val="0"/>
              </a:spcBef>
              <a:buFontTx/>
              <a:buNone/>
            </a:pPr>
            <a:r>
              <a:rPr lang="tr" b="0" i="0" u="none" baseline="0" dirty="0"/>
              <a:t>Ayrıca, Budapeşte Sözleşmesi, talepte bulunulan ülkenin söz konusu suçu siyasi bir suç veya siyasi bir suçla bağlantılı olarak gördüğü durumlarda taleplerin reddedilmesine olanak tanıdığından, gelişmekte olan ülkeler genellikle bir talebi reddetme konusunda daha fazla esnekliğe sahiptir, çünkü gelişmekte olan birçok ülkede siyasi suçların kapsamı daha geniştir. </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l" rtl="0"/>
            <a:fld id="{7F7D2884-E1E8-43FA-B792-FB9C64BFAB7C}" type="slidenum">
              <a:rPr/>
              <a:pPr algn="l" rtl="0"/>
              <a:t>46</a:t>
            </a:fld>
            <a:endParaRPr lang="tr"/>
          </a:p>
        </p:txBody>
      </p:sp>
    </p:spTree>
    <p:extLst>
      <p:ext uri="{BB962C8B-B14F-4D97-AF65-F5344CB8AC3E}">
        <p14:creationId xmlns:p14="http://schemas.microsoft.com/office/powerpoint/2010/main" val="69861741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algn="l" rtl="0" eaLnBrk="1" hangingPunct="1">
              <a:spcBef>
                <a:spcPct val="0"/>
              </a:spcBef>
              <a:buFontTx/>
              <a:buNone/>
            </a:pPr>
            <a:r>
              <a:rPr lang="tr" b="0" i="0" u="none" baseline="0"/>
              <a:t>Gelişmekte olan ülkelerin Budapeşte Sözleşmesinden yararlanabilmesinin temel yolu, özellikle hızlandırılmış korumaya ilişkin olarak ABD'li hizmet sağlayıcılarından yardım isteme kolaylığı ve Budapeşte Sözleşmesi Madde 18.1.b'nin uygulanmasıyla doğrudan ABD'li hizmet sağlayıcılarına abone bilgileri için talepler gönderilmesidir. Bu, gelişmekte olan ülkelerin önemli delilleri Budapeşte Sözleşmesinin olmadığı bir durumda mümkün olacağından çok daha hızlı bir şekilde koruma altına almasına ve elde etmesine olanak tanır. </a:t>
            </a:r>
          </a:p>
          <a:p>
            <a:pPr marL="0" indent="0" algn="l" rtl="0" eaLnBrk="1" hangingPunct="1">
              <a:spcBef>
                <a:spcPct val="0"/>
              </a:spcBef>
              <a:buFontTx/>
              <a:buNone/>
            </a:pPr>
            <a:r>
              <a:rPr lang="tr" b="0" i="0" u="none" baseline="0"/>
              <a:t>Bu avantaj, T-CY raporunda da vurgulanmıştır (https://rm.coe.int/t-cy-2020-16-bc-benefits-rep-provisional/16809ef6ac).</a:t>
            </a:r>
          </a:p>
          <a:p>
            <a:pPr marL="0" indent="0" algn="l" rtl="0" eaLnBrk="1" hangingPunct="1">
              <a:spcBef>
                <a:spcPct val="0"/>
              </a:spcBef>
              <a:buFontTx/>
              <a:buNone/>
            </a:pPr>
            <a:endParaRPr lang="tr" dirty="0"/>
          </a:p>
          <a:p>
            <a:pPr marL="0" indent="0" algn="l" rtl="0" eaLnBrk="1" hangingPunct="1">
              <a:spcBef>
                <a:spcPct val="0"/>
              </a:spcBef>
              <a:buFontTx/>
              <a:buNone/>
            </a:pPr>
            <a:r>
              <a:rPr lang="tr" b="0" i="0" u="none" baseline="0"/>
              <a:t>Ayrıca, hizmet sağlayıcılar Budapeşte Sözleşmesinin taraflarından alınan taleplere karşı daha duyarlı ve uyumlu olma eğilimindedir, çünkü bu ülkelerin uygun koruma önlemlerine ve uluslararası en iyi uygulama mevzuatına sahip olduklarından emin olabilirler.</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l" rtl="0"/>
            <a:fld id="{7F7D2884-E1E8-43FA-B792-FB9C64BFAB7C}" type="slidenum">
              <a:rPr/>
              <a:pPr algn="l" rtl="0"/>
              <a:t>47</a:t>
            </a:fld>
            <a:endParaRPr lang="tr"/>
          </a:p>
        </p:txBody>
      </p:sp>
    </p:spTree>
    <p:extLst>
      <p:ext uri="{BB962C8B-B14F-4D97-AF65-F5344CB8AC3E}">
        <p14:creationId xmlns:p14="http://schemas.microsoft.com/office/powerpoint/2010/main" val="225824368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92500"/>
          </a:bodyPr>
          <a:lstStyle/>
          <a:p>
            <a:pPr marL="0" indent="0" algn="l" rtl="0" eaLnBrk="1" hangingPunct="1">
              <a:spcBef>
                <a:spcPct val="0"/>
              </a:spcBef>
              <a:buFontTx/>
              <a:buNone/>
            </a:pPr>
            <a:r>
              <a:rPr lang="tr" b="0" i="0" u="none" baseline="0" dirty="0"/>
              <a:t>Bu slaytta, Facebook'un Budapeşte Sözleşmesine taraf olan ülkelerden ve diğer ülkelerden gelen veri taleplerine 2019'un ilk yarısında nasıl yanıt verdiğinin bir karşılaştırması gösterilmektedir. Soldaki çubuk Facebook'un Budapeşte Sözleşmesine taraf olan ülkelere verdiği yanıtları, sağdaki ise, Facebook'un Budapeşte Sözleşmesine taraf olmayan ülkelere verdiği yanıtları göstermektedir. </a:t>
            </a:r>
          </a:p>
          <a:p>
            <a:pPr marL="0" indent="0" algn="l" rtl="0" eaLnBrk="1" hangingPunct="1">
              <a:spcBef>
                <a:spcPct val="0"/>
              </a:spcBef>
              <a:buFontTx/>
              <a:buNone/>
            </a:pPr>
            <a:endParaRPr lang="tr" dirty="0"/>
          </a:p>
          <a:p>
            <a:pPr marL="0" indent="0" algn="l" rtl="0" eaLnBrk="1" hangingPunct="1">
              <a:spcBef>
                <a:spcPct val="0"/>
              </a:spcBef>
              <a:buFontTx/>
              <a:buNone/>
            </a:pPr>
            <a:r>
              <a:rPr lang="tr-TR" b="0" i="0" u="none" baseline="0" dirty="0"/>
              <a:t>Eğitici</a:t>
            </a:r>
            <a:r>
              <a:rPr lang="tr" b="0" i="0" u="none" baseline="0" dirty="0"/>
              <a:t>, 2019'un ilk yarısında Budapeşte Sözleşmesi taraflarının Facebook'tan </a:t>
            </a:r>
            <a:r>
              <a:rPr lang="tr" sz="1800" b="0" i="0" u="none" strike="noStrike" baseline="0" dirty="0">
                <a:solidFill>
                  <a:srgbClr val="000000"/>
                </a:solidFill>
                <a:effectLst/>
                <a:latin typeface="Calibri" panose="020F0502020204030204" pitchFamily="34" charset="0"/>
              </a:rPr>
              <a:t>94320</a:t>
            </a:r>
            <a:r>
              <a:rPr lang="tr" b="0" i="0" u="none" baseline="0" dirty="0"/>
              <a:t> veri talebinde bulunduğunu gösterebilir. Facebook, </a:t>
            </a:r>
            <a:r>
              <a:rPr lang="tr" sz="1800" b="0" i="0" u="none" strike="noStrike" baseline="0" dirty="0">
                <a:solidFill>
                  <a:srgbClr val="000000"/>
                </a:solidFill>
                <a:effectLst/>
                <a:latin typeface="Calibri" panose="020F0502020204030204" pitchFamily="34" charset="0"/>
              </a:rPr>
              <a:t>74752</a:t>
            </a:r>
            <a:r>
              <a:rPr lang="tr" b="0" i="0" u="none" baseline="0" dirty="0"/>
              <a:t> talebe karşılık olarak en azından bazı verileri sunmuştur (yaklaşık %79).</a:t>
            </a:r>
          </a:p>
          <a:p>
            <a:pPr marL="0" indent="0" algn="l" rtl="0" eaLnBrk="1" hangingPunct="1">
              <a:spcBef>
                <a:spcPct val="0"/>
              </a:spcBef>
              <a:buFontTx/>
              <a:buNone/>
            </a:pPr>
            <a:endParaRPr lang="tr" dirty="0"/>
          </a:p>
          <a:p>
            <a:pPr marL="0" marR="0" lvl="0" indent="0" algn="l" defTabSz="457200" rtl="0" eaLnBrk="1" fontAlgn="base" latinLnBrk="0" hangingPunct="1">
              <a:lnSpc>
                <a:spcPct val="100000"/>
              </a:lnSpc>
              <a:spcBef>
                <a:spcPct val="0"/>
              </a:spcBef>
              <a:spcAft>
                <a:spcPct val="0"/>
              </a:spcAft>
              <a:buClrTx/>
              <a:buSzTx/>
              <a:buFontTx/>
              <a:buNone/>
              <a:tabLst/>
              <a:defRPr/>
            </a:pPr>
            <a:r>
              <a:rPr lang="tr" b="0" i="0" u="none" baseline="0" dirty="0"/>
              <a:t>Öte yandan, 2019'un ilk yarısında, Budapeşte Sözleşmesine taraf olmayan diğer ülkeler Facebook'tan </a:t>
            </a:r>
            <a:r>
              <a:rPr lang="tr" sz="1800" b="0" i="0" u="none" strike="noStrike" baseline="0" dirty="0">
                <a:solidFill>
                  <a:srgbClr val="000000"/>
                </a:solidFill>
                <a:effectLst/>
                <a:latin typeface="Calibri" panose="020F0502020204030204" pitchFamily="34" charset="0"/>
              </a:rPr>
              <a:t>35657</a:t>
            </a:r>
            <a:r>
              <a:rPr lang="tr" sz="2800" b="0" i="0" u="none" baseline="0" dirty="0"/>
              <a:t> veri talebinde bulunmuştur. Facebook, </a:t>
            </a:r>
            <a:r>
              <a:rPr lang="tr" sz="1800" b="0" i="0" u="none" strike="noStrike" baseline="0" dirty="0">
                <a:solidFill>
                  <a:srgbClr val="000000"/>
                </a:solidFill>
                <a:effectLst/>
                <a:latin typeface="Calibri" panose="020F0502020204030204" pitchFamily="34" charset="0"/>
              </a:rPr>
              <a:t>20622</a:t>
            </a:r>
            <a:r>
              <a:rPr lang="tr" sz="1800" b="0" i="0" u="none" baseline="0" dirty="0"/>
              <a:t> talebe karşılık olarak en azından bazı verileri sunmuştur (yaklaşık %58).</a:t>
            </a:r>
          </a:p>
          <a:p>
            <a:pPr marL="0" marR="0" lvl="0" indent="0" algn="l" defTabSz="457200" rtl="0" eaLnBrk="1" fontAlgn="base" latinLnBrk="0" hangingPunct="1">
              <a:lnSpc>
                <a:spcPct val="100000"/>
              </a:lnSpc>
              <a:spcBef>
                <a:spcPct val="0"/>
              </a:spcBef>
              <a:spcAft>
                <a:spcPct val="0"/>
              </a:spcAft>
              <a:buClrTx/>
              <a:buSzTx/>
              <a:buFontTx/>
              <a:buNone/>
              <a:tabLst/>
              <a:defRPr/>
            </a:pPr>
            <a:endParaRPr lang="tr" dirty="0"/>
          </a:p>
          <a:p>
            <a:pPr marL="0" marR="0" lvl="0" indent="0" algn="l" defTabSz="457200" rtl="0" eaLnBrk="1" fontAlgn="base" latinLnBrk="0" hangingPunct="1">
              <a:lnSpc>
                <a:spcPct val="100000"/>
              </a:lnSpc>
              <a:spcBef>
                <a:spcPct val="0"/>
              </a:spcBef>
              <a:spcAft>
                <a:spcPct val="0"/>
              </a:spcAft>
              <a:buClrTx/>
              <a:buSzTx/>
              <a:buFontTx/>
              <a:buNone/>
              <a:tabLst/>
              <a:defRPr/>
            </a:pPr>
            <a:r>
              <a:rPr lang="tr" b="0" i="0" u="none" baseline="0" dirty="0"/>
              <a:t>Bu, Budapeşte Sözleşmesine katılmanın etkisini ve altyapı ülkesi olmayan ülkelere altyapı ülkelerinde bulunan hizmet sağlayıcılardan veri istemelerinde nasıl yardımcı olabileceğini göstermek için kullanılabilir.</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l" rtl="0"/>
            <a:fld id="{7F7D2884-E1E8-43FA-B792-FB9C64BFAB7C}" type="slidenum">
              <a:rPr/>
              <a:pPr algn="l" rtl="0"/>
              <a:t>48</a:t>
            </a:fld>
            <a:endParaRPr lang="tr"/>
          </a:p>
        </p:txBody>
      </p:sp>
    </p:spTree>
    <p:extLst>
      <p:ext uri="{BB962C8B-B14F-4D97-AF65-F5344CB8AC3E}">
        <p14:creationId xmlns:p14="http://schemas.microsoft.com/office/powerpoint/2010/main" val="136791721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lnSpcReduction="10000"/>
          </a:bodyPr>
          <a:lstStyle/>
          <a:p>
            <a:pPr marL="0" indent="0" algn="l" rtl="0" eaLnBrk="1" hangingPunct="1">
              <a:spcBef>
                <a:spcPct val="0"/>
              </a:spcBef>
              <a:buFontTx/>
              <a:buNone/>
            </a:pPr>
            <a:r>
              <a:rPr lang="tr" b="0" i="0" u="none" baseline="0" dirty="0"/>
              <a:t>Bu slaytta, Facebook'un Budapeşte Sözleşmesine taraf olan ülkelerden ve diğer ülkelerden gelen veri taleplerine 2019'un ikinci yarısında nasıl yanıt verdiğinin bir karşılaştırması gösterilmektedir. Soldaki çubuk Facebook'un Budapeşte Sözleşmesine taraf olan ülkelere verdiği yanıtları, sağdaki ise, Facebook'un Budapeşte Sözleşmesine taraf olmayan ülkelere verdiği yanıtları göstermektedir. </a:t>
            </a:r>
          </a:p>
          <a:p>
            <a:pPr marL="0" indent="0" algn="l" rtl="0" eaLnBrk="1" hangingPunct="1">
              <a:spcBef>
                <a:spcPct val="0"/>
              </a:spcBef>
              <a:buFontTx/>
              <a:buNone/>
            </a:pPr>
            <a:endParaRPr lang="tr" dirty="0"/>
          </a:p>
          <a:p>
            <a:pPr marL="0" indent="0" algn="l" rtl="0" eaLnBrk="1" hangingPunct="1">
              <a:spcBef>
                <a:spcPct val="0"/>
              </a:spcBef>
              <a:buFontTx/>
              <a:buNone/>
            </a:pPr>
            <a:r>
              <a:rPr lang="tr-TR" b="0" i="0" u="none" baseline="0" dirty="0"/>
              <a:t>Eğitici</a:t>
            </a:r>
            <a:r>
              <a:rPr lang="tr" b="0" i="0" u="none" baseline="0" dirty="0"/>
              <a:t>, 2019'un ikinci yarısında Budapeşte Sözleşmesi taraflarının Facebook'tan </a:t>
            </a:r>
            <a:r>
              <a:rPr lang="tr" sz="1800" b="0" i="0" u="none" strike="noStrike" baseline="0" dirty="0">
                <a:solidFill>
                  <a:srgbClr val="000000"/>
                </a:solidFill>
                <a:effectLst/>
                <a:latin typeface="Calibri" panose="020F0502020204030204" pitchFamily="34" charset="0"/>
              </a:rPr>
              <a:t>99440</a:t>
            </a:r>
            <a:r>
              <a:rPr lang="tr" b="0" i="0" u="none" baseline="0" dirty="0"/>
              <a:t> veri talebinde bulunduğunu gösterebilir. Facebook, </a:t>
            </a:r>
            <a:r>
              <a:rPr lang="tr" sz="1800" b="0" i="0" u="none" strike="noStrike" baseline="0" dirty="0">
                <a:solidFill>
                  <a:srgbClr val="000000"/>
                </a:solidFill>
                <a:effectLst/>
                <a:latin typeface="Calibri" panose="020F0502020204030204" pitchFamily="34" charset="0"/>
              </a:rPr>
              <a:t>80541</a:t>
            </a:r>
            <a:r>
              <a:rPr lang="tr" b="0" i="0" u="none" baseline="0" dirty="0"/>
              <a:t> talebe karşılık olarak en azından bazı verileri sunmuştur (yaklaşık %81).</a:t>
            </a:r>
          </a:p>
          <a:p>
            <a:pPr marL="0" indent="0" algn="l" rtl="0" eaLnBrk="1" hangingPunct="1">
              <a:spcBef>
                <a:spcPct val="0"/>
              </a:spcBef>
              <a:buFontTx/>
              <a:buNone/>
            </a:pPr>
            <a:endParaRPr lang="tr" dirty="0"/>
          </a:p>
          <a:p>
            <a:pPr marL="0" marR="0" lvl="0" indent="0" algn="l" defTabSz="457200" rtl="0" eaLnBrk="1" fontAlgn="base" latinLnBrk="0" hangingPunct="1">
              <a:lnSpc>
                <a:spcPct val="100000"/>
              </a:lnSpc>
              <a:spcBef>
                <a:spcPct val="0"/>
              </a:spcBef>
              <a:spcAft>
                <a:spcPct val="0"/>
              </a:spcAft>
              <a:buClrTx/>
              <a:buSzTx/>
              <a:buFontTx/>
              <a:buNone/>
              <a:tabLst/>
              <a:defRPr/>
            </a:pPr>
            <a:r>
              <a:rPr lang="tr" b="0" i="0" u="none" baseline="0" dirty="0"/>
              <a:t>Öte yandan, 2019'un ikinci yarısında, Budapeşte Sözleşmesine taraf olmayan diğer ülkeler Facebook'tan </a:t>
            </a:r>
            <a:r>
              <a:rPr lang="tr" sz="1800" b="0" i="0" u="none" strike="noStrike" baseline="0" dirty="0">
                <a:solidFill>
                  <a:srgbClr val="000000"/>
                </a:solidFill>
                <a:effectLst/>
                <a:latin typeface="Calibri" panose="020F0502020204030204" pitchFamily="34" charset="0"/>
              </a:rPr>
              <a:t>41435</a:t>
            </a:r>
            <a:r>
              <a:rPr lang="tr" sz="2800" b="0" i="0" u="none" baseline="0" dirty="0"/>
              <a:t> veri talebinde bulunmuştur. Facebook, </a:t>
            </a:r>
            <a:r>
              <a:rPr lang="tr" sz="1800" b="0" i="0" u="none" strike="noStrike" baseline="0" dirty="0">
                <a:solidFill>
                  <a:srgbClr val="000000"/>
                </a:solidFill>
                <a:effectLst/>
                <a:latin typeface="Calibri" panose="020F0502020204030204" pitchFamily="34" charset="0"/>
              </a:rPr>
              <a:t>24272</a:t>
            </a:r>
            <a:r>
              <a:rPr lang="tr" b="0" i="0" u="none" baseline="0" dirty="0"/>
              <a:t> talebe karşılık olarak en azından bazı verileri sunmuştur (yaklaşık %58).</a:t>
            </a:r>
          </a:p>
          <a:p>
            <a:pPr marL="0" marR="0" lvl="0" indent="0" algn="l" defTabSz="457200" rtl="0" eaLnBrk="1" fontAlgn="base" latinLnBrk="0" hangingPunct="1">
              <a:lnSpc>
                <a:spcPct val="100000"/>
              </a:lnSpc>
              <a:spcBef>
                <a:spcPct val="0"/>
              </a:spcBef>
              <a:spcAft>
                <a:spcPct val="0"/>
              </a:spcAft>
              <a:buClrTx/>
              <a:buSzTx/>
              <a:buFontTx/>
              <a:buNone/>
              <a:tabLst/>
              <a:defRPr/>
            </a:pPr>
            <a:endParaRPr lang="tr" dirty="0"/>
          </a:p>
          <a:p>
            <a:pPr marL="0" marR="0" lvl="0" indent="0" algn="l" defTabSz="457200" rtl="0" eaLnBrk="1" fontAlgn="base" latinLnBrk="0" hangingPunct="1">
              <a:lnSpc>
                <a:spcPct val="100000"/>
              </a:lnSpc>
              <a:spcBef>
                <a:spcPct val="0"/>
              </a:spcBef>
              <a:spcAft>
                <a:spcPct val="0"/>
              </a:spcAft>
              <a:buClrTx/>
              <a:buSzTx/>
              <a:buFontTx/>
              <a:buNone/>
              <a:tabLst/>
              <a:defRPr/>
            </a:pPr>
            <a:r>
              <a:rPr lang="tr" b="0" i="0" u="none" baseline="0" dirty="0"/>
              <a:t>Bu, Budapeşte Sözleşmesine katılmanın etkisini ve altyapı ülkesi olmayan ülkelere altyapı ülkelerinde bulunan hizmet sağlayıcılardan veri istemelerinde nasıl yardımcı olabileceğini göstermek için kullanılabilir.</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l" rtl="0"/>
            <a:fld id="{7F7D2884-E1E8-43FA-B792-FB9C64BFAB7C}" type="slidenum">
              <a:rPr/>
              <a:pPr algn="l" rtl="0"/>
              <a:t>49</a:t>
            </a:fld>
            <a:endParaRPr lang="tr"/>
          </a:p>
        </p:txBody>
      </p:sp>
    </p:spTree>
    <p:extLst>
      <p:ext uri="{BB962C8B-B14F-4D97-AF65-F5344CB8AC3E}">
        <p14:creationId xmlns:p14="http://schemas.microsoft.com/office/powerpoint/2010/main" val="32822168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sz="1200" b="0" i="0" u="none" baseline="0" dirty="0"/>
              <a:t>Bu, oturumun ilk bölümü için giriş slaytıdır. </a:t>
            </a:r>
            <a:r>
              <a:rPr lang="tr-TR" sz="1200" b="0" i="0" u="none" baseline="0" dirty="0"/>
              <a:t>Eğitici</a:t>
            </a:r>
            <a:r>
              <a:rPr lang="tr" sz="1200" b="0" i="0" u="none" baseline="0" dirty="0"/>
              <a:t>, bu bölümde Budapeşte Sözleşmesinin kapsamı ve erişim alanı üzerinde durulacağını açıklamalıdır. Özellikle, Budapeşte Sözleşmesinin üç ayağı olan maddi hukuk, usul hukuku ve uluslararası işbirliğine genel bir bakış sunulacaktır. Ayrıca, Budapeşte Sözleşmesinin taraflarının sayısı, imzalayanların sayısı ve katılmaya davet edilen ülkelerin sayısı hakkında istatistikler de verilecektir. Bu bölümde aynı zamanda Avrupa Konseyinin yaklaşımına ve halen devam etmekte olan farklı kapasite geliştirme projelerine genel bir bakış sunulacaktır. </a:t>
            </a:r>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5</a:t>
            </a:fld>
            <a:endParaRPr lang="tr" altLang="en-US"/>
          </a:p>
        </p:txBody>
      </p:sp>
    </p:spTree>
    <p:extLst>
      <p:ext uri="{BB962C8B-B14F-4D97-AF65-F5344CB8AC3E}">
        <p14:creationId xmlns:p14="http://schemas.microsoft.com/office/powerpoint/2010/main" val="44472697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algn="l" rtl="0" eaLnBrk="1" hangingPunct="1">
              <a:spcBef>
                <a:spcPct val="0"/>
              </a:spcBef>
              <a:buFontTx/>
              <a:buNone/>
            </a:pPr>
            <a:r>
              <a:rPr lang="tr" b="0" i="0" u="none" baseline="0" dirty="0"/>
              <a:t>Bu slaytta, Twitter'ın Budapeşte Sözleşmesine taraf olan ülkelerden ve diğer ülkelerden gelen veri taleplerine 2019'un ilk yarısında nasıl yanıt verdiğinin bir karşılaştırması gösterilmektedir. Soldaki çubuk Twitter'ın Budapeşte Sözleşmesine taraf olan ülkelere verdiği yanıtları, sağdaki ise, Twitter'ın Budapeşte Sözleşmesine taraf olmayan ülkelere verdiği yanıtları göstermektedir. </a:t>
            </a:r>
          </a:p>
          <a:p>
            <a:pPr marL="0" indent="0" algn="l" rtl="0" eaLnBrk="1" hangingPunct="1">
              <a:spcBef>
                <a:spcPct val="0"/>
              </a:spcBef>
              <a:buFontTx/>
              <a:buNone/>
            </a:pPr>
            <a:endParaRPr lang="tr" dirty="0"/>
          </a:p>
          <a:p>
            <a:pPr marL="0" indent="0" algn="l" rtl="0" eaLnBrk="1" hangingPunct="1">
              <a:spcBef>
                <a:spcPct val="0"/>
              </a:spcBef>
              <a:buFontTx/>
              <a:buNone/>
            </a:pPr>
            <a:r>
              <a:rPr lang="tr-TR" b="0" i="0" u="none" baseline="0" dirty="0"/>
              <a:t>Eğitici</a:t>
            </a:r>
            <a:r>
              <a:rPr lang="tr" b="0" i="0" u="none" baseline="0" dirty="0"/>
              <a:t>, 2019'un ikinci yarısında Budapeşte Sözleşmesi taraflarının Twitter'dan </a:t>
            </a:r>
            <a:r>
              <a:rPr lang="tr" sz="1800" b="0" i="0" u="none" strike="noStrike" baseline="0" dirty="0">
                <a:solidFill>
                  <a:srgbClr val="000000"/>
                </a:solidFill>
                <a:effectLst/>
                <a:latin typeface="Calibri" panose="020F0502020204030204" pitchFamily="34" charset="0"/>
              </a:rPr>
              <a:t>6450</a:t>
            </a:r>
            <a:r>
              <a:rPr lang="tr" b="0" i="0" u="none" baseline="0" dirty="0"/>
              <a:t> veri talebinde bulunduğunu gösterebilir. Twitter, </a:t>
            </a:r>
            <a:r>
              <a:rPr lang="tr" sz="1800" b="0" i="0" u="none" strike="noStrike" baseline="0" dirty="0">
                <a:solidFill>
                  <a:srgbClr val="000000"/>
                </a:solidFill>
                <a:effectLst/>
                <a:latin typeface="Calibri" panose="020F0502020204030204" pitchFamily="34" charset="0"/>
              </a:rPr>
              <a:t>3372</a:t>
            </a:r>
            <a:r>
              <a:rPr lang="tr" b="0" i="0" u="none" baseline="0" dirty="0"/>
              <a:t> talebe karşılık olarak en azından bazı verileri sunmuştur (yaklaşık %52).</a:t>
            </a:r>
          </a:p>
          <a:p>
            <a:pPr marL="0" indent="0" algn="l" rtl="0" eaLnBrk="1" hangingPunct="1">
              <a:spcBef>
                <a:spcPct val="0"/>
              </a:spcBef>
              <a:buFontTx/>
              <a:buNone/>
            </a:pPr>
            <a:endParaRPr lang="tr" dirty="0"/>
          </a:p>
          <a:p>
            <a:pPr marL="0" marR="0" lvl="0" indent="0" algn="l" defTabSz="457200" rtl="0" eaLnBrk="1" fontAlgn="base" latinLnBrk="0" hangingPunct="1">
              <a:lnSpc>
                <a:spcPct val="100000"/>
              </a:lnSpc>
              <a:spcBef>
                <a:spcPct val="0"/>
              </a:spcBef>
              <a:spcAft>
                <a:spcPct val="0"/>
              </a:spcAft>
              <a:buClrTx/>
              <a:buSzTx/>
              <a:buFontTx/>
              <a:buNone/>
              <a:tabLst/>
              <a:defRPr/>
            </a:pPr>
            <a:r>
              <a:rPr lang="tr" b="0" i="0" u="none" baseline="0" dirty="0"/>
              <a:t>Öte yandan, 2019'un ilk yarısında, Budapeşte Sözleşmesine taraf olmayan diğer ülkeler Twitter'dan </a:t>
            </a:r>
            <a:r>
              <a:rPr lang="tr" sz="1800" b="0" i="0" u="none" strike="noStrike" baseline="0" dirty="0">
                <a:solidFill>
                  <a:srgbClr val="000000"/>
                </a:solidFill>
                <a:effectLst/>
                <a:latin typeface="Calibri" panose="020F0502020204030204" pitchFamily="34" charset="0"/>
              </a:rPr>
              <a:t>850</a:t>
            </a:r>
            <a:r>
              <a:rPr lang="tr" b="0" i="0" u="none" baseline="0" dirty="0"/>
              <a:t> veri talebinde bulunmuştur. Twitter, </a:t>
            </a:r>
            <a:r>
              <a:rPr lang="tr" sz="1800" b="0" i="0" u="none" strike="noStrike" baseline="0" dirty="0">
                <a:solidFill>
                  <a:srgbClr val="000000"/>
                </a:solidFill>
                <a:effectLst/>
                <a:latin typeface="Calibri" panose="020F0502020204030204" pitchFamily="34" charset="0"/>
              </a:rPr>
              <a:t>83</a:t>
            </a:r>
            <a:r>
              <a:rPr lang="tr" b="0" i="0" u="none" baseline="0" dirty="0"/>
              <a:t> talebe karşılık olarak veri sunmuştur (yaklaşık %10).</a:t>
            </a:r>
          </a:p>
          <a:p>
            <a:pPr marL="0" marR="0" lvl="0" indent="0" algn="l" defTabSz="457200" rtl="0" eaLnBrk="1" fontAlgn="base" latinLnBrk="0" hangingPunct="1">
              <a:lnSpc>
                <a:spcPct val="100000"/>
              </a:lnSpc>
              <a:spcBef>
                <a:spcPct val="0"/>
              </a:spcBef>
              <a:spcAft>
                <a:spcPct val="0"/>
              </a:spcAft>
              <a:buClrTx/>
              <a:buSzTx/>
              <a:buFontTx/>
              <a:buNone/>
              <a:tabLst/>
              <a:defRPr/>
            </a:pPr>
            <a:endParaRPr lang="tr" dirty="0"/>
          </a:p>
          <a:p>
            <a:pPr marL="0" marR="0" lvl="0" indent="0" algn="l" defTabSz="457200" rtl="0" eaLnBrk="1" fontAlgn="base" latinLnBrk="0" hangingPunct="1">
              <a:lnSpc>
                <a:spcPct val="100000"/>
              </a:lnSpc>
              <a:spcBef>
                <a:spcPct val="0"/>
              </a:spcBef>
              <a:spcAft>
                <a:spcPct val="0"/>
              </a:spcAft>
              <a:buClrTx/>
              <a:buSzTx/>
              <a:buFontTx/>
              <a:buNone/>
              <a:tabLst/>
              <a:defRPr/>
            </a:pPr>
            <a:r>
              <a:rPr lang="tr" b="0" i="0" u="none" baseline="0" dirty="0"/>
              <a:t>Bu, Budapeşte Sözleşmesine katılmanın etkisini ve altyapı ülkesi olmayan ülkelere altyapı ülkelerinde bulunan hizmet sağlayıcılardan veri istemelerinde nasıl yardımcı olabileceğini göstermek için kullanılabilir.</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l" rtl="0"/>
            <a:fld id="{7F7D2884-E1E8-43FA-B792-FB9C64BFAB7C}" type="slidenum">
              <a:rPr/>
              <a:pPr algn="l" rtl="0"/>
              <a:t>50</a:t>
            </a:fld>
            <a:endParaRPr lang="tr"/>
          </a:p>
        </p:txBody>
      </p:sp>
    </p:spTree>
    <p:extLst>
      <p:ext uri="{BB962C8B-B14F-4D97-AF65-F5344CB8AC3E}">
        <p14:creationId xmlns:p14="http://schemas.microsoft.com/office/powerpoint/2010/main" val="337912903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algn="l" rtl="0" eaLnBrk="1" hangingPunct="1">
              <a:spcBef>
                <a:spcPct val="0"/>
              </a:spcBef>
              <a:buFontTx/>
              <a:buNone/>
            </a:pPr>
            <a:r>
              <a:rPr lang="tr" b="0" i="0" u="none" baseline="0" dirty="0"/>
              <a:t>Bu slaytta, Twitter'ın Budapeşte Sözleşmesine taraf olan ülkelerden ve diğer ülkelerden gelen veri taleplerine 2019'un ikinci yarısında nasıl yanıt verdiğinin bir karşılaştırması gösterilmektedir. Soldaki çubuk Twitter'ın Budapeşte Sözleşmesine taraf olan ülkelere verdiği yanıtları, sağdaki ise, Twitter'ın Budapeşte Sözleşmesine taraf olmayan ülkelere verdiği yanıtları göstermektedir. </a:t>
            </a:r>
          </a:p>
          <a:p>
            <a:pPr marL="0" indent="0" algn="l" rtl="0" eaLnBrk="1" hangingPunct="1">
              <a:spcBef>
                <a:spcPct val="0"/>
              </a:spcBef>
              <a:buFontTx/>
              <a:buNone/>
            </a:pPr>
            <a:endParaRPr lang="tr" dirty="0"/>
          </a:p>
          <a:p>
            <a:pPr marL="0" indent="0" algn="l" rtl="0" eaLnBrk="1" hangingPunct="1">
              <a:spcBef>
                <a:spcPct val="0"/>
              </a:spcBef>
              <a:buFontTx/>
              <a:buNone/>
            </a:pPr>
            <a:r>
              <a:rPr lang="tr-TR" b="0" i="0" u="none" baseline="0" dirty="0"/>
              <a:t>Eğitici</a:t>
            </a:r>
            <a:r>
              <a:rPr lang="tr" b="0" i="0" u="none" baseline="0" dirty="0"/>
              <a:t>, 2019'un ikinci yarısında Budapeşte Sözleşmesi taraflarının Twitter'dan </a:t>
            </a:r>
            <a:r>
              <a:rPr lang="tr" sz="1800" b="0" i="0" u="none" strike="noStrike" baseline="0" dirty="0">
                <a:solidFill>
                  <a:srgbClr val="000000"/>
                </a:solidFill>
                <a:effectLst/>
                <a:latin typeface="Calibri" panose="020F0502020204030204" pitchFamily="34" charset="0"/>
              </a:rPr>
              <a:t>7194</a:t>
            </a:r>
            <a:r>
              <a:rPr lang="tr" b="0" i="0" u="none" baseline="0" dirty="0"/>
              <a:t> veri talebinde bulunduğunu gösterebilir. Twitter, </a:t>
            </a:r>
            <a:r>
              <a:rPr lang="tr" sz="1800" b="0" i="0" u="none" strike="noStrike" baseline="0" dirty="0">
                <a:solidFill>
                  <a:srgbClr val="000000"/>
                </a:solidFill>
                <a:effectLst/>
                <a:latin typeface="Calibri" panose="020F0502020204030204" pitchFamily="34" charset="0"/>
              </a:rPr>
              <a:t>3392</a:t>
            </a:r>
            <a:r>
              <a:rPr lang="tr" b="0" i="0" u="none" baseline="0" dirty="0"/>
              <a:t> talebe karşılık olarak en azından bazı verileri sunmuştur (yaklaşık %47).</a:t>
            </a:r>
          </a:p>
          <a:p>
            <a:pPr marL="0" indent="0" algn="l" rtl="0" eaLnBrk="1" hangingPunct="1">
              <a:spcBef>
                <a:spcPct val="0"/>
              </a:spcBef>
              <a:buFontTx/>
              <a:buNone/>
            </a:pPr>
            <a:endParaRPr lang="tr" dirty="0"/>
          </a:p>
          <a:p>
            <a:pPr marL="0" marR="0" lvl="0" indent="0" algn="l" defTabSz="457200" rtl="0" eaLnBrk="1" fontAlgn="base" latinLnBrk="0" hangingPunct="1">
              <a:lnSpc>
                <a:spcPct val="100000"/>
              </a:lnSpc>
              <a:spcBef>
                <a:spcPct val="0"/>
              </a:spcBef>
              <a:spcAft>
                <a:spcPct val="0"/>
              </a:spcAft>
              <a:buClrTx/>
              <a:buSzTx/>
              <a:buFontTx/>
              <a:buNone/>
              <a:tabLst/>
              <a:defRPr/>
            </a:pPr>
            <a:r>
              <a:rPr lang="tr" b="0" i="0" u="none" baseline="0" dirty="0"/>
              <a:t>Öte yandan, 2019'un ikinci yarısında, Budapeşte Sözleşmesine taraf olmayan diğer ülkeler Twitter'dan </a:t>
            </a:r>
            <a:r>
              <a:rPr lang="tr" sz="1800" b="0" i="0" u="none" strike="noStrike" baseline="0" dirty="0">
                <a:solidFill>
                  <a:srgbClr val="000000"/>
                </a:solidFill>
                <a:effectLst/>
                <a:latin typeface="Calibri" panose="020F0502020204030204" pitchFamily="34" charset="0"/>
              </a:rPr>
              <a:t>1644</a:t>
            </a:r>
            <a:r>
              <a:rPr lang="tr" b="0" i="0" u="none" baseline="0" dirty="0"/>
              <a:t> veri talebinde bulunmuştur. Twitter, </a:t>
            </a:r>
            <a:r>
              <a:rPr lang="tr" sz="1800" b="0" i="0" u="none" strike="noStrike" baseline="0" dirty="0">
                <a:solidFill>
                  <a:srgbClr val="000000"/>
                </a:solidFill>
                <a:effectLst/>
                <a:latin typeface="Calibri" panose="020F0502020204030204" pitchFamily="34" charset="0"/>
              </a:rPr>
              <a:t>175</a:t>
            </a:r>
            <a:r>
              <a:rPr lang="tr" b="0" i="0" u="none" baseline="0" dirty="0"/>
              <a:t> talebe karşılık olarak veri sunmuştur (yaklaşık %10).</a:t>
            </a:r>
          </a:p>
          <a:p>
            <a:pPr marL="0" marR="0" lvl="0" indent="0" algn="l" defTabSz="457200" rtl="0" eaLnBrk="1" fontAlgn="base" latinLnBrk="0" hangingPunct="1">
              <a:lnSpc>
                <a:spcPct val="100000"/>
              </a:lnSpc>
              <a:spcBef>
                <a:spcPct val="0"/>
              </a:spcBef>
              <a:spcAft>
                <a:spcPct val="0"/>
              </a:spcAft>
              <a:buClrTx/>
              <a:buSzTx/>
              <a:buFontTx/>
              <a:buNone/>
              <a:tabLst/>
              <a:defRPr/>
            </a:pPr>
            <a:endParaRPr lang="tr" dirty="0"/>
          </a:p>
          <a:p>
            <a:pPr marL="0" marR="0" lvl="0" indent="0" algn="l" defTabSz="457200" rtl="0" eaLnBrk="1" fontAlgn="base" latinLnBrk="0" hangingPunct="1">
              <a:lnSpc>
                <a:spcPct val="100000"/>
              </a:lnSpc>
              <a:spcBef>
                <a:spcPct val="0"/>
              </a:spcBef>
              <a:spcAft>
                <a:spcPct val="0"/>
              </a:spcAft>
              <a:buClrTx/>
              <a:buSzTx/>
              <a:buFontTx/>
              <a:buNone/>
              <a:tabLst/>
              <a:defRPr/>
            </a:pPr>
            <a:r>
              <a:rPr lang="tr" b="0" i="0" u="none" baseline="0" dirty="0"/>
              <a:t>Bu, Budapeşte Sözleşmesine katılmanın etkisini ve altyapı ülkesi olmayan ülkelere altyapı ülkelerinde bulunan hizmet sağlayıcılardan veri istemelerinde nasıl yardımcı olabileceğini göstermek için kullanılabilir.</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l" rtl="0"/>
            <a:fld id="{7F7D2884-E1E8-43FA-B792-FB9C64BFAB7C}" type="slidenum">
              <a:rPr/>
              <a:pPr algn="l" rtl="0"/>
              <a:t>51</a:t>
            </a:fld>
            <a:endParaRPr lang="tr"/>
          </a:p>
        </p:txBody>
      </p:sp>
    </p:spTree>
    <p:extLst>
      <p:ext uri="{BB962C8B-B14F-4D97-AF65-F5344CB8AC3E}">
        <p14:creationId xmlns:p14="http://schemas.microsoft.com/office/powerpoint/2010/main" val="20678244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Bu slaytta, Budapeşte Sözleşmesinin herhangi bir ülkede verilere sınırsız, otomatik ve kontrolsüz erişim imkanı verdiğine dair yanlış kanı gösterilmektedir. </a:t>
            </a:r>
            <a:r>
              <a:rPr lang="tr-TR" b="0" i="0" u="none" baseline="0" dirty="0"/>
              <a:t>Eğitici</a:t>
            </a:r>
            <a:r>
              <a:rPr lang="tr" b="0" i="0" u="none" baseline="0" dirty="0"/>
              <a:t>, doğrusunu açıklamak için bir sonraki slayta geçmeden önce </a:t>
            </a:r>
            <a:r>
              <a:rPr lang="tr-TR" b="0" i="0" u="none" baseline="0" dirty="0"/>
              <a:t>katılımcılardan</a:t>
            </a:r>
            <a:r>
              <a:rPr lang="tr" b="0" i="0" u="none" baseline="0" dirty="0"/>
              <a:t> kaçının bu yanlış kanıya sahip olduğunu sorabilir.</a:t>
            </a:r>
            <a:endParaRPr lang="tr" dirty="0"/>
          </a:p>
          <a:p>
            <a:endParaRPr lang="tr" dirty="0"/>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52</a:t>
            </a:fld>
            <a:endParaRPr lang="tr" altLang="en-US"/>
          </a:p>
        </p:txBody>
      </p:sp>
    </p:spTree>
    <p:extLst>
      <p:ext uri="{BB962C8B-B14F-4D97-AF65-F5344CB8AC3E}">
        <p14:creationId xmlns:p14="http://schemas.microsoft.com/office/powerpoint/2010/main" val="232954746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algn="l" rtl="0" eaLnBrk="1" hangingPunct="1">
              <a:spcBef>
                <a:spcPct val="0"/>
              </a:spcBef>
              <a:buFontTx/>
              <a:buNone/>
            </a:pPr>
            <a:r>
              <a:rPr lang="tr" b="0" i="0" u="none" baseline="0" dirty="0"/>
              <a:t>Cezai konularda karşılıklı yardımlaşmaya ilişkin diğer tüm antlaşmalar gibi Budapeşte Sözleşmesi de yerel verilere sınırsız erişim imkanı sağlamaz. Aslında, yukarıdaki slaytlarda belirtilenler gibi, veri taleplerinin reddedilmesi için çeşitli gerekçeler ifade edilmektedir. Bunlar, bir ülkenin Budapeşte Sözleşmesi kapsamında alınan herhangi bir talebi reddetmesi için dayanak oluşturur. Bu, söz konusu alandaki mevcut antlaşmalardan farklı değildir.</a:t>
            </a:r>
          </a:p>
          <a:p>
            <a:pPr marL="0" indent="0" algn="l" rtl="0" eaLnBrk="1" hangingPunct="1">
              <a:spcBef>
                <a:spcPct val="0"/>
              </a:spcBef>
              <a:buFontTx/>
              <a:buNone/>
            </a:pPr>
            <a:r>
              <a:rPr lang="tr-TR" b="0" i="0" u="none" baseline="0" dirty="0"/>
              <a:t>Eğitici</a:t>
            </a:r>
            <a:r>
              <a:rPr lang="tr" b="0" i="0" u="none" baseline="0" dirty="0"/>
              <a:t> ayrıca, bir tarafa, talepte bulunmaksızın başka bir yargı alanındaki verilere erişim hakkı sağlayan Budapeşte Sözleşmesinin 32. Maddesinin kapsamını da ele almak isteyebilir. </a:t>
            </a:r>
            <a:r>
              <a:rPr lang="tr-TR" b="0" i="0" u="none" baseline="0" dirty="0"/>
              <a:t>Eğitici</a:t>
            </a:r>
            <a:r>
              <a:rPr lang="tr" b="0" i="0" u="none" baseline="0" dirty="0"/>
              <a:t>, bu hükmün kamuya açık verilerle veya yalnızca tarafın verileri ifşa etmek için yasal yetkisi olan kişinin yasal ve gönüllü onayını aldığı durumlarla sınırlı olduğunu vurgulamalıdır.  </a:t>
            </a:r>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l" rtl="0"/>
            <a:fld id="{7F7D2884-E1E8-43FA-B792-FB9C64BFAB7C}" type="slidenum">
              <a:rPr/>
              <a:pPr algn="l" rtl="0"/>
              <a:t>53</a:t>
            </a:fld>
            <a:endParaRPr lang="tr"/>
          </a:p>
        </p:txBody>
      </p:sp>
    </p:spTree>
    <p:extLst>
      <p:ext uri="{BB962C8B-B14F-4D97-AF65-F5344CB8AC3E}">
        <p14:creationId xmlns:p14="http://schemas.microsoft.com/office/powerpoint/2010/main" val="218087675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Bu slaytta, Budapeşte Sözleşmesindeki suçların kapsamının sınırlı olduğuna dair yanlış kanı gösterilmektedir. </a:t>
            </a:r>
            <a:r>
              <a:rPr lang="tr-TR" b="0" i="0" u="none" baseline="0" dirty="0"/>
              <a:t>Eğitici</a:t>
            </a:r>
            <a:r>
              <a:rPr lang="tr" b="0" i="0" u="none" baseline="0" dirty="0"/>
              <a:t>, doğrusunu açıklamak için bir sonraki slayta geçmeden önce </a:t>
            </a:r>
            <a:r>
              <a:rPr lang="tr-TR" b="0" i="0" u="none" baseline="0" dirty="0"/>
              <a:t>katılımcılardan</a:t>
            </a:r>
            <a:r>
              <a:rPr lang="tr" b="0" i="0" u="none" baseline="0" dirty="0"/>
              <a:t> kaçının bu yanlış kanıya sahip olduğunu sorabilir.</a:t>
            </a:r>
            <a:endParaRPr lang="tr" dirty="0"/>
          </a:p>
          <a:p>
            <a:endParaRPr lang="tr" dirty="0"/>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54</a:t>
            </a:fld>
            <a:endParaRPr lang="tr" altLang="en-US"/>
          </a:p>
        </p:txBody>
      </p:sp>
    </p:spTree>
    <p:extLst>
      <p:ext uri="{BB962C8B-B14F-4D97-AF65-F5344CB8AC3E}">
        <p14:creationId xmlns:p14="http://schemas.microsoft.com/office/powerpoint/2010/main" val="417635616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Budapeşte Sözleşmesinin yalnızca yasa dışı erişim, yasa dışı olarak ele geçirme, verilere müdahale, sistemlere müdahale, cihazların kötüye kullanımı, bilgisayarla ilgili sahtecilik, bilgisayarla ilgili dolandırıcılık, çocuk pornografisi ve bir bilgisayar sistemi kullanımıyla telif hakkı ve ilgili hakların ihlaline ilişkin suçları kapsadığına dair genel bir anlayış vardır. </a:t>
            </a:r>
          </a:p>
          <a:p>
            <a:endParaRPr lang="tr" dirty="0"/>
          </a:p>
          <a:p>
            <a:pPr algn="l" rtl="0"/>
            <a:r>
              <a:rPr lang="tr" b="0" i="0" u="none" baseline="0"/>
              <a:t>Ancak, Budapeşte Sözleşmesinin kapsamı çok daha geniştir. Bu, Siber Suçlar Sözleşmesi Komitesi tarafından yayımlanan rehberlik notlarıyla açıklığa kavuşturulmuştur. Budapeşte Sözleşmesi kapsamına girmediğine inanılan bazı suçların aslında Budapeşte Sözleşmesinin mevcut hükümleriyle suç sayıldığını gösteren toplam 11 rehberlik notu T-CY tarafından yayımlanmıştır. </a:t>
            </a:r>
            <a:endParaRPr lang="tr"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55</a:t>
            </a:fld>
            <a:endParaRPr lang="tr" altLang="en-US"/>
          </a:p>
        </p:txBody>
      </p:sp>
    </p:spTree>
    <p:extLst>
      <p:ext uri="{BB962C8B-B14F-4D97-AF65-F5344CB8AC3E}">
        <p14:creationId xmlns:p14="http://schemas.microsoft.com/office/powerpoint/2010/main" val="422125299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sz="1200" b="0" i="0" u="none" kern="1200" baseline="0" dirty="0">
                <a:solidFill>
                  <a:schemeClr val="tx1"/>
                </a:solidFill>
                <a:latin typeface="+mn-lt"/>
                <a:ea typeface="MS PGothic" pitchFamily="34" charset="-128"/>
                <a:cs typeface="ＭＳ Ｐゴシック" charset="0"/>
              </a:rPr>
              <a:t>Bu slaytta, Budapeşte Sözleşmesinin suç işlemek amacıyla botnetlerin kullanımını suç saymadığına dair genel bir yanlış kanı gösterilmektedir.</a:t>
            </a:r>
          </a:p>
          <a:p>
            <a:endParaRPr lang="tr" sz="1200" kern="1200" dirty="0">
              <a:solidFill>
                <a:schemeClr val="tx1"/>
              </a:solidFill>
              <a:latin typeface="+mn-lt"/>
              <a:ea typeface="MS PGothic" pitchFamily="34" charset="-128"/>
              <a:cs typeface="ＭＳ Ｐゴシック" charset="0"/>
            </a:endParaRPr>
          </a:p>
          <a:p>
            <a:pPr algn="l" rtl="0"/>
            <a:r>
              <a:rPr lang="tr" sz="1200" b="0" i="0" u="none" kern="1200" baseline="0" dirty="0">
                <a:solidFill>
                  <a:schemeClr val="tx1"/>
                </a:solidFill>
                <a:latin typeface="+mn-lt"/>
                <a:ea typeface="MS PGothic" pitchFamily="34" charset="-128"/>
                <a:cs typeface="ＭＳ Ｐゴシック" charset="0"/>
              </a:rPr>
              <a:t>T-CY'nin 2 numaralı Rehberlik Notunda kullanıldığı şekilde botnet teriminin tanımı şudur: “Botnet, kötü amaçlı yazılımların (bilgisayar virüsü) bulaşmış olduğu bilgisayarlardan oluşan bir ağdır. Bu güvenliği ihlal edilmiş bilgisayarlar ağı ('zombiler'), bilgi sistemlerine saldırmak (siber saldırılar) gibi belirli eylemleri gerçekleştirmek için etkinleştirilebilir. Bu 'zombiler', çoğunlukla güvenliği ihlal edilmiş bilgisayarların kullanıcılarının bilgisi olmadan başka bir bilgisayar tarafından kontrol edilebilir. Bu 'kontrol eden' bilgisayar aynı zamanda 'komuta ve kontrol merkezi' olarak da bilinir." </a:t>
            </a:r>
            <a:endParaRPr lang="tr"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56</a:t>
            </a:fld>
            <a:endParaRPr lang="tr" altLang="en-US"/>
          </a:p>
        </p:txBody>
      </p:sp>
    </p:spTree>
    <p:extLst>
      <p:ext uri="{BB962C8B-B14F-4D97-AF65-F5344CB8AC3E}">
        <p14:creationId xmlns:p14="http://schemas.microsoft.com/office/powerpoint/2010/main" val="91604250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sz="1200" b="0" i="0" u="none" kern="1200" baseline="0" dirty="0">
                <a:solidFill>
                  <a:schemeClr val="tx1"/>
                </a:solidFill>
                <a:latin typeface="+mn-lt"/>
                <a:ea typeface="MS PGothic" pitchFamily="34" charset="-128"/>
                <a:cs typeface="ＭＳ Ｐゴシック" charset="0"/>
              </a:rPr>
              <a:t>Bu slaytta, botnetlerin suç işleme amacıyla kullanımının aşağıdaki Budapeşte Sözleşmesi hükümlerinin kapsamına nasıl girdiğini gösteren 2 numaralı T-CY Rehberlik Notundan bir alıntı gösterilmektedir:</a:t>
            </a:r>
          </a:p>
          <a:p>
            <a:pPr algn="l" rtl="0"/>
            <a:br>
              <a:rPr lang="tr" sz="1200" kern="1200" dirty="0">
                <a:solidFill>
                  <a:schemeClr val="tx1"/>
                </a:solidFill>
                <a:latin typeface="+mn-lt"/>
                <a:ea typeface="MS PGothic" pitchFamily="34" charset="-128"/>
                <a:cs typeface="ＭＳ Ｐゴシック" charset="0"/>
              </a:rPr>
            </a:br>
            <a:r>
              <a:rPr lang="tr" sz="1200" b="0" i="0" u="none" kern="1200" baseline="0" dirty="0">
                <a:solidFill>
                  <a:schemeClr val="tx1"/>
                </a:solidFill>
                <a:latin typeface="+mn-lt"/>
                <a:ea typeface="MS PGothic" pitchFamily="34" charset="-128"/>
                <a:cs typeface="ＭＳ Ｐゴシック" charset="0"/>
              </a:rPr>
              <a:t>1. Madde 2 (Yasa dışı erişim): Bir botnetin oluşturulması ve çalıştırılması, bilgisayar sistemlerine yasa dışı erişim gerektirir. Ayrıca, botnetler diğer bilgisayar sistemlerine yasa dışı erişim sağlamak için kullanılabilir. </a:t>
            </a:r>
          </a:p>
          <a:p>
            <a:pPr algn="l" rtl="0"/>
            <a:r>
              <a:rPr lang="tr" sz="1200" b="0" i="0" u="none" kern="1200" baseline="0" dirty="0">
                <a:solidFill>
                  <a:schemeClr val="tx1"/>
                </a:solidFill>
                <a:latin typeface="+mn-lt"/>
                <a:ea typeface="MS PGothic" pitchFamily="34" charset="-128"/>
                <a:cs typeface="ＭＳ Ｐゴシック" charset="0"/>
              </a:rPr>
              <a:t>2. Madde 3 (Yasa dışı ele geçirme): Botnetler, bir bilgisayar sistemine veya bir bilgisayar sisteminden bilgisayar verilerinin halka açık olmayan aktarımlarını ele geçirmek için teknik yöntemler kullanabilir.</a:t>
            </a:r>
          </a:p>
          <a:p>
            <a:pPr algn="l" rtl="0"/>
            <a:r>
              <a:rPr lang="tr" sz="1200" b="0" i="0" u="none" kern="1200" baseline="0" dirty="0">
                <a:solidFill>
                  <a:schemeClr val="tx1"/>
                </a:solidFill>
                <a:latin typeface="+mn-lt"/>
                <a:ea typeface="MS PGothic" pitchFamily="34" charset="-128"/>
                <a:cs typeface="ＭＳ Ｐゴシック" charset="0"/>
              </a:rPr>
              <a:t>3. Madde 4 (Verilere müdahale): Bir botnet oluşturulması bilgisayar verilerini her zaman değiştirir ve bilgisayar verilerine zarar verebilir, onları silebilir, bozabilir veya baskılayabilir.  Botnetlerin kendisi bilgisayar verilerine zarar verebilir, onları silebilir, bozabilir, değiştirebilir veya baskılayabilir. </a:t>
            </a:r>
          </a:p>
          <a:p>
            <a:pPr algn="l" rtl="0"/>
            <a:r>
              <a:rPr lang="tr" sz="1200" b="0" i="0" u="none" kern="1200" baseline="0" dirty="0">
                <a:solidFill>
                  <a:schemeClr val="tx1"/>
                </a:solidFill>
                <a:latin typeface="+mn-lt"/>
                <a:ea typeface="MS PGothic" pitchFamily="34" charset="-128"/>
                <a:cs typeface="ＭＳ Ｐゴシック" charset="0"/>
              </a:rPr>
              <a:t>4. Madde 5 (Sistemlere müdahale): Botnetler bir bilgisayar sisteminin işleyişine engel olabilir. Bu, dağıtık hizmet aksatma saldırılarını içerir. </a:t>
            </a:r>
          </a:p>
          <a:p>
            <a:pPr algn="l" rtl="0"/>
            <a:r>
              <a:rPr lang="tr" sz="1200" b="0" i="0" u="none" kern="1200" baseline="0" dirty="0">
                <a:solidFill>
                  <a:schemeClr val="tx1"/>
                </a:solidFill>
                <a:latin typeface="+mn-lt"/>
                <a:ea typeface="MS PGothic" pitchFamily="34" charset="-128"/>
                <a:cs typeface="ＭＳ Ｐゴシック" charset="0"/>
              </a:rPr>
              <a:t>5. Madde 6 (Cihazların kötüye kullanımı): Botnetler, Budapeşte Sözleşmesinin 6. Maddesinde tanımlanan cihazların kapsamına girer, çünkü bunlar, esas olarak Madde 2-5 arasındaki maddelere göre belirlenen suçları işlemek üzere tasarlanmış veya uyarlanmıştır. Botnet oluşturmak ve çalıştırmak için kullanılan programlar da 6. Maddenin kapsamına girmektedir. Dolayısıyla, 6. Madde botnetlerin veya botnetlerin oluşturulması ve çalıştırılması için kullanılan programların üretimi, satışı, kullanım için tedariki, ithalatı, dağıtımı veya başka bir şekilde kullanıma sunulmasının yanı sıra bulundurulmasını suç saymaktadır. </a:t>
            </a:r>
          </a:p>
          <a:p>
            <a:pPr marL="0" indent="0" algn="l" rtl="0">
              <a:buNone/>
            </a:pPr>
            <a:r>
              <a:rPr lang="tr" sz="1200" b="0" i="0" u="none" kern="1200" baseline="0" dirty="0">
                <a:solidFill>
                  <a:schemeClr val="tx1"/>
                </a:solidFill>
                <a:latin typeface="+mn-lt"/>
                <a:ea typeface="MS PGothic" pitchFamily="34" charset="-128"/>
                <a:cs typeface="ＭＳ Ｐゴシック" charset="0"/>
              </a:rPr>
              <a:t>6. Madde 7 (Bilgisayarla ilgili sahtecilik): Bir botnet, tasarımına bağlı olarak, bilgisayar verilerini girebilir, değiştirebilir, silebilir veya baskılayabilir ve bunun sonucunda orijinal olmayan veriler, hukuki olarak orijinalmiş gibi kabul edilir veya buna göre hareket edilir. </a:t>
            </a:r>
          </a:p>
          <a:p>
            <a:pPr marL="0" indent="0" algn="l" rtl="0">
              <a:buNone/>
            </a:pPr>
            <a:r>
              <a:rPr lang="tr" sz="1200" b="0" i="0" u="none" kern="1200" baseline="0" dirty="0">
                <a:solidFill>
                  <a:schemeClr val="tx1"/>
                </a:solidFill>
                <a:latin typeface="+mn-lt"/>
                <a:ea typeface="MS PGothic" pitchFamily="34" charset="-128"/>
                <a:cs typeface="ＭＳ Ｐゴシック" charset="0"/>
              </a:rPr>
              <a:t>7. Madde 8 (Bilgisayarla ilgili dolandırıcılık): Botnetler, bilgisayar verilerinin girilmesi, değiştirilmesi, silinmesi veya baskılanması ve/veya bilgisayarın işleyişine müdahale edilmesinin sonucunda bir kişinin varlıklarını kaybetmesine ve başka bir kişinin  ekonomik fayda elde etmesine neden olabilir.</a:t>
            </a:r>
          </a:p>
          <a:p>
            <a:pPr marL="0" indent="0" algn="l" rtl="0">
              <a:buNone/>
            </a:pPr>
            <a:r>
              <a:rPr lang="tr" sz="1200" b="0" i="0" u="none" kern="1200" baseline="0" dirty="0">
                <a:solidFill>
                  <a:schemeClr val="tx1"/>
                </a:solidFill>
                <a:latin typeface="+mn-lt"/>
                <a:ea typeface="MS PGothic" pitchFamily="34" charset="-128"/>
                <a:cs typeface="ＭＳ Ｐゴシック" charset="0"/>
              </a:rPr>
              <a:t>8. Madde 9 (Çocuk pornografisi) Botnetler çocuk istismarı materyallerinin dağıtılmasında kullanılabilir. </a:t>
            </a:r>
          </a:p>
          <a:p>
            <a:pPr marL="0" indent="0" algn="l" rtl="0">
              <a:buNone/>
            </a:pPr>
            <a:r>
              <a:rPr lang="tr" sz="1200" b="0" i="0" u="none" kern="1200" baseline="0" dirty="0">
                <a:solidFill>
                  <a:schemeClr val="tx1"/>
                </a:solidFill>
                <a:latin typeface="+mn-lt"/>
                <a:ea typeface="MS PGothic" pitchFamily="34" charset="-128"/>
                <a:cs typeface="ＭＳ Ｐゴシック" charset="0"/>
              </a:rPr>
              <a:t>9. Madde 10 (Telif hakkı ve ilgili hakların ihlali): Botnetler, fikri mülkiyet yasalarıyla korunan verilerin yasa dışı olarak dağıtılmasında kullanılabilir.</a:t>
            </a:r>
          </a:p>
          <a:p>
            <a:pPr marL="0" indent="0" algn="l" rtl="0">
              <a:buNone/>
            </a:pPr>
            <a:endParaRPr lang="tr" sz="1200" kern="1200" dirty="0">
              <a:solidFill>
                <a:schemeClr val="tx1"/>
              </a:solidFill>
              <a:latin typeface="+mn-lt"/>
              <a:ea typeface="MS PGothic" pitchFamily="34" charset="-128"/>
              <a:cs typeface="ＭＳ Ｐゴシック" charset="0"/>
            </a:endParaRPr>
          </a:p>
          <a:p>
            <a:pPr marL="0" indent="0" algn="l" rtl="0">
              <a:buNone/>
            </a:pPr>
            <a:r>
              <a:rPr lang="tr" sz="1200" b="0" i="0" u="none" kern="1200" baseline="0" dirty="0">
                <a:solidFill>
                  <a:schemeClr val="tx1"/>
                </a:solidFill>
                <a:latin typeface="+mn-lt"/>
                <a:ea typeface="MS PGothic" pitchFamily="34" charset="-128"/>
                <a:cs typeface="ＭＳ Ｐゴシック" charset="0"/>
              </a:rPr>
              <a:t>Bu, Budapeşte Sözleşmesinin teknolojiden bağımsız dilinin çok çeşitli spesifik fiillere nasıl uygulanacağını göstermek için kullanılabilir. </a:t>
            </a:r>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57</a:t>
            </a:fld>
            <a:endParaRPr lang="tr" altLang="en-US"/>
          </a:p>
        </p:txBody>
      </p:sp>
    </p:spTree>
    <p:extLst>
      <p:ext uri="{BB962C8B-B14F-4D97-AF65-F5344CB8AC3E}">
        <p14:creationId xmlns:p14="http://schemas.microsoft.com/office/powerpoint/2010/main" val="135582686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latin typeface="+mn-lt"/>
                <a:ea typeface="MS PGothic" pitchFamily="34" charset="-128"/>
                <a:cs typeface="ＭＳ Ｐゴシック" charset="0"/>
              </a:rPr>
              <a:t>Bu slaytta, Budapeşte Sözleşmesinin kimlik avını suç saymadığına dair genel bir yanlış kanı gösterilmektedir.</a:t>
            </a:r>
          </a:p>
          <a:p>
            <a:endParaRPr lang="tr" sz="1200" kern="1200" dirty="0">
              <a:solidFill>
                <a:schemeClr val="tx1"/>
              </a:solidFill>
              <a:latin typeface="+mn-lt"/>
              <a:ea typeface="MS PGothic" pitchFamily="34" charset="-128"/>
              <a:cs typeface="ＭＳ Ｐゴシック" charset="0"/>
            </a:endParaRPr>
          </a:p>
          <a:p>
            <a:pPr algn="l" rtl="0"/>
            <a:r>
              <a:rPr lang="tr" sz="1200" b="0" i="0" u="none" kern="1200" baseline="0" dirty="0">
                <a:solidFill>
                  <a:schemeClr val="tx1"/>
                </a:solidFill>
                <a:latin typeface="+mn-lt"/>
                <a:ea typeface="MS PGothic" pitchFamily="34" charset="-128"/>
                <a:cs typeface="ＭＳ Ｐゴシック" charset="0"/>
              </a:rPr>
              <a:t>Kimlik avı, çoğunlukla e-posta veya sahte İnternet siteleriyle parola ve diğer erişim bilgilerinin elde edilmesini içerir.</a:t>
            </a:r>
            <a:endParaRPr lang="tr"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58</a:t>
            </a:fld>
            <a:endParaRPr lang="tr" altLang="en-US"/>
          </a:p>
        </p:txBody>
      </p:sp>
    </p:spTree>
    <p:extLst>
      <p:ext uri="{BB962C8B-B14F-4D97-AF65-F5344CB8AC3E}">
        <p14:creationId xmlns:p14="http://schemas.microsoft.com/office/powerpoint/2010/main" val="33446588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latin typeface="+mn-lt"/>
                <a:ea typeface="MS PGothic" pitchFamily="34" charset="-128"/>
                <a:cs typeface="ＭＳ Ｐゴシック" charset="0"/>
              </a:rPr>
              <a:t>Bu slaytta, suç işlemek amacıyla kimlik avının Budapeşte Sözleşmesi Madde 7 kapsamına nasıl girdiğini gösteren 4 numaralı T-CY Rehberlik Notundan bir alıntı gösterilmektedir: Kimlik avının bilgisayarla ilgili sahteciliğin muhtemelen en yaygın örneği olduğu ve kimlik bilgileri gibi hassas bilgilerin toplandığı en yaygın yasa dışı faaliyet olduğu vurgulanmaktadır. Kimlik avı, bilgisayar verilerinin girilmesini, değiştirilmesini, silinmesini veya baskılanmasını içerebileceğinden ve bu da orijinal olmayan verilerin orijinalmiş gibi kabul edilmesine veya buna göre hareket edilmesine neden olabileceğinden, kimlik avı bilgisayarla ilgili sahteciliğin ele alındığı Madde 7'nin kapsamına girebilir.</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sz="1200" kern="1200" dirty="0">
              <a:solidFill>
                <a:schemeClr val="tx1"/>
              </a:solidFill>
              <a:latin typeface="+mn-lt"/>
              <a:ea typeface="MS PGothic" pitchFamily="34" charset="-128"/>
              <a:cs typeface="ＭＳ Ｐゴシック"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tr" sz="1200" kern="1200" dirty="0">
              <a:solidFill>
                <a:schemeClr val="tx1"/>
              </a:solidFill>
              <a:latin typeface="+mn-lt"/>
              <a:ea typeface="MS PGothic" pitchFamily="34" charset="-128"/>
              <a:cs typeface="ＭＳ Ｐゴシック"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latin typeface="+mn-lt"/>
                <a:ea typeface="MS PGothic" pitchFamily="34" charset="-128"/>
                <a:cs typeface="ＭＳ Ｐゴシック" charset="0"/>
              </a:rPr>
              <a:t>Madde 7'ye ek olarak, kimlik avı ve kimlik hırsızlığı Budapeşte Sözleşmesinin diğer hükümlerinin de kapsamına girer. </a:t>
            </a:r>
          </a:p>
          <a:p>
            <a:endParaRPr lang="tr"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59</a:t>
            </a:fld>
            <a:endParaRPr lang="tr" altLang="en-US"/>
          </a:p>
        </p:txBody>
      </p:sp>
    </p:spTree>
    <p:extLst>
      <p:ext uri="{BB962C8B-B14F-4D97-AF65-F5344CB8AC3E}">
        <p14:creationId xmlns:p14="http://schemas.microsoft.com/office/powerpoint/2010/main" val="321861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sz="1200" b="0" i="0" u="none" kern="1200" baseline="0" dirty="0">
                <a:solidFill>
                  <a:schemeClr val="tx1"/>
                </a:solidFill>
                <a:latin typeface="+mn-lt"/>
                <a:ea typeface="MS PGothic" pitchFamily="34" charset="-128"/>
                <a:cs typeface="ＭＳ Ｐゴシック" charset="0"/>
              </a:rPr>
              <a:t>Bu slaytta, Budapeşte Sözleşmesinin üç ayağı olan maddi hukuk, usul hukuku ve uluslararası işbirliği gösterilmektedir. Sonraki slaytlarda her bir ayak üzerinde durulacaktır.</a:t>
            </a:r>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6</a:t>
            </a:fld>
            <a:endParaRPr lang="tr" altLang="en-US"/>
          </a:p>
        </p:txBody>
      </p:sp>
    </p:spTree>
    <p:extLst>
      <p:ext uri="{BB962C8B-B14F-4D97-AF65-F5344CB8AC3E}">
        <p14:creationId xmlns:p14="http://schemas.microsoft.com/office/powerpoint/2010/main" val="318218146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latin typeface="+mn-lt"/>
                <a:ea typeface="MS PGothic" pitchFamily="34" charset="-128"/>
                <a:cs typeface="ＭＳ Ｐゴシック" charset="0"/>
              </a:rPr>
              <a:t>Bu slaytta, Budapeşte Sözleşmesinin İnternet Üzerinden Sesli İletişim (VoIP) için geçerli olmadığına dair genel bir yanlış kanı olduğu gösterilmektedir.</a:t>
            </a:r>
          </a:p>
          <a:p>
            <a:endParaRPr lang="tr" sz="1200" kern="1200" dirty="0">
              <a:solidFill>
                <a:schemeClr val="tx1"/>
              </a:solidFill>
              <a:latin typeface="+mn-lt"/>
              <a:ea typeface="MS PGothic" pitchFamily="34" charset="-128"/>
              <a:cs typeface="ＭＳ Ｐゴシック" charset="0"/>
            </a:endParaRPr>
          </a:p>
          <a:p>
            <a:pPr algn="l" rtl="0"/>
            <a:r>
              <a:rPr lang="tr" sz="1200" b="0" i="0" u="none" kern="1200" baseline="0" dirty="0">
                <a:solidFill>
                  <a:schemeClr val="tx1"/>
                </a:solidFill>
                <a:latin typeface="+mn-lt"/>
                <a:ea typeface="MS PGothic" pitchFamily="34" charset="-128"/>
                <a:cs typeface="ＭＳ Ｐゴシック" charset="0"/>
              </a:rPr>
              <a:t>Skype, Viber, and WhatsApp, WeChat, FaceTime, Google Voice vb. gibi platformlar aracılığıyla VoIP'nin artan kullanımıyla birlikte bu teknoloji özellikle önemli hale gelmiştir.</a:t>
            </a:r>
            <a:endParaRPr lang="tr"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60</a:t>
            </a:fld>
            <a:endParaRPr lang="tr" altLang="en-US"/>
          </a:p>
        </p:txBody>
      </p:sp>
    </p:spTree>
    <p:extLst>
      <p:ext uri="{BB962C8B-B14F-4D97-AF65-F5344CB8AC3E}">
        <p14:creationId xmlns:p14="http://schemas.microsoft.com/office/powerpoint/2010/main" val="182082683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sz="1200" b="0" i="0" u="none" kern="1200" baseline="0">
                <a:solidFill>
                  <a:schemeClr val="tx1"/>
                </a:solidFill>
                <a:latin typeface="+mn-lt"/>
                <a:ea typeface="MS PGothic" pitchFamily="34" charset="-128"/>
                <a:cs typeface="ＭＳ Ｐゴシック" charset="0"/>
              </a:rPr>
              <a:t>Bu slaytta, platformdan bağımsız olduklarından Budapeşte Sözleşmesi hükümlerinin VoIP için nasıl eşit derecede geçerli olduğu açıklanmaktadır. Örneğin, Madde 21 (içerik verilerinin ele geçirilmesi), VoIP hizmetleri aracılığıyla iletilen veriler de dahil olmak üzere her türlü içerik verisinin ele geçirilmesine olanak tanır.</a:t>
            </a:r>
          </a:p>
          <a:p>
            <a:endParaRPr lang="tr" sz="1200" kern="1200" dirty="0">
              <a:solidFill>
                <a:schemeClr val="tx1"/>
              </a:solidFill>
              <a:latin typeface="+mn-lt"/>
              <a:ea typeface="MS PGothic" pitchFamily="34" charset="-128"/>
              <a:cs typeface="ＭＳ Ｐゴシック" charset="0"/>
            </a:endParaRPr>
          </a:p>
          <a:p>
            <a:pPr algn="l" rtl="0"/>
            <a:r>
              <a:rPr lang="tr" sz="1200" b="0" i="0" u="none" kern="1200" baseline="0">
                <a:solidFill>
                  <a:schemeClr val="tx1"/>
                </a:solidFill>
                <a:latin typeface="+mn-lt"/>
                <a:ea typeface="MS PGothic" pitchFamily="34" charset="-128"/>
                <a:cs typeface="ＭＳ Ｐゴシック" charset="0"/>
              </a:rPr>
              <a:t>Ayrıca, kullanıcılara bir bilgisayar sistemi aracılığıyla iletişim kurma olanağı sağlayan tüm teşekkülleri kapsayan “hizmet sağlayıcı” tanımı, VoIP hizmet sağlayıcılarını da kapsar. </a:t>
            </a:r>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61</a:t>
            </a:fld>
            <a:endParaRPr lang="tr" altLang="en-US"/>
          </a:p>
        </p:txBody>
      </p:sp>
    </p:spTree>
    <p:extLst>
      <p:ext uri="{BB962C8B-B14F-4D97-AF65-F5344CB8AC3E}">
        <p14:creationId xmlns:p14="http://schemas.microsoft.com/office/powerpoint/2010/main" val="113909353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sz="1200" b="0" i="0" u="none" kern="1200" baseline="0" dirty="0">
                <a:solidFill>
                  <a:schemeClr val="tx1"/>
                </a:solidFill>
                <a:latin typeface="+mn-lt"/>
                <a:ea typeface="MS PGothic" pitchFamily="34" charset="-128"/>
                <a:cs typeface="ＭＳ Ｐゴシック" charset="0"/>
              </a:rPr>
              <a:t>Slaytta, bir Belçika mahkemesinin 2017'de verdiği bir kararla ilgili bir haber makalesinin ekran görüntüsü sunulmaktadır. Burada mahkeme, bir VoIP sağlayıcısı olarak Skype'ın bir hizmet sağlayıcı olduğuna ve yasal ele geçirme önlemlerine uyması gerektiğine karar vermiştir. </a:t>
            </a:r>
            <a:r>
              <a:rPr lang="tr-TR" sz="1200" b="0" i="0" u="none" kern="1200" baseline="0" dirty="0">
                <a:solidFill>
                  <a:schemeClr val="tx1"/>
                </a:solidFill>
                <a:latin typeface="+mn-lt"/>
                <a:ea typeface="MS PGothic" pitchFamily="34" charset="-128"/>
                <a:cs typeface="ＭＳ Ｐゴシック" charset="0"/>
              </a:rPr>
              <a:t>Eğitici</a:t>
            </a:r>
            <a:r>
              <a:rPr lang="tr" sz="1200" b="0" i="0" u="none" kern="1200" baseline="0" dirty="0">
                <a:solidFill>
                  <a:schemeClr val="tx1"/>
                </a:solidFill>
                <a:latin typeface="+mn-lt"/>
                <a:ea typeface="MS PGothic" pitchFamily="34" charset="-128"/>
                <a:cs typeface="ＭＳ Ｐゴシック" charset="0"/>
              </a:rPr>
              <a:t> bu örneği, Budapeşte Sözleşmesinin kapsamının, günümüzde giderek yaygınlaşan teknolojilere uygulanmak üzere bazı yargı mercileri tarafından nasıl yorumlandığını göstermek için kullanabilir. </a:t>
            </a:r>
          </a:p>
          <a:p>
            <a:endParaRPr lang="tr" sz="1200" kern="1200" dirty="0">
              <a:solidFill>
                <a:schemeClr val="tx1"/>
              </a:solidFill>
              <a:latin typeface="+mn-lt"/>
              <a:ea typeface="MS PGothic" pitchFamily="34" charset="-128"/>
              <a:cs typeface="ＭＳ Ｐゴシック" charset="0"/>
            </a:endParaRPr>
          </a:p>
          <a:p>
            <a:pPr algn="l" rtl="0"/>
            <a:r>
              <a:rPr lang="tr" sz="1200" b="0" i="0" u="none" kern="1200" baseline="0" dirty="0">
                <a:solidFill>
                  <a:schemeClr val="tx1"/>
                </a:solidFill>
                <a:latin typeface="+mn-lt"/>
                <a:ea typeface="MS PGothic" pitchFamily="34" charset="-128"/>
                <a:cs typeface="ＭＳ Ｐゴシック" charset="0"/>
              </a:rPr>
              <a:t>Vakayla ilgili daha fazla bilgi: https://www.businessinsider.com/a-belgian-court-fined-microsofts-skype-36000-2017-11 </a:t>
            </a:r>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62</a:t>
            </a:fld>
            <a:endParaRPr lang="tr" altLang="en-US"/>
          </a:p>
        </p:txBody>
      </p:sp>
    </p:spTree>
    <p:extLst>
      <p:ext uri="{BB962C8B-B14F-4D97-AF65-F5344CB8AC3E}">
        <p14:creationId xmlns:p14="http://schemas.microsoft.com/office/powerpoint/2010/main" val="112796780"/>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latin typeface="+mn-lt"/>
                <a:ea typeface="MS PGothic" pitchFamily="34" charset="-128"/>
                <a:cs typeface="ＭＳ Ｐゴシック" charset="0"/>
              </a:rPr>
              <a:t>Bu slaytta, Budapeşte Sözleşmesinin siber terörizmi suç saymadığına dair genel bir yanlış kanı gösterilmektedir.</a:t>
            </a:r>
          </a:p>
          <a:p>
            <a:endParaRPr lang="tr"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63</a:t>
            </a:fld>
            <a:endParaRPr lang="tr" altLang="en-US"/>
          </a:p>
        </p:txBody>
      </p:sp>
    </p:spTree>
    <p:extLst>
      <p:ext uri="{BB962C8B-B14F-4D97-AF65-F5344CB8AC3E}">
        <p14:creationId xmlns:p14="http://schemas.microsoft.com/office/powerpoint/2010/main" val="2726561025"/>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sz="1200" b="0" i="0" u="none" kern="1200" baseline="0">
                <a:solidFill>
                  <a:schemeClr val="tx1"/>
                </a:solidFill>
                <a:latin typeface="+mn-lt"/>
                <a:ea typeface="MS PGothic" pitchFamily="34" charset="-128"/>
                <a:cs typeface="ＭＳ Ｐゴシック" charset="0"/>
              </a:rPr>
              <a:t>Bu slaytta, Budapeşte Sözleşmesinde ele alınan terörizm konularına dair T-CY'nin 11 numaralı Rehberlik Notunun kapak sayfasının ekran görüntüsü gösterilmektedir. </a:t>
            </a:r>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64</a:t>
            </a:fld>
            <a:endParaRPr lang="tr" altLang="en-US"/>
          </a:p>
        </p:txBody>
      </p:sp>
    </p:spTree>
    <p:extLst>
      <p:ext uri="{BB962C8B-B14F-4D97-AF65-F5344CB8AC3E}">
        <p14:creationId xmlns:p14="http://schemas.microsoft.com/office/powerpoint/2010/main" val="494369300"/>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Bu slaytta, Budapeşte Sözleşmesinin yalnızca bir siber suç antlaşması olduğuna dair yanlış kanı gösterilmektedir. </a:t>
            </a:r>
            <a:r>
              <a:rPr lang="tr-TR" b="0" i="0" u="none" baseline="0" dirty="0"/>
              <a:t>Eğitici</a:t>
            </a:r>
            <a:r>
              <a:rPr lang="tr" b="0" i="0" u="none" baseline="0" dirty="0"/>
              <a:t>, doğrusunu açıklamak için bir sonraki slayta geçmeden önce </a:t>
            </a:r>
            <a:r>
              <a:rPr lang="tr-TR" b="0" i="0" u="none" baseline="0" dirty="0"/>
              <a:t>katılımcılardan</a:t>
            </a:r>
            <a:r>
              <a:rPr lang="tr" b="0" i="0" u="none" baseline="0" dirty="0"/>
              <a:t> kaçının bu yanlış kanıya sahip olduğunu sorabilir.</a:t>
            </a:r>
            <a:endParaRPr lang="tr" dirty="0"/>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65</a:t>
            </a:fld>
            <a:endParaRPr lang="tr" altLang="en-US"/>
          </a:p>
        </p:txBody>
      </p:sp>
    </p:spTree>
    <p:extLst>
      <p:ext uri="{BB962C8B-B14F-4D97-AF65-F5344CB8AC3E}">
        <p14:creationId xmlns:p14="http://schemas.microsoft.com/office/powerpoint/2010/main" val="27942041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algn="l" rtl="0" eaLnBrk="1" hangingPunct="1">
              <a:spcBef>
                <a:spcPct val="0"/>
              </a:spcBef>
              <a:buFontTx/>
              <a:buNone/>
            </a:pPr>
            <a:r>
              <a:rPr lang="tr" b="0" i="0" u="none" baseline="0"/>
              <a:t>Bu slaytta, Budapeşte Sözleşmesinin en büyük "sırlarından" biri olan sözleşmenin yalnızca bir siber suç antlaşması olmadığı gerçeği vurgulanmaktadır.</a:t>
            </a:r>
          </a:p>
          <a:p>
            <a:pPr marL="0" indent="0" algn="l" rtl="0" eaLnBrk="1" hangingPunct="1">
              <a:spcBef>
                <a:spcPct val="0"/>
              </a:spcBef>
              <a:buFontTx/>
              <a:buNone/>
            </a:pPr>
            <a:endParaRPr lang="tr" dirty="0"/>
          </a:p>
          <a:p>
            <a:pPr marL="0" indent="0" algn="l" rtl="0" eaLnBrk="1" hangingPunct="1">
              <a:spcBef>
                <a:spcPct val="0"/>
              </a:spcBef>
              <a:buFontTx/>
              <a:buNone/>
            </a:pPr>
            <a:r>
              <a:rPr lang="tr" b="0" i="0" u="none" baseline="0"/>
              <a:t>Budapeşte Sözleşmesi, usul hükümlerinin (Bölüm II Kısım 2) ve uluslararası işbirliği hükümlerinin (Bölüm III), herhangi bir suça ilişkin elektronik delillerin toplanması ve paylaşılmasını (sırasıyla 14. Madde ve 23. Madde) içermesine olanak tanır. </a:t>
            </a:r>
          </a:p>
          <a:p>
            <a:pPr marL="0" indent="0" algn="l" rtl="0" eaLnBrk="1" hangingPunct="1">
              <a:spcBef>
                <a:spcPct val="0"/>
              </a:spcBef>
              <a:buFontTx/>
              <a:buNone/>
            </a:pPr>
            <a:endParaRPr lang="tr" dirty="0"/>
          </a:p>
          <a:p>
            <a:pPr marL="0" indent="0" algn="l" rtl="0" eaLnBrk="1" hangingPunct="1">
              <a:spcBef>
                <a:spcPct val="0"/>
              </a:spcBef>
              <a:buFontTx/>
              <a:buNone/>
            </a:pPr>
            <a:r>
              <a:rPr lang="tr" b="0" i="0" u="none" baseline="0"/>
              <a:t>Bu, Budapeşte Sözleşmesinin usul ve uluslararası işbirliği hükümlerinin, elektronik delil içeren tüm suçlarla ilgili olarak kullanılabileceği anlamına gelir. </a:t>
            </a:r>
            <a:endParaRPr lang="tr" dirty="0"/>
          </a:p>
        </p:txBody>
      </p:sp>
      <p:sp>
        <p:nvSpPr>
          <p:cNvPr id="6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l" rtl="0"/>
            <a:fld id="{7F7D2884-E1E8-43FA-B792-FB9C64BFAB7C}" type="slidenum">
              <a:rPr/>
              <a:pPr algn="l" rtl="0"/>
              <a:t>66</a:t>
            </a:fld>
            <a:endParaRPr lang="tr"/>
          </a:p>
        </p:txBody>
      </p:sp>
    </p:spTree>
    <p:extLst>
      <p:ext uri="{BB962C8B-B14F-4D97-AF65-F5344CB8AC3E}">
        <p14:creationId xmlns:p14="http://schemas.microsoft.com/office/powerpoint/2010/main" val="603276408"/>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tr" b="0" i="0" u="none" baseline="0"/>
              <a:t>Bu slaytta Budapeşte Sözleşmesi Madde 14'ün metninin bir kısmı gösterilmektedir. Sonraki slaytlarda Budapeşte Sözleşmesinin usul hukuku hükümlerinin kapsamına dair unsurlar vurgulanacaktır. </a:t>
            </a:r>
            <a:endParaRPr lang="tr" dirty="0"/>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67</a:t>
            </a:fld>
            <a:endParaRPr lang="tr" altLang="en-US"/>
          </a:p>
        </p:txBody>
      </p:sp>
    </p:spTree>
    <p:extLst>
      <p:ext uri="{BB962C8B-B14F-4D97-AF65-F5344CB8AC3E}">
        <p14:creationId xmlns:p14="http://schemas.microsoft.com/office/powerpoint/2010/main" val="266666579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Bu slaytta Budapeşte Sözleşmesi Madde 14'ün metninin bir kısmı, ilk unsur vurgulanmış olarak gösterilmektedir. Bu, Budapeşte Sözleşmesi uyarınca belirlenen yetki ve prosedürlerin, Budapeşte Sözleşmesi uyarınca belirlenen suçlara ilişkin olarak nasıl kullanılabileceğini göstermektedir. </a:t>
            </a:r>
            <a:endParaRPr lang="tr" dirty="0"/>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68</a:t>
            </a:fld>
            <a:endParaRPr lang="tr" altLang="en-US"/>
          </a:p>
        </p:txBody>
      </p:sp>
    </p:spTree>
    <p:extLst>
      <p:ext uri="{BB962C8B-B14F-4D97-AF65-F5344CB8AC3E}">
        <p14:creationId xmlns:p14="http://schemas.microsoft.com/office/powerpoint/2010/main" val="2587715558"/>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dirty="0"/>
              <a:t>Bu slaytta Budapeşte Sözleşmesi Madde 14'ün metninin bir kısmı, ilk unsur vurgulanmış olarak gösterilmektedir. Bu, Budapeşte Sözleşmesi uyarınca belirlenen yetki ve prosedürlerin, bir bilgisayar sistemi aracılığıyla işlenen suçlara ilişkin olarak nasıl kullanılabileceğini göstermektedir.</a:t>
            </a:r>
            <a:endParaRPr lang="tr" dirty="0"/>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69</a:t>
            </a:fld>
            <a:endParaRPr lang="tr" altLang="en-US"/>
          </a:p>
        </p:txBody>
      </p:sp>
    </p:spTree>
    <p:extLst>
      <p:ext uri="{BB962C8B-B14F-4D97-AF65-F5344CB8AC3E}">
        <p14:creationId xmlns:p14="http://schemas.microsoft.com/office/powerpoint/2010/main" val="31141176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latin typeface="+mn-lt"/>
                <a:ea typeface="MS PGothic" pitchFamily="34" charset="-128"/>
                <a:cs typeface="ＭＳ Ｐゴシック" charset="0"/>
              </a:rPr>
              <a:t>Bu slaytta, Budapeşte Sözleşmesinin üç ayağı olan maddi hukuk, usul hukuku ve uluslararası işbirliği gösterilmektedir. Sarıyla işaretlenmiş sütunda Budapeşte Sözleşmesi kapsamında suç sayılan farklı fiiller gösterilmektedir. </a:t>
            </a:r>
            <a:r>
              <a:rPr lang="tr-TR" sz="1200" b="0" i="0" u="none" kern="1200" baseline="0" dirty="0">
                <a:solidFill>
                  <a:schemeClr val="tx1"/>
                </a:solidFill>
                <a:latin typeface="+mn-lt"/>
                <a:ea typeface="MS PGothic" pitchFamily="34" charset="-128"/>
                <a:cs typeface="ＭＳ Ｐゴシック" charset="0"/>
              </a:rPr>
              <a:t>Eğitici</a:t>
            </a:r>
            <a:r>
              <a:rPr lang="tr" sz="1200" b="0" i="0" u="none" kern="1200" baseline="0" dirty="0">
                <a:solidFill>
                  <a:schemeClr val="tx1"/>
                </a:solidFill>
                <a:latin typeface="+mn-lt"/>
                <a:ea typeface="MS PGothic" pitchFamily="34" charset="-128"/>
                <a:cs typeface="ＭＳ Ｐゴシック" charset="0"/>
              </a:rPr>
              <a:t>, suç sayılan fiiller listesinin üstünden geçebilir:</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Yasa dışı erişim (Madde 2)</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Yasa dışı olarak ele geçirme (Madde 3)</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Verilere müdahale (Madde 4)</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Sistemlere müdahale (Madde 5)</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Cihazların kötüye kullanımı (Madde 6)</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Bilgisayarla ilgili sahtecilik (Madde 7)</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Bilgisayarla ilgili dolandırıcılık (Madde 8)</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Çocuk pornografisi (Madde 9)</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Telif hakkı ihlali (Madde 10)</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Teşebbüs, yardım ve yataklık (Madde 11)</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Kurumsal sorumluluk (Madde 12)</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endParaRPr lang="tr" sz="1200" kern="1200" dirty="0">
              <a:solidFill>
                <a:schemeClr val="tx1"/>
              </a:solidFill>
              <a:latin typeface="+mn-lt"/>
              <a:ea typeface="MS PGothic" pitchFamily="34" charset="-128"/>
              <a:cs typeface="ＭＳ Ｐゴシック"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tr-TR" sz="1200" b="0" i="0" u="none" kern="1200" baseline="0" dirty="0">
                <a:solidFill>
                  <a:schemeClr val="tx1"/>
                </a:solidFill>
                <a:latin typeface="+mn-lt"/>
                <a:ea typeface="MS PGothic" pitchFamily="34" charset="-128"/>
                <a:cs typeface="ＭＳ Ｐゴシック" charset="0"/>
              </a:rPr>
              <a:t>Eğitici</a:t>
            </a:r>
            <a:r>
              <a:rPr lang="tr" sz="1200" b="0" i="0" u="none" kern="1200" baseline="0" dirty="0">
                <a:solidFill>
                  <a:schemeClr val="tx1"/>
                </a:solidFill>
                <a:latin typeface="+mn-lt"/>
                <a:ea typeface="MS PGothic" pitchFamily="34" charset="-128"/>
                <a:cs typeface="ＭＳ Ｐゴシック" charset="0"/>
              </a:rPr>
              <a:t> her bir maddi hukuk hükmünün detaylarına girmemeli, ancak bu hükümlerin ertesi gün detaylı olarak işleneceğini belirtmelidir. </a:t>
            </a:r>
          </a:p>
          <a:p>
            <a:endParaRPr lang="tr"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7</a:t>
            </a:fld>
            <a:endParaRPr lang="tr" altLang="en-US"/>
          </a:p>
        </p:txBody>
      </p:sp>
    </p:spTree>
    <p:extLst>
      <p:ext uri="{BB962C8B-B14F-4D97-AF65-F5344CB8AC3E}">
        <p14:creationId xmlns:p14="http://schemas.microsoft.com/office/powerpoint/2010/main" val="916295924"/>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b="0" i="0" u="none" baseline="0"/>
              <a:t>Bu slaytta Budapeşte Sözleşmesi Madde 14'ün metninin bir kısmı, ilk unsur vurgulanmış olarak gösterilmektedir. Bu, Budapeşte Sözleşmesi uyarınca belirlenen yetki ve prosedürlerin, bir siber suç veya Budapeşte Sözleşmesi uyarınca belirlenen bir suç olmasa bile herhangi bir suçla ilgili elektronik delillerin toplanmasına ilişkin olarak nasıl kullanılabileceğini göstermektedir. Dolayısıyla, Budapeşte Sözleşmesi bir siber suç sözleşmesi değil, bir siber suç ve ELEKTRONİK DELİL sözleşmesidir. Bu, Budapeşte Sözleşmesinin "sırlarından" biridir. </a:t>
            </a:r>
            <a:endParaRPr lang="tr" dirty="0"/>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70</a:t>
            </a:fld>
            <a:endParaRPr lang="tr" altLang="en-US"/>
          </a:p>
        </p:txBody>
      </p:sp>
    </p:spTree>
    <p:extLst>
      <p:ext uri="{BB962C8B-B14F-4D97-AF65-F5344CB8AC3E}">
        <p14:creationId xmlns:p14="http://schemas.microsoft.com/office/powerpoint/2010/main" val="1545138913"/>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a16="http://schemas.microsoft.com/office/drawing/2014/main" id="{B15714A6-B05B-47A5-B92B-D727BD3A45D0}"/>
              </a:ext>
            </a:extLst>
          </p:cNvPr>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sz="3600" b="0" i="0" u="none" baseline="0" dirty="0"/>
              <a:t>Bu slaytta bu oturumun hedefleri tekrarlanmaktadır. </a:t>
            </a:r>
            <a:r>
              <a:rPr lang="tr-TR" sz="3600" b="0" i="0" u="none" baseline="0" dirty="0"/>
              <a:t>Eğitici</a:t>
            </a:r>
            <a:r>
              <a:rPr lang="tr" sz="3600" b="0" i="0" u="none" baseline="0" dirty="0"/>
              <a:t>, bu unsurların bu modülde işlendiğinden emin olmak için bu hedeflerin üzerinden geçebilir. </a:t>
            </a:r>
          </a:p>
          <a:p>
            <a:endParaRPr lang="tr" sz="3600" dirty="0"/>
          </a:p>
        </p:txBody>
      </p:sp>
    </p:spTree>
    <p:extLst>
      <p:ext uri="{BB962C8B-B14F-4D97-AF65-F5344CB8AC3E}">
        <p14:creationId xmlns:p14="http://schemas.microsoft.com/office/powerpoint/2010/main" val="1461700647"/>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en-GB" dirty="0"/>
          </a:p>
        </p:txBody>
      </p:sp>
      <p:sp>
        <p:nvSpPr>
          <p:cNvPr id="4" name="Slayt Numarası Yer Tutucusu 3"/>
          <p:cNvSpPr>
            <a:spLocks noGrp="1"/>
          </p:cNvSpPr>
          <p:nvPr>
            <p:ph type="sldNum" sz="quarter" idx="10"/>
          </p:nvPr>
        </p:nvSpPr>
        <p:spPr/>
        <p:txBody>
          <a:bodyPr/>
          <a:lstStyle/>
          <a:p>
            <a:fld id="{C517488A-2FD4-4187-AAA7-AE40009BFB6A}" type="slidenum">
              <a:rPr lang="en-US" altLang="en-US" smtClean="0"/>
              <a:pPr/>
              <a:t>72</a:t>
            </a:fld>
            <a:endParaRPr lang="en-US" altLang="en-US"/>
          </a:p>
        </p:txBody>
      </p:sp>
    </p:spTree>
    <p:extLst>
      <p:ext uri="{BB962C8B-B14F-4D97-AF65-F5344CB8AC3E}">
        <p14:creationId xmlns:p14="http://schemas.microsoft.com/office/powerpoint/2010/main" val="32584118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latin typeface="+mn-lt"/>
                <a:ea typeface="MS PGothic" pitchFamily="34" charset="-128"/>
                <a:cs typeface="ＭＳ Ｐゴシック" charset="0"/>
              </a:rPr>
              <a:t>Bu slaytta, Budapeşte Sözleşmesinin üç ayağı olan maddi hukuk, usul hukuku ve uluslararası işbirliği gösterilmektedir. Sarıyla işaretlenmiş sütunda ulusal kanunlara dahil edilmesi gereken usule ilişkin farklı araçlar listelenmektedir. </a:t>
            </a:r>
            <a:r>
              <a:rPr lang="tr-TR" sz="1200" b="0" i="0" u="none" kern="1200" baseline="0" dirty="0">
                <a:solidFill>
                  <a:schemeClr val="tx1"/>
                </a:solidFill>
                <a:latin typeface="+mn-lt"/>
                <a:ea typeface="MS PGothic" pitchFamily="34" charset="-128"/>
                <a:cs typeface="ＭＳ Ｐゴシック" charset="0"/>
              </a:rPr>
              <a:t>Eğitici</a:t>
            </a:r>
            <a:r>
              <a:rPr lang="tr" sz="1200" b="0" i="0" u="none" kern="1200" baseline="0" dirty="0">
                <a:solidFill>
                  <a:schemeClr val="tx1"/>
                </a:solidFill>
                <a:latin typeface="+mn-lt"/>
                <a:ea typeface="MS PGothic" pitchFamily="34" charset="-128"/>
                <a:cs typeface="ＭＳ Ｐゴシック" charset="0"/>
              </a:rPr>
              <a:t>, usule ilişkin araçlar listesinin üstünden geçebilir:</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Depolanan bilgisayar verilerinin hızlandırılmış olarak koruma altına alınması (Madde 16)</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Trafik verilerinin hızlandırılmış olarak koruma altına alınması ve kısmi ifşası (Madde 17)</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Sunma emri (Madde 18)</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Bilgisayar verilerinin aranması ve bunlara el koyulması (Madde 19)</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Trafik verilerinin gerçek zamanlı olarak toplanması (Madde 20)</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İçerik verilerinin ele geçirilmesi (Madde 21)</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endParaRPr lang="tr" sz="1200" kern="1200" dirty="0">
              <a:solidFill>
                <a:schemeClr val="tx1"/>
              </a:solidFill>
              <a:latin typeface="+mn-lt"/>
              <a:ea typeface="MS PGothic" pitchFamily="34" charset="-128"/>
              <a:cs typeface="ＭＳ Ｐゴシック"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tr-TR" sz="1200" b="0" i="0" u="none" kern="1200" baseline="0" dirty="0">
                <a:solidFill>
                  <a:schemeClr val="tx1"/>
                </a:solidFill>
                <a:latin typeface="+mn-lt"/>
                <a:ea typeface="MS PGothic" pitchFamily="34" charset="-128"/>
                <a:cs typeface="ＭＳ Ｐゴシック" charset="0"/>
              </a:rPr>
              <a:t>Eğitici</a:t>
            </a:r>
            <a:r>
              <a:rPr lang="tr" sz="1200" b="0" i="0" u="none" kern="1200" baseline="0" dirty="0">
                <a:solidFill>
                  <a:schemeClr val="tx1"/>
                </a:solidFill>
                <a:latin typeface="+mn-lt"/>
                <a:ea typeface="MS PGothic" pitchFamily="34" charset="-128"/>
                <a:cs typeface="ＭＳ Ｐゴシック" charset="0"/>
              </a:rPr>
              <a:t> usule ilişkin araçların her birinin detaylarına girmemeli, ancak bu hükümlerin kapsamları ve ilgili koşullar ve koruma önlemleriyle birlikte ertesi gün detaylı olarak işleneceğini belirtmelidir. </a:t>
            </a:r>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8</a:t>
            </a:fld>
            <a:endParaRPr lang="tr" altLang="en-US"/>
          </a:p>
        </p:txBody>
      </p:sp>
    </p:spTree>
    <p:extLst>
      <p:ext uri="{BB962C8B-B14F-4D97-AF65-F5344CB8AC3E}">
        <p14:creationId xmlns:p14="http://schemas.microsoft.com/office/powerpoint/2010/main" val="33288900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tr" sz="1200" b="0" i="0" u="none" kern="1200" baseline="0" dirty="0">
                <a:solidFill>
                  <a:schemeClr val="tx1"/>
                </a:solidFill>
                <a:latin typeface="+mn-lt"/>
                <a:ea typeface="MS PGothic" pitchFamily="34" charset="-128"/>
                <a:cs typeface="ＭＳ Ｐゴシック" charset="0"/>
              </a:rPr>
              <a:t>Bu slaytta, Budapeşte Sözleşmesinin üç ayağı olan maddi hukuk, usul hukuku ve uluslararası işbirliği gösterilmektedir. Sarıyla işaretlenmiş sütunda Budapeşte Sözleşmesinin farklı uluslararası işbirliği hükümleri gösterilmektedir. </a:t>
            </a:r>
            <a:r>
              <a:rPr lang="tr-TR" sz="1200" b="0" i="0" u="none" kern="1200" baseline="0" dirty="0">
                <a:solidFill>
                  <a:schemeClr val="tx1"/>
                </a:solidFill>
                <a:latin typeface="+mn-lt"/>
                <a:ea typeface="MS PGothic" pitchFamily="34" charset="-128"/>
                <a:cs typeface="ＭＳ Ｐゴシック" charset="0"/>
              </a:rPr>
              <a:t>Eğitici</a:t>
            </a:r>
            <a:r>
              <a:rPr lang="tr" sz="1200" b="0" i="0" u="none" kern="1200" baseline="0" dirty="0">
                <a:solidFill>
                  <a:schemeClr val="tx1"/>
                </a:solidFill>
                <a:latin typeface="+mn-lt"/>
                <a:ea typeface="MS PGothic" pitchFamily="34" charset="-128"/>
                <a:cs typeface="ＭＳ Ｐゴシック" charset="0"/>
              </a:rPr>
              <a:t>, bu uluslararası işbirliği hükümleri listesinin üstünden geçebilir:</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Uluslararası işbirliğiyle ilgili genel ilkeler (Madde 23)</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Suçluların iadesi (Madde 24)</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Karşılıklı yardımla ilgili genel ilkeler (Madde 25)</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Kendiliğinden bilgilendirme (Madde 26)</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Yürürlükte uluslararası antlaşmaların olmadığı durumlarda karşılıklı yardımla ilgili prosedürler (Madde 27)</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Gizlilik ve kullanım sınırlaması</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Bilgisayar verilerinin hızlandırılmış olarak koruma altına alınması</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Korunan trafik verilerinin hızlandırılmış ifşası</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Depolanan bilgisayar verilerine erişimle ilgili karşılıklı yardım</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İzin alınarak veya genel erişime açık olduğu durumlarda depolanan bilgisayar verilerine sınır ötesi erişim</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Trafik verilerinin gerçek zamanlı olarak toplanmasına ilişkin karşılıklı yardım</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İçerik verilerinin ele geçirilmesine ilişkin karşılıklı yardım</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r>
              <a:rPr lang="tr" sz="1200" b="0" i="0" u="none" kern="1200" baseline="0" dirty="0">
                <a:solidFill>
                  <a:schemeClr val="tx1"/>
                </a:solidFill>
                <a:latin typeface="+mn-lt"/>
                <a:ea typeface="MS PGothic" pitchFamily="34" charset="-128"/>
                <a:cs typeface="ＭＳ Ｐゴシック" charset="0"/>
              </a:rPr>
              <a:t>7/24 Ağ </a:t>
            </a:r>
          </a:p>
          <a:p>
            <a:pPr marL="228600" marR="0" lvl="0" indent="-228600" algn="l" defTabSz="457200" rtl="0" eaLnBrk="0" fontAlgn="base" latinLnBrk="0" hangingPunct="0">
              <a:lnSpc>
                <a:spcPct val="100000"/>
              </a:lnSpc>
              <a:spcBef>
                <a:spcPct val="30000"/>
              </a:spcBef>
              <a:spcAft>
                <a:spcPct val="0"/>
              </a:spcAft>
              <a:buClrTx/>
              <a:buSzTx/>
              <a:buFontTx/>
              <a:buAutoNum type="arabicPeriod"/>
              <a:tabLst/>
              <a:defRPr/>
            </a:pPr>
            <a:endParaRPr lang="tr" sz="1200" kern="1200" dirty="0">
              <a:solidFill>
                <a:schemeClr val="tx1"/>
              </a:solidFill>
              <a:latin typeface="+mn-lt"/>
              <a:ea typeface="MS PGothic" pitchFamily="34" charset="-128"/>
              <a:cs typeface="ＭＳ Ｐゴシック"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tr-TR" sz="1200" b="0" i="0" u="none" kern="1200" baseline="0" dirty="0">
                <a:solidFill>
                  <a:schemeClr val="tx1"/>
                </a:solidFill>
                <a:latin typeface="+mn-lt"/>
                <a:ea typeface="MS PGothic" pitchFamily="34" charset="-128"/>
                <a:cs typeface="ＭＳ Ｐゴシック" charset="0"/>
              </a:rPr>
              <a:t>Eğitici</a:t>
            </a:r>
            <a:r>
              <a:rPr lang="tr" sz="1200" b="0" i="0" u="none" kern="1200" baseline="0" dirty="0">
                <a:solidFill>
                  <a:schemeClr val="tx1"/>
                </a:solidFill>
                <a:latin typeface="+mn-lt"/>
                <a:ea typeface="MS PGothic" pitchFamily="34" charset="-128"/>
                <a:cs typeface="ＭＳ Ｐゴシック" charset="0"/>
              </a:rPr>
              <a:t> her bir uluslararası işbirliği hükmünün detaylarına girmemeli, ancak bu hükümlerin 3. gün detaylı olarak işleneceğini belirtmelidir.</a:t>
            </a:r>
          </a:p>
          <a:p>
            <a:endParaRPr lang="tr" sz="1200" kern="1200" dirty="0">
              <a:solidFill>
                <a:schemeClr val="tx1"/>
              </a:solidFill>
              <a:latin typeface="+mn-lt"/>
              <a:ea typeface="MS PGothic" pitchFamily="34" charset="-128"/>
              <a:cs typeface="ＭＳ Ｐゴシック" charset="0"/>
            </a:endParaRPr>
          </a:p>
        </p:txBody>
      </p:sp>
      <p:sp>
        <p:nvSpPr>
          <p:cNvPr id="4" name="Slide Number Placeholder 3"/>
          <p:cNvSpPr>
            <a:spLocks noGrp="1"/>
          </p:cNvSpPr>
          <p:nvPr>
            <p:ph type="sldNum" sz="quarter" idx="5"/>
          </p:nvPr>
        </p:nvSpPr>
        <p:spPr/>
        <p:txBody>
          <a:bodyPr/>
          <a:lstStyle/>
          <a:p>
            <a:pPr algn="l" rtl="0"/>
            <a:fld id="{C517488A-2FD4-4187-AAA7-AE40009BFB6A}" type="slidenum">
              <a:rPr/>
              <a:pPr algn="l" rtl="0"/>
              <a:t>9</a:t>
            </a:fld>
            <a:endParaRPr lang="tr" altLang="en-US"/>
          </a:p>
        </p:txBody>
      </p:sp>
    </p:spTree>
    <p:extLst>
      <p:ext uri="{BB962C8B-B14F-4D97-AF65-F5344CB8AC3E}">
        <p14:creationId xmlns:p14="http://schemas.microsoft.com/office/powerpoint/2010/main" val="28802982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1249599-89B8-4E5B-8E53-25E3A1D3DB77}"/>
              </a:ext>
            </a:extLst>
          </p:cNvPr>
          <p:cNvSpPr>
            <a:spLocks noGrp="1"/>
          </p:cNvSpPr>
          <p:nvPr>
            <p:ph type="dt" sz="half" idx="10"/>
          </p:nvPr>
        </p:nvSpPr>
        <p:spPr/>
        <p:txBody>
          <a:bodyPr/>
          <a:lstStyle>
            <a:lvl1pPr>
              <a:defRPr/>
            </a:lvl1pPr>
          </a:lstStyle>
          <a:p>
            <a:pPr>
              <a:defRPr/>
            </a:pPr>
            <a:fld id="{1CAE1E52-A942-4EA4-AB65-A06FB2ABB356}" type="datetimeFigureOut">
              <a:rPr lang="en-GB"/>
              <a:pPr>
                <a:defRPr/>
              </a:pPr>
              <a:t>04/05/2021</a:t>
            </a:fld>
            <a:endParaRPr lang="en-GB"/>
          </a:p>
        </p:txBody>
      </p:sp>
      <p:sp>
        <p:nvSpPr>
          <p:cNvPr id="5" name="Footer Placeholder 4">
            <a:extLst>
              <a:ext uri="{FF2B5EF4-FFF2-40B4-BE49-F238E27FC236}">
                <a16:creationId xmlns:a16="http://schemas.microsoft.com/office/drawing/2014/main" id="{F678A98B-0E09-4612-9346-46C6FC3C6978}"/>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EC23F55A-8CF0-4C9C-A0A6-604CE946188C}"/>
              </a:ext>
            </a:extLst>
          </p:cNvPr>
          <p:cNvSpPr>
            <a:spLocks noGrp="1"/>
          </p:cNvSpPr>
          <p:nvPr>
            <p:ph type="sldNum" sz="quarter" idx="12"/>
          </p:nvPr>
        </p:nvSpPr>
        <p:spPr/>
        <p:txBody>
          <a:bodyPr/>
          <a:lstStyle>
            <a:lvl1pPr>
              <a:defRPr/>
            </a:lvl1pPr>
          </a:lstStyle>
          <a:p>
            <a:fld id="{3B3521C2-0219-4B01-9135-CC48710C7539}" type="slidenum">
              <a:rPr lang="en-GB" altLang="en-US"/>
              <a:pPr/>
              <a:t>‹#›</a:t>
            </a:fld>
            <a:endParaRPr lang="en-GB" altLang="en-US"/>
          </a:p>
        </p:txBody>
      </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Tree>
    <p:extLst>
      <p:ext uri="{BB962C8B-B14F-4D97-AF65-F5344CB8AC3E}">
        <p14:creationId xmlns:p14="http://schemas.microsoft.com/office/powerpoint/2010/main" val="41974564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1B6B50AA-6EA1-4197-874F-5AA5F82C4C9E}"/>
              </a:ext>
            </a:extLst>
          </p:cNvPr>
          <p:cNvSpPr>
            <a:spLocks noGrp="1"/>
          </p:cNvSpPr>
          <p:nvPr>
            <p:ph type="dt" sz="half" idx="10"/>
          </p:nvPr>
        </p:nvSpPr>
        <p:spPr/>
        <p:txBody>
          <a:bodyPr/>
          <a:lstStyle>
            <a:lvl1pPr>
              <a:defRPr/>
            </a:lvl1pPr>
          </a:lstStyle>
          <a:p>
            <a:pPr>
              <a:defRPr/>
            </a:pPr>
            <a:fld id="{C9A0B0A9-557F-4E9D-BD5E-102B52301720}" type="datetimeFigureOut">
              <a:rPr lang="en-GB"/>
              <a:pPr>
                <a:defRPr/>
              </a:pPr>
              <a:t>04/05/2021</a:t>
            </a:fld>
            <a:endParaRPr lang="en-GB"/>
          </a:p>
        </p:txBody>
      </p:sp>
      <p:sp>
        <p:nvSpPr>
          <p:cNvPr id="5" name="Footer Placeholder 4">
            <a:extLst>
              <a:ext uri="{FF2B5EF4-FFF2-40B4-BE49-F238E27FC236}">
                <a16:creationId xmlns:a16="http://schemas.microsoft.com/office/drawing/2014/main" id="{A1DEE2BA-BFE8-4B46-B335-6DCD2D482F73}"/>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89ADEED0-3E16-4A3B-A7BA-F5786EFB83F6}"/>
              </a:ext>
            </a:extLst>
          </p:cNvPr>
          <p:cNvSpPr>
            <a:spLocks noGrp="1"/>
          </p:cNvSpPr>
          <p:nvPr>
            <p:ph type="sldNum" sz="quarter" idx="12"/>
          </p:nvPr>
        </p:nvSpPr>
        <p:spPr/>
        <p:txBody>
          <a:bodyPr/>
          <a:lstStyle>
            <a:lvl1pPr>
              <a:defRPr/>
            </a:lvl1pPr>
          </a:lstStyle>
          <a:p>
            <a:fld id="{A20241E6-97D7-4E7D-A193-4E61319E5ED9}" type="slidenum">
              <a:rPr lang="en-GB" altLang="en-US"/>
              <a:pPr/>
              <a:t>‹#›</a:t>
            </a:fld>
            <a:endParaRPr lang="en-GB" altLang="en-US"/>
          </a:p>
        </p:txBody>
      </p:sp>
    </p:spTree>
    <p:extLst>
      <p:ext uri="{BB962C8B-B14F-4D97-AF65-F5344CB8AC3E}">
        <p14:creationId xmlns:p14="http://schemas.microsoft.com/office/powerpoint/2010/main" val="4222722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9EF5336-F098-435D-9C76-2AFD8EF15737}"/>
              </a:ext>
            </a:extLst>
          </p:cNvPr>
          <p:cNvSpPr>
            <a:spLocks noGrp="1"/>
          </p:cNvSpPr>
          <p:nvPr>
            <p:ph type="dt" sz="half" idx="10"/>
          </p:nvPr>
        </p:nvSpPr>
        <p:spPr/>
        <p:txBody>
          <a:bodyPr/>
          <a:lstStyle>
            <a:lvl1pPr>
              <a:defRPr/>
            </a:lvl1pPr>
          </a:lstStyle>
          <a:p>
            <a:pPr>
              <a:defRPr/>
            </a:pPr>
            <a:fld id="{A80CEAD9-E06A-4240-9A97-5C311D1CFEC8}" type="datetimeFigureOut">
              <a:rPr lang="en-GB"/>
              <a:pPr>
                <a:defRPr/>
              </a:pPr>
              <a:t>04/05/2021</a:t>
            </a:fld>
            <a:endParaRPr lang="en-GB"/>
          </a:p>
        </p:txBody>
      </p:sp>
      <p:sp>
        <p:nvSpPr>
          <p:cNvPr id="5" name="Footer Placeholder 4">
            <a:extLst>
              <a:ext uri="{FF2B5EF4-FFF2-40B4-BE49-F238E27FC236}">
                <a16:creationId xmlns:a16="http://schemas.microsoft.com/office/drawing/2014/main" id="{31C8E76E-893D-43EC-B676-0EC06A67A462}"/>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F441B863-6F29-48C1-8364-E6DBD84DDF9C}"/>
              </a:ext>
            </a:extLst>
          </p:cNvPr>
          <p:cNvSpPr>
            <a:spLocks noGrp="1"/>
          </p:cNvSpPr>
          <p:nvPr>
            <p:ph type="sldNum" sz="quarter" idx="12"/>
          </p:nvPr>
        </p:nvSpPr>
        <p:spPr/>
        <p:txBody>
          <a:bodyPr/>
          <a:lstStyle>
            <a:lvl1pPr>
              <a:defRPr/>
            </a:lvl1pPr>
          </a:lstStyle>
          <a:p>
            <a:fld id="{A54D3723-295C-4A9F-A2AD-C6CFD171C873}" type="slidenum">
              <a:rPr lang="en-GB" altLang="en-US"/>
              <a:pPr/>
              <a:t>‹#›</a:t>
            </a:fld>
            <a:endParaRPr lang="en-GB" alt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Tree>
    <p:extLst>
      <p:ext uri="{BB962C8B-B14F-4D97-AF65-F5344CB8AC3E}">
        <p14:creationId xmlns:p14="http://schemas.microsoft.com/office/powerpoint/2010/main" val="16562708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189B147-4B66-4E97-B70A-11C2806E34CA}"/>
              </a:ext>
            </a:extLst>
          </p:cNvPr>
          <p:cNvSpPr>
            <a:spLocks noGrp="1"/>
          </p:cNvSpPr>
          <p:nvPr>
            <p:ph type="dt" sz="half" idx="10"/>
          </p:nvPr>
        </p:nvSpPr>
        <p:spPr/>
        <p:txBody>
          <a:bodyPr/>
          <a:lstStyle>
            <a:lvl1pPr>
              <a:defRPr/>
            </a:lvl1pPr>
          </a:lstStyle>
          <a:p>
            <a:pPr>
              <a:defRPr/>
            </a:pPr>
            <a:fld id="{80AF0C5A-254C-4B55-9DDA-00B85131A43C}" type="datetimeFigureOut">
              <a:rPr lang="en-GB"/>
              <a:pPr>
                <a:defRPr/>
              </a:pPr>
              <a:t>04/05/2021</a:t>
            </a:fld>
            <a:endParaRPr lang="en-GB"/>
          </a:p>
        </p:txBody>
      </p:sp>
      <p:sp>
        <p:nvSpPr>
          <p:cNvPr id="5" name="Footer Placeholder 4">
            <a:extLst>
              <a:ext uri="{FF2B5EF4-FFF2-40B4-BE49-F238E27FC236}">
                <a16:creationId xmlns:a16="http://schemas.microsoft.com/office/drawing/2014/main" id="{B041ED0F-3F4F-4191-95D9-03287ACFF4E3}"/>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9CA3C550-FDA0-40D4-90E1-A3D5C9AB77DC}"/>
              </a:ext>
            </a:extLst>
          </p:cNvPr>
          <p:cNvSpPr>
            <a:spLocks noGrp="1"/>
          </p:cNvSpPr>
          <p:nvPr>
            <p:ph type="sldNum" sz="quarter" idx="12"/>
          </p:nvPr>
        </p:nvSpPr>
        <p:spPr/>
        <p:txBody>
          <a:bodyPr/>
          <a:lstStyle>
            <a:lvl1pPr>
              <a:defRPr/>
            </a:lvl1pPr>
          </a:lstStyle>
          <a:p>
            <a:fld id="{0C938412-91F3-4CFB-A3F9-23742A0FFCC3}" type="slidenum">
              <a:rPr lang="en-GB" altLang="en-US"/>
              <a:pPr/>
              <a:t>‹#›</a:t>
            </a:fld>
            <a:endParaRPr lang="en-GB" altLang="en-US"/>
          </a:p>
        </p:txBody>
      </p:sp>
    </p:spTree>
    <p:extLst>
      <p:ext uri="{BB962C8B-B14F-4D97-AF65-F5344CB8AC3E}">
        <p14:creationId xmlns:p14="http://schemas.microsoft.com/office/powerpoint/2010/main" val="25868377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A3E6566A-A50E-4906-A19E-4FB9E76A4144}"/>
              </a:ext>
            </a:extLst>
          </p:cNvPr>
          <p:cNvSpPr>
            <a:spLocks noGrp="1"/>
          </p:cNvSpPr>
          <p:nvPr>
            <p:ph type="dt" sz="half" idx="10"/>
          </p:nvPr>
        </p:nvSpPr>
        <p:spPr/>
        <p:txBody>
          <a:bodyPr/>
          <a:lstStyle>
            <a:lvl1pPr>
              <a:defRPr/>
            </a:lvl1pPr>
          </a:lstStyle>
          <a:p>
            <a:pPr>
              <a:defRPr/>
            </a:pPr>
            <a:fld id="{E22C3D5C-F3BE-44B6-82DD-E7C4C8916EA0}" type="datetimeFigureOut">
              <a:rPr lang="en-GB"/>
              <a:pPr>
                <a:defRPr/>
              </a:pPr>
              <a:t>04/05/2021</a:t>
            </a:fld>
            <a:endParaRPr lang="en-GB"/>
          </a:p>
        </p:txBody>
      </p:sp>
      <p:sp>
        <p:nvSpPr>
          <p:cNvPr id="5" name="Footer Placeholder 4">
            <a:extLst>
              <a:ext uri="{FF2B5EF4-FFF2-40B4-BE49-F238E27FC236}">
                <a16:creationId xmlns:a16="http://schemas.microsoft.com/office/drawing/2014/main" id="{8A268102-AF15-496D-8BA6-68A51B185041}"/>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E36EC1A9-0935-48AF-98AC-717D1CEB4CF4}"/>
              </a:ext>
            </a:extLst>
          </p:cNvPr>
          <p:cNvSpPr>
            <a:spLocks noGrp="1"/>
          </p:cNvSpPr>
          <p:nvPr>
            <p:ph type="sldNum" sz="quarter" idx="12"/>
          </p:nvPr>
        </p:nvSpPr>
        <p:spPr/>
        <p:txBody>
          <a:bodyPr/>
          <a:lstStyle>
            <a:lvl1pPr>
              <a:defRPr/>
            </a:lvl1pPr>
          </a:lstStyle>
          <a:p>
            <a:fld id="{A4A5ECFF-5C9A-42B4-A985-E4790B0921A2}" type="slidenum">
              <a:rPr lang="en-GB" altLang="en-US"/>
              <a:pPr/>
              <a:t>‹#›</a:t>
            </a:fld>
            <a:endParaRPr lang="en-GB" alt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Tree>
    <p:extLst>
      <p:ext uri="{BB962C8B-B14F-4D97-AF65-F5344CB8AC3E}">
        <p14:creationId xmlns:p14="http://schemas.microsoft.com/office/powerpoint/2010/main" val="12361333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Date Placeholder 3">
            <a:extLst>
              <a:ext uri="{FF2B5EF4-FFF2-40B4-BE49-F238E27FC236}">
                <a16:creationId xmlns:a16="http://schemas.microsoft.com/office/drawing/2014/main" id="{88522707-CA25-4A35-91C8-F5196EFF8F16}"/>
              </a:ext>
            </a:extLst>
          </p:cNvPr>
          <p:cNvSpPr>
            <a:spLocks noGrp="1"/>
          </p:cNvSpPr>
          <p:nvPr>
            <p:ph type="dt" sz="half" idx="10"/>
          </p:nvPr>
        </p:nvSpPr>
        <p:spPr/>
        <p:txBody>
          <a:bodyPr/>
          <a:lstStyle>
            <a:lvl1pPr>
              <a:defRPr/>
            </a:lvl1pPr>
          </a:lstStyle>
          <a:p>
            <a:pPr>
              <a:defRPr/>
            </a:pPr>
            <a:fld id="{CFBDBF1B-221B-4F7A-A787-AD32B8234FCA}" type="datetimeFigureOut">
              <a:rPr lang="en-GB"/>
              <a:pPr>
                <a:defRPr/>
              </a:pPr>
              <a:t>04/05/2021</a:t>
            </a:fld>
            <a:endParaRPr lang="en-GB"/>
          </a:p>
        </p:txBody>
      </p:sp>
      <p:sp>
        <p:nvSpPr>
          <p:cNvPr id="6" name="Footer Placeholder 4">
            <a:extLst>
              <a:ext uri="{FF2B5EF4-FFF2-40B4-BE49-F238E27FC236}">
                <a16:creationId xmlns:a16="http://schemas.microsoft.com/office/drawing/2014/main" id="{84FC7A3D-6216-4157-97A2-E55D98E64C4F}"/>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0ABDE962-6F93-4861-9652-CEB273EC9807}"/>
              </a:ext>
            </a:extLst>
          </p:cNvPr>
          <p:cNvSpPr>
            <a:spLocks noGrp="1"/>
          </p:cNvSpPr>
          <p:nvPr>
            <p:ph type="sldNum" sz="quarter" idx="12"/>
          </p:nvPr>
        </p:nvSpPr>
        <p:spPr/>
        <p:txBody>
          <a:bodyPr/>
          <a:lstStyle>
            <a:lvl1pPr>
              <a:defRPr/>
            </a:lvl1pPr>
          </a:lstStyle>
          <a:p>
            <a:fld id="{A87C200B-5CD9-4424-B25D-14B538795F4F}" type="slidenum">
              <a:rPr lang="en-GB" altLang="en-US"/>
              <a:pPr/>
              <a:t>‹#›</a:t>
            </a:fld>
            <a:endParaRPr lang="en-GB" alt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5251672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7" name="Date Placeholder 3">
            <a:extLst>
              <a:ext uri="{FF2B5EF4-FFF2-40B4-BE49-F238E27FC236}">
                <a16:creationId xmlns:a16="http://schemas.microsoft.com/office/drawing/2014/main" id="{69C0712E-9343-4428-96C7-F978B4708EB4}"/>
              </a:ext>
            </a:extLst>
          </p:cNvPr>
          <p:cNvSpPr>
            <a:spLocks noGrp="1"/>
          </p:cNvSpPr>
          <p:nvPr>
            <p:ph type="dt" sz="half" idx="10"/>
          </p:nvPr>
        </p:nvSpPr>
        <p:spPr/>
        <p:txBody>
          <a:bodyPr/>
          <a:lstStyle>
            <a:lvl1pPr>
              <a:defRPr/>
            </a:lvl1pPr>
          </a:lstStyle>
          <a:p>
            <a:pPr>
              <a:defRPr/>
            </a:pPr>
            <a:fld id="{03D3FF4A-8C1F-4811-AA1E-4D9763EFA5E9}" type="datetimeFigureOut">
              <a:rPr lang="en-GB"/>
              <a:pPr>
                <a:defRPr/>
              </a:pPr>
              <a:t>04/05/2021</a:t>
            </a:fld>
            <a:endParaRPr lang="en-GB"/>
          </a:p>
        </p:txBody>
      </p:sp>
      <p:sp>
        <p:nvSpPr>
          <p:cNvPr id="8" name="Footer Placeholder 4">
            <a:extLst>
              <a:ext uri="{FF2B5EF4-FFF2-40B4-BE49-F238E27FC236}">
                <a16:creationId xmlns:a16="http://schemas.microsoft.com/office/drawing/2014/main" id="{55DF5386-8042-47D5-8E50-6BCDD37A2A50}"/>
              </a:ext>
            </a:extLst>
          </p:cNvPr>
          <p:cNvSpPr>
            <a:spLocks noGrp="1"/>
          </p:cNvSpPr>
          <p:nvPr>
            <p:ph type="ftr" sz="quarter" idx="11"/>
          </p:nvPr>
        </p:nvSpPr>
        <p:spPr/>
        <p:txBody>
          <a:bodyPr/>
          <a:lstStyle>
            <a:lvl1pPr>
              <a:defRPr/>
            </a:lvl1pPr>
          </a:lstStyle>
          <a:p>
            <a:pPr>
              <a:defRPr/>
            </a:pPr>
            <a:endParaRPr lang="en-GB"/>
          </a:p>
        </p:txBody>
      </p:sp>
      <p:sp>
        <p:nvSpPr>
          <p:cNvPr id="9" name="Slide Number Placeholder 5">
            <a:extLst>
              <a:ext uri="{FF2B5EF4-FFF2-40B4-BE49-F238E27FC236}">
                <a16:creationId xmlns:a16="http://schemas.microsoft.com/office/drawing/2014/main" id="{64CDF31D-1F28-4032-982F-E4C4F975CE1C}"/>
              </a:ext>
            </a:extLst>
          </p:cNvPr>
          <p:cNvSpPr>
            <a:spLocks noGrp="1"/>
          </p:cNvSpPr>
          <p:nvPr>
            <p:ph type="sldNum" sz="quarter" idx="12"/>
          </p:nvPr>
        </p:nvSpPr>
        <p:spPr/>
        <p:txBody>
          <a:bodyPr/>
          <a:lstStyle>
            <a:lvl1pPr>
              <a:defRPr/>
            </a:lvl1pPr>
          </a:lstStyle>
          <a:p>
            <a:fld id="{1C22D96E-6A4B-4992-9941-EE62BBE18CC4}" type="slidenum">
              <a:rPr lang="en-GB" altLang="en-US"/>
              <a:pPr/>
              <a:t>‹#›</a:t>
            </a:fld>
            <a:endParaRPr lang="en-GB" alt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2857078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a:extLst>
              <a:ext uri="{FF2B5EF4-FFF2-40B4-BE49-F238E27FC236}">
                <a16:creationId xmlns:a16="http://schemas.microsoft.com/office/drawing/2014/main" id="{EB796652-2DDF-42FE-BC47-20F2A543A9DB}"/>
              </a:ext>
            </a:extLst>
          </p:cNvPr>
          <p:cNvSpPr>
            <a:spLocks noGrp="1"/>
          </p:cNvSpPr>
          <p:nvPr>
            <p:ph type="dt" sz="half" idx="10"/>
          </p:nvPr>
        </p:nvSpPr>
        <p:spPr/>
        <p:txBody>
          <a:bodyPr/>
          <a:lstStyle>
            <a:lvl1pPr>
              <a:defRPr/>
            </a:lvl1pPr>
          </a:lstStyle>
          <a:p>
            <a:pPr>
              <a:defRPr/>
            </a:pPr>
            <a:fld id="{5743225B-D9D3-4CFC-9C98-4B74D307A0BF}" type="datetimeFigureOut">
              <a:rPr lang="en-GB"/>
              <a:pPr>
                <a:defRPr/>
              </a:pPr>
              <a:t>04/05/2021</a:t>
            </a:fld>
            <a:endParaRPr lang="en-GB"/>
          </a:p>
        </p:txBody>
      </p:sp>
      <p:sp>
        <p:nvSpPr>
          <p:cNvPr id="4" name="Footer Placeholder 4">
            <a:extLst>
              <a:ext uri="{FF2B5EF4-FFF2-40B4-BE49-F238E27FC236}">
                <a16:creationId xmlns:a16="http://schemas.microsoft.com/office/drawing/2014/main" id="{4CA0948E-F417-447C-AF17-F61E2B8D4239}"/>
              </a:ext>
            </a:extLst>
          </p:cNvPr>
          <p:cNvSpPr>
            <a:spLocks noGrp="1"/>
          </p:cNvSpPr>
          <p:nvPr>
            <p:ph type="ftr" sz="quarter" idx="11"/>
          </p:nvPr>
        </p:nvSpPr>
        <p:spPr/>
        <p:txBody>
          <a:bodyPr/>
          <a:lstStyle>
            <a:lvl1pPr>
              <a:defRPr/>
            </a:lvl1pPr>
          </a:lstStyle>
          <a:p>
            <a:pPr>
              <a:defRPr/>
            </a:pPr>
            <a:endParaRPr lang="en-GB"/>
          </a:p>
        </p:txBody>
      </p:sp>
      <p:sp>
        <p:nvSpPr>
          <p:cNvPr id="5" name="Slide Number Placeholder 5">
            <a:extLst>
              <a:ext uri="{FF2B5EF4-FFF2-40B4-BE49-F238E27FC236}">
                <a16:creationId xmlns:a16="http://schemas.microsoft.com/office/drawing/2014/main" id="{3B2ED847-8FDB-4679-A1FE-31D54EA6E917}"/>
              </a:ext>
            </a:extLst>
          </p:cNvPr>
          <p:cNvSpPr>
            <a:spLocks noGrp="1"/>
          </p:cNvSpPr>
          <p:nvPr>
            <p:ph type="sldNum" sz="quarter" idx="12"/>
          </p:nvPr>
        </p:nvSpPr>
        <p:spPr/>
        <p:txBody>
          <a:bodyPr/>
          <a:lstStyle>
            <a:lvl1pPr>
              <a:defRPr/>
            </a:lvl1pPr>
          </a:lstStyle>
          <a:p>
            <a:fld id="{0E9A14AB-7979-4D59-8DB0-CC742D2030E8}" type="slidenum">
              <a:rPr lang="en-GB" altLang="en-US"/>
              <a:pPr/>
              <a:t>‹#›</a:t>
            </a:fld>
            <a:endParaRPr lang="en-GB" altLang="en-US"/>
          </a:p>
        </p:txBody>
      </p:sp>
    </p:spTree>
    <p:extLst>
      <p:ext uri="{BB962C8B-B14F-4D97-AF65-F5344CB8AC3E}">
        <p14:creationId xmlns:p14="http://schemas.microsoft.com/office/powerpoint/2010/main" val="32279705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1A87DC2B-F18E-437B-AE66-AA6863346763}"/>
              </a:ext>
            </a:extLst>
          </p:cNvPr>
          <p:cNvSpPr>
            <a:spLocks noGrp="1"/>
          </p:cNvSpPr>
          <p:nvPr>
            <p:ph type="dt" sz="half" idx="10"/>
          </p:nvPr>
        </p:nvSpPr>
        <p:spPr/>
        <p:txBody>
          <a:bodyPr/>
          <a:lstStyle>
            <a:lvl1pPr>
              <a:defRPr/>
            </a:lvl1pPr>
          </a:lstStyle>
          <a:p>
            <a:pPr>
              <a:defRPr/>
            </a:pPr>
            <a:fld id="{315D585F-7DF6-4099-B3B1-B29AEE74FA12}" type="datetimeFigureOut">
              <a:rPr lang="en-GB"/>
              <a:pPr>
                <a:defRPr/>
              </a:pPr>
              <a:t>04/05/2021</a:t>
            </a:fld>
            <a:endParaRPr lang="en-GB"/>
          </a:p>
        </p:txBody>
      </p:sp>
      <p:sp>
        <p:nvSpPr>
          <p:cNvPr id="3" name="Footer Placeholder 4">
            <a:extLst>
              <a:ext uri="{FF2B5EF4-FFF2-40B4-BE49-F238E27FC236}">
                <a16:creationId xmlns:a16="http://schemas.microsoft.com/office/drawing/2014/main" id="{39CE1A02-9C12-48FF-85B4-8F55C95EE835}"/>
              </a:ext>
            </a:extLst>
          </p:cNvPr>
          <p:cNvSpPr>
            <a:spLocks noGrp="1"/>
          </p:cNvSpPr>
          <p:nvPr>
            <p:ph type="ftr" sz="quarter" idx="11"/>
          </p:nvPr>
        </p:nvSpPr>
        <p:spPr/>
        <p:txBody>
          <a:bodyPr/>
          <a:lstStyle>
            <a:lvl1pPr>
              <a:defRPr/>
            </a:lvl1pPr>
          </a:lstStyle>
          <a:p>
            <a:pPr>
              <a:defRPr/>
            </a:pPr>
            <a:endParaRPr lang="en-GB"/>
          </a:p>
        </p:txBody>
      </p:sp>
      <p:sp>
        <p:nvSpPr>
          <p:cNvPr id="4" name="Slide Number Placeholder 5">
            <a:extLst>
              <a:ext uri="{FF2B5EF4-FFF2-40B4-BE49-F238E27FC236}">
                <a16:creationId xmlns:a16="http://schemas.microsoft.com/office/drawing/2014/main" id="{E4F884D8-CC65-425E-96A5-C9DB1A68FD5C}"/>
              </a:ext>
            </a:extLst>
          </p:cNvPr>
          <p:cNvSpPr>
            <a:spLocks noGrp="1"/>
          </p:cNvSpPr>
          <p:nvPr>
            <p:ph type="sldNum" sz="quarter" idx="12"/>
          </p:nvPr>
        </p:nvSpPr>
        <p:spPr/>
        <p:txBody>
          <a:bodyPr/>
          <a:lstStyle>
            <a:lvl1pPr>
              <a:defRPr/>
            </a:lvl1pPr>
          </a:lstStyle>
          <a:p>
            <a:fld id="{1CA2AF26-9F61-4375-9904-07B3C44DE3B4}" type="slidenum">
              <a:rPr lang="en-GB" altLang="en-US"/>
              <a:pPr/>
              <a:t>‹#›</a:t>
            </a:fld>
            <a:endParaRPr lang="en-GB" altLang="en-US"/>
          </a:p>
        </p:txBody>
      </p:sp>
    </p:spTree>
    <p:extLst>
      <p:ext uri="{BB962C8B-B14F-4D97-AF65-F5344CB8AC3E}">
        <p14:creationId xmlns:p14="http://schemas.microsoft.com/office/powerpoint/2010/main" val="444567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Date Placeholder 3">
            <a:extLst>
              <a:ext uri="{FF2B5EF4-FFF2-40B4-BE49-F238E27FC236}">
                <a16:creationId xmlns:a16="http://schemas.microsoft.com/office/drawing/2014/main" id="{CD9FCAF7-77A1-450E-B8FE-DBB4C5A35537}"/>
              </a:ext>
            </a:extLst>
          </p:cNvPr>
          <p:cNvSpPr>
            <a:spLocks noGrp="1"/>
          </p:cNvSpPr>
          <p:nvPr>
            <p:ph type="dt" sz="half" idx="10"/>
          </p:nvPr>
        </p:nvSpPr>
        <p:spPr/>
        <p:txBody>
          <a:bodyPr/>
          <a:lstStyle>
            <a:lvl1pPr>
              <a:defRPr/>
            </a:lvl1pPr>
          </a:lstStyle>
          <a:p>
            <a:pPr>
              <a:defRPr/>
            </a:pPr>
            <a:fld id="{7E82634E-6A25-496A-A1DE-14D5F9558A36}" type="datetimeFigureOut">
              <a:rPr lang="en-GB"/>
              <a:pPr>
                <a:defRPr/>
              </a:pPr>
              <a:t>04/05/2021</a:t>
            </a:fld>
            <a:endParaRPr lang="en-GB"/>
          </a:p>
        </p:txBody>
      </p:sp>
      <p:sp>
        <p:nvSpPr>
          <p:cNvPr id="6" name="Footer Placeholder 4">
            <a:extLst>
              <a:ext uri="{FF2B5EF4-FFF2-40B4-BE49-F238E27FC236}">
                <a16:creationId xmlns:a16="http://schemas.microsoft.com/office/drawing/2014/main" id="{329AC9A5-E986-4516-BC71-1640C6D1A584}"/>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AC2E3C16-F90C-4A5C-92C6-808CC6AA9F03}"/>
              </a:ext>
            </a:extLst>
          </p:cNvPr>
          <p:cNvSpPr>
            <a:spLocks noGrp="1"/>
          </p:cNvSpPr>
          <p:nvPr>
            <p:ph type="sldNum" sz="quarter" idx="12"/>
          </p:nvPr>
        </p:nvSpPr>
        <p:spPr/>
        <p:txBody>
          <a:bodyPr/>
          <a:lstStyle>
            <a:lvl1pPr>
              <a:defRPr/>
            </a:lvl1pPr>
          </a:lstStyle>
          <a:p>
            <a:fld id="{0F903D91-5CD2-4A20-90E6-826B208C6E2C}" type="slidenum">
              <a:rPr lang="en-GB" altLang="en-US"/>
              <a:pPr/>
              <a:t>‹#›</a:t>
            </a:fld>
            <a:endParaRPr lang="en-GB" altLang="en-US"/>
          </a:p>
        </p:txBody>
      </p:sp>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8485281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Date Placeholder 3">
            <a:extLst>
              <a:ext uri="{FF2B5EF4-FFF2-40B4-BE49-F238E27FC236}">
                <a16:creationId xmlns:a16="http://schemas.microsoft.com/office/drawing/2014/main" id="{A5E66474-BA1F-4CCE-87C3-9CC3590E9944}"/>
              </a:ext>
            </a:extLst>
          </p:cNvPr>
          <p:cNvSpPr>
            <a:spLocks noGrp="1"/>
          </p:cNvSpPr>
          <p:nvPr>
            <p:ph type="dt" sz="half" idx="10"/>
          </p:nvPr>
        </p:nvSpPr>
        <p:spPr/>
        <p:txBody>
          <a:bodyPr/>
          <a:lstStyle>
            <a:lvl1pPr>
              <a:defRPr/>
            </a:lvl1pPr>
          </a:lstStyle>
          <a:p>
            <a:pPr>
              <a:defRPr/>
            </a:pPr>
            <a:fld id="{25BC5EDC-D594-4278-970D-290EA121163D}" type="datetimeFigureOut">
              <a:rPr lang="en-GB"/>
              <a:pPr>
                <a:defRPr/>
              </a:pPr>
              <a:t>04/05/2021</a:t>
            </a:fld>
            <a:endParaRPr lang="en-GB"/>
          </a:p>
        </p:txBody>
      </p:sp>
      <p:sp>
        <p:nvSpPr>
          <p:cNvPr id="6" name="Footer Placeholder 4">
            <a:extLst>
              <a:ext uri="{FF2B5EF4-FFF2-40B4-BE49-F238E27FC236}">
                <a16:creationId xmlns:a16="http://schemas.microsoft.com/office/drawing/2014/main" id="{A313C3A8-FB62-4F8B-9C10-6891A464F708}"/>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7273EE7A-1211-40C2-949F-C8F1A15F87C6}"/>
              </a:ext>
            </a:extLst>
          </p:cNvPr>
          <p:cNvSpPr>
            <a:spLocks noGrp="1"/>
          </p:cNvSpPr>
          <p:nvPr>
            <p:ph type="sldNum" sz="quarter" idx="12"/>
          </p:nvPr>
        </p:nvSpPr>
        <p:spPr/>
        <p:txBody>
          <a:bodyPr/>
          <a:lstStyle>
            <a:lvl1pPr>
              <a:defRPr/>
            </a:lvl1pPr>
          </a:lstStyle>
          <a:p>
            <a:fld id="{5839961C-352D-4F10-8AFB-928D3069139E}" type="slidenum">
              <a:rPr lang="en-GB" altLang="en-US"/>
              <a:pPr/>
              <a:t>‹#›</a:t>
            </a:fld>
            <a:endParaRPr lang="en-GB" alt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9691992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0D95FE2F-BE1B-43FF-B951-32D239725E5F}"/>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1027" name="Text Placeholder 2">
            <a:extLst>
              <a:ext uri="{FF2B5EF4-FFF2-40B4-BE49-F238E27FC236}">
                <a16:creationId xmlns:a16="http://schemas.microsoft.com/office/drawing/2014/main" id="{23104279-0E29-4FAB-AB8C-2C78160299FF}"/>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a:extLst>
              <a:ext uri="{FF2B5EF4-FFF2-40B4-BE49-F238E27FC236}">
                <a16:creationId xmlns:a16="http://schemas.microsoft.com/office/drawing/2014/main" id="{EA7F34A8-E451-42E9-B8E4-C0981E84427F}"/>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charset="0"/>
                <a:ea typeface="MS PGothic" charset="0"/>
                <a:cs typeface="MS PGothic" charset="0"/>
              </a:defRPr>
            </a:lvl1pPr>
          </a:lstStyle>
          <a:p>
            <a:pPr>
              <a:defRPr/>
            </a:pPr>
            <a:fld id="{D8D012CA-83C7-43BF-AC9E-7461E7903907}" type="datetimeFigureOut">
              <a:rPr lang="en-GB"/>
              <a:pPr>
                <a:defRPr/>
              </a:pPr>
              <a:t>04/05/2021</a:t>
            </a:fld>
            <a:endParaRPr lang="en-GB"/>
          </a:p>
        </p:txBody>
      </p:sp>
      <p:sp>
        <p:nvSpPr>
          <p:cNvPr id="5" name="Footer Placeholder 4">
            <a:extLst>
              <a:ext uri="{FF2B5EF4-FFF2-40B4-BE49-F238E27FC236}">
                <a16:creationId xmlns:a16="http://schemas.microsoft.com/office/drawing/2014/main" id="{A0807050-62B4-4EEF-B773-F3E1C9CCF039}"/>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GB"/>
          </a:p>
        </p:txBody>
      </p:sp>
      <p:sp>
        <p:nvSpPr>
          <p:cNvPr id="6" name="Slide Number Placeholder 5">
            <a:extLst>
              <a:ext uri="{FF2B5EF4-FFF2-40B4-BE49-F238E27FC236}">
                <a16:creationId xmlns:a16="http://schemas.microsoft.com/office/drawing/2014/main" id="{C6A1DCF9-0280-41FE-A589-4AC346EF3732}"/>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fld id="{E8953D8D-E641-4349-A400-3F0BD5E4150E}" type="slidenum">
              <a:rPr lang="en-GB" altLang="en-US"/>
              <a:pPr/>
              <a:t>‹#›</a:t>
            </a:fld>
            <a:endParaRPr lang="en-GB"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S PGothic" pitchFamily="34" charset="-128"/>
          <a:cs typeface="MS PGothic" charset="0"/>
        </a:defRPr>
      </a:lvl1pPr>
      <a:lvl2pPr algn="ctr" rtl="0" eaLnBrk="0" fontAlgn="base" hangingPunct="0">
        <a:spcBef>
          <a:spcPct val="0"/>
        </a:spcBef>
        <a:spcAft>
          <a:spcPct val="0"/>
        </a:spcAft>
        <a:defRPr sz="4400">
          <a:solidFill>
            <a:schemeClr val="tx1"/>
          </a:solidFill>
          <a:latin typeface="Calibri" charset="0"/>
          <a:ea typeface="MS PGothic" pitchFamily="34" charset="-128"/>
          <a:cs typeface="MS PGothic" charset="0"/>
        </a:defRPr>
      </a:lvl2pPr>
      <a:lvl3pPr algn="ctr" rtl="0" eaLnBrk="0" fontAlgn="base" hangingPunct="0">
        <a:spcBef>
          <a:spcPct val="0"/>
        </a:spcBef>
        <a:spcAft>
          <a:spcPct val="0"/>
        </a:spcAft>
        <a:defRPr sz="4400">
          <a:solidFill>
            <a:schemeClr val="tx1"/>
          </a:solidFill>
          <a:latin typeface="Calibri" charset="0"/>
          <a:ea typeface="MS PGothic" pitchFamily="34" charset="-128"/>
          <a:cs typeface="MS PGothic" charset="0"/>
        </a:defRPr>
      </a:lvl3pPr>
      <a:lvl4pPr algn="ctr" rtl="0" eaLnBrk="0" fontAlgn="base" hangingPunct="0">
        <a:spcBef>
          <a:spcPct val="0"/>
        </a:spcBef>
        <a:spcAft>
          <a:spcPct val="0"/>
        </a:spcAft>
        <a:defRPr sz="4400">
          <a:solidFill>
            <a:schemeClr val="tx1"/>
          </a:solidFill>
          <a:latin typeface="Calibri" charset="0"/>
          <a:ea typeface="MS PGothic" pitchFamily="34" charset="-128"/>
          <a:cs typeface="MS PGothic" charset="0"/>
        </a:defRPr>
      </a:lvl4pPr>
      <a:lvl5pPr algn="ctr" rtl="0" eaLnBrk="0" fontAlgn="base" hangingPunct="0">
        <a:spcBef>
          <a:spcPct val="0"/>
        </a:spcBef>
        <a:spcAft>
          <a:spcPct val="0"/>
        </a:spcAft>
        <a:defRPr sz="4400">
          <a:solidFill>
            <a:schemeClr val="tx1"/>
          </a:solidFill>
          <a:latin typeface="Calibri" charset="0"/>
          <a:ea typeface="MS PGothic" pitchFamily="34" charset="-128"/>
          <a:cs typeface="MS PGothic" charset="0"/>
        </a:defRPr>
      </a:lvl5pPr>
      <a:lvl6pPr marL="457200" algn="ctr" rtl="0" fontAlgn="base">
        <a:spcBef>
          <a:spcPct val="0"/>
        </a:spcBef>
        <a:spcAft>
          <a:spcPct val="0"/>
        </a:spcAft>
        <a:defRPr sz="4400">
          <a:solidFill>
            <a:schemeClr val="tx1"/>
          </a:solidFill>
          <a:latin typeface="Calibri" charset="0"/>
          <a:ea typeface="ＭＳ Ｐゴシック" charset="0"/>
        </a:defRPr>
      </a:lvl6pPr>
      <a:lvl7pPr marL="914400" algn="ctr" rtl="0" fontAlgn="base">
        <a:spcBef>
          <a:spcPct val="0"/>
        </a:spcBef>
        <a:spcAft>
          <a:spcPct val="0"/>
        </a:spcAft>
        <a:defRPr sz="4400">
          <a:solidFill>
            <a:schemeClr val="tx1"/>
          </a:solidFill>
          <a:latin typeface="Calibri" charset="0"/>
          <a:ea typeface="ＭＳ Ｐゴシック" charset="0"/>
        </a:defRPr>
      </a:lvl7pPr>
      <a:lvl8pPr marL="1371600" algn="ctr" rtl="0" fontAlgn="base">
        <a:spcBef>
          <a:spcPct val="0"/>
        </a:spcBef>
        <a:spcAft>
          <a:spcPct val="0"/>
        </a:spcAft>
        <a:defRPr sz="4400">
          <a:solidFill>
            <a:schemeClr val="tx1"/>
          </a:solidFill>
          <a:latin typeface="Calibri" charset="0"/>
          <a:ea typeface="ＭＳ Ｐゴシック" charset="0"/>
        </a:defRPr>
      </a:lvl8pPr>
      <a:lvl9pPr marL="1828800" algn="ctr" rtl="0" fontAlgn="base">
        <a:spcBef>
          <a:spcPct val="0"/>
        </a:spcBef>
        <a:spcAft>
          <a:spcPct val="0"/>
        </a:spcAft>
        <a:defRPr sz="4400">
          <a:solidFill>
            <a:schemeClr val="tx1"/>
          </a:solidFill>
          <a:latin typeface="Calibri" charset="0"/>
          <a:ea typeface="ＭＳ Ｐゴシック"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mailto:matteo.lucchetti@coe.int" TargetMode="Externa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1.png"/><Relationship Id="rId7"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jpeg"/><Relationship Id="rId10" Type="http://schemas.openxmlformats.org/officeDocument/2006/relationships/image" Target="../media/image11.jpeg"/><Relationship Id="rId4" Type="http://schemas.openxmlformats.org/officeDocument/2006/relationships/image" Target="../media/image5.jpeg"/><Relationship Id="rId9" Type="http://schemas.openxmlformats.org/officeDocument/2006/relationships/image" Target="../media/image10.jpe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chart" Target="../charts/chart3.xml"/><Relationship Id="rId4" Type="http://schemas.openxmlformats.org/officeDocument/2006/relationships/chart" Target="../charts/chart2.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chart" Target="../charts/chart5.xml"/><Relationship Id="rId4" Type="http://schemas.openxmlformats.org/officeDocument/2006/relationships/chart" Target="../charts/chart4.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chart" Target="../charts/chart7.xml"/><Relationship Id="rId4" Type="http://schemas.openxmlformats.org/officeDocument/2006/relationships/chart" Target="../charts/chart6.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chart" Target="../charts/chart9.xml"/><Relationship Id="rId4" Type="http://schemas.openxmlformats.org/officeDocument/2006/relationships/chart" Target="../charts/chart8.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chart" Target="../charts/chart11.xml"/><Relationship Id="rId4" Type="http://schemas.openxmlformats.org/officeDocument/2006/relationships/chart" Target="../charts/chart10.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video" Target="https://www.youtube.com/embed/Ep8GATKESak?feature=oembed" TargetMode="External"/><Relationship Id="rId5" Type="http://schemas.openxmlformats.org/officeDocument/2006/relationships/image" Target="../media/image15.jpeg"/><Relationship Id="rId4" Type="http://schemas.openxmlformats.org/officeDocument/2006/relationships/image" Target="../media/image1.pn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chart" Target="../charts/chart12.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3.xml"/><Relationship Id="rId4" Type="http://schemas.openxmlformats.org/officeDocument/2006/relationships/image" Target="../media/image17.jpeg"/></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jpeg"/></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6.xml"/><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8.xml"/><Relationship Id="rId1" Type="http://schemas.openxmlformats.org/officeDocument/2006/relationships/slideLayout" Target="../slideLayouts/slideLayout3.xml"/><Relationship Id="rId4" Type="http://schemas.openxmlformats.org/officeDocument/2006/relationships/image" Target="../media/image22.jpeg"/></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1.xml"/><Relationship Id="rId1" Type="http://schemas.openxmlformats.org/officeDocument/2006/relationships/slideLayout" Target="../slideLayouts/slideLayout3.xml"/><Relationship Id="rId4" Type="http://schemas.openxmlformats.org/officeDocument/2006/relationships/image" Target="../media/image23.jpeg"/></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4.xml"/><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5.xml"/><Relationship Id="rId1" Type="http://schemas.openxmlformats.org/officeDocument/2006/relationships/slideLayout" Target="../slideLayouts/slideLayout3.xml"/><Relationship Id="rId4" Type="http://schemas.openxmlformats.org/officeDocument/2006/relationships/image" Target="../media/image25.jpeg"/></Relationships>
</file>

<file path=ppt/slides/_rels/slide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8.xml"/><Relationship Id="rId1" Type="http://schemas.openxmlformats.org/officeDocument/2006/relationships/slideLayout" Target="../slideLayouts/slideLayout7.xml"/><Relationship Id="rId4" Type="http://schemas.openxmlformats.org/officeDocument/2006/relationships/chart" Target="../charts/chart13.xml"/></Relationships>
</file>

<file path=ppt/slides/_rels/slide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9.xml"/><Relationship Id="rId1" Type="http://schemas.openxmlformats.org/officeDocument/2006/relationships/slideLayout" Target="../slideLayouts/slideLayout7.xml"/><Relationship Id="rId4" Type="http://schemas.openxmlformats.org/officeDocument/2006/relationships/chart" Target="../charts/chart14.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0.xml"/><Relationship Id="rId1" Type="http://schemas.openxmlformats.org/officeDocument/2006/relationships/slideLayout" Target="../slideLayouts/slideLayout7.xml"/><Relationship Id="rId4" Type="http://schemas.openxmlformats.org/officeDocument/2006/relationships/chart" Target="../charts/chart15.xml"/></Relationships>
</file>

<file path=ppt/slides/_rels/slide5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1.xml"/><Relationship Id="rId1" Type="http://schemas.openxmlformats.org/officeDocument/2006/relationships/slideLayout" Target="../slideLayouts/slideLayout7.xml"/><Relationship Id="rId4" Type="http://schemas.openxmlformats.org/officeDocument/2006/relationships/chart" Target="../charts/chart16.xml"/></Relationships>
</file>

<file path=ppt/slides/_rels/slide5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2.xml"/><Relationship Id="rId1" Type="http://schemas.openxmlformats.org/officeDocument/2006/relationships/slideLayout" Target="../slideLayouts/slideLayout3.xml"/><Relationship Id="rId5" Type="http://schemas.openxmlformats.org/officeDocument/2006/relationships/image" Target="../media/image27.jpeg"/><Relationship Id="rId4" Type="http://schemas.openxmlformats.org/officeDocument/2006/relationships/image" Target="../media/image26.png"/></Relationships>
</file>

<file path=ppt/slides/_rels/slide5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8" Type="http://schemas.openxmlformats.org/officeDocument/2006/relationships/image" Target="../media/image32.jpeg"/><Relationship Id="rId3" Type="http://schemas.openxmlformats.org/officeDocument/2006/relationships/image" Target="../media/image1.png"/><Relationship Id="rId7" Type="http://schemas.openxmlformats.org/officeDocument/2006/relationships/image" Target="../media/image31.png"/><Relationship Id="rId2" Type="http://schemas.openxmlformats.org/officeDocument/2006/relationships/notesSlide" Target="../notesSlides/notesSlide54.xml"/><Relationship Id="rId1" Type="http://schemas.openxmlformats.org/officeDocument/2006/relationships/slideLayout" Target="../slideLayouts/slideLayout3.xml"/><Relationship Id="rId6" Type="http://schemas.openxmlformats.org/officeDocument/2006/relationships/image" Target="../media/image30.jpeg"/><Relationship Id="rId5" Type="http://schemas.openxmlformats.org/officeDocument/2006/relationships/image" Target="../media/image29.png"/><Relationship Id="rId4" Type="http://schemas.openxmlformats.org/officeDocument/2006/relationships/image" Target="../media/image28.jpeg"/></Relationships>
</file>

<file path=ppt/slides/_rels/slide5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6.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5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7.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5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8.xml"/><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5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9.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0.xml"/><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6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1.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6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2.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6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3.xml"/><Relationship Id="rId1" Type="http://schemas.openxmlformats.org/officeDocument/2006/relationships/slideLayout" Target="../slideLayouts/slideLayout2.xml"/><Relationship Id="rId4" Type="http://schemas.openxmlformats.org/officeDocument/2006/relationships/image" Target="../media/image40.jpeg"/></Relationships>
</file>

<file path=ppt/slides/_rels/slide6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4.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6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5.xml"/><Relationship Id="rId1" Type="http://schemas.openxmlformats.org/officeDocument/2006/relationships/slideLayout" Target="../slideLayouts/slideLayout3.xml"/><Relationship Id="rId4" Type="http://schemas.openxmlformats.org/officeDocument/2006/relationships/image" Target="../media/image42.jpeg"/></Relationships>
</file>

<file path=ppt/slides/_rels/slide6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6.xml"/><Relationship Id="rId1" Type="http://schemas.openxmlformats.org/officeDocument/2006/relationships/slideLayout" Target="../slideLayouts/slideLayout7.xml"/><Relationship Id="rId4" Type="http://schemas.openxmlformats.org/officeDocument/2006/relationships/image" Target="../media/image38.png"/></Relationships>
</file>

<file path=ppt/slides/_rels/slide6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7.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8.xml"/><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9.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0.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2.xml"/><Relationship Id="rId1" Type="http://schemas.openxmlformats.org/officeDocument/2006/relationships/slideLayout" Target="../slideLayouts/slideLayout1.xml"/><Relationship Id="rId5" Type="http://schemas.openxmlformats.org/officeDocument/2006/relationships/hyperlink" Target="mailto:matteo.lucchetti@coe.int" TargetMode="Externa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TextBox 13">
            <a:extLst>
              <a:ext uri="{FF2B5EF4-FFF2-40B4-BE49-F238E27FC236}">
                <a16:creationId xmlns:a16="http://schemas.microsoft.com/office/drawing/2014/main" id="{033C52F9-475F-47F5-884A-9BD06B891C6A}"/>
              </a:ext>
            </a:extLst>
          </p:cNvPr>
          <p:cNvSpPr txBox="1">
            <a:spLocks noChangeArrowheads="1"/>
          </p:cNvSpPr>
          <p:nvPr/>
        </p:nvSpPr>
        <p:spPr bwMode="auto">
          <a:xfrm>
            <a:off x="1258888" y="-33338"/>
            <a:ext cx="4105275"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eaLnBrk="1" hangingPunct="1">
              <a:spcBef>
                <a:spcPct val="0"/>
              </a:spcBef>
              <a:buFontTx/>
              <a:buNone/>
            </a:pPr>
            <a:r>
              <a:rPr lang="tr" b="1" i="0" u="none" baseline="0">
                <a:solidFill>
                  <a:schemeClr val="bg1"/>
                </a:solidFill>
                <a:latin typeface="Arial Narrow" panose="020B0606020202030204" pitchFamily="34" charset="0"/>
              </a:rPr>
              <a:t>GLACY+ </a:t>
            </a:r>
          </a:p>
          <a:p>
            <a:pPr algn="l" rtl="0" eaLnBrk="1" hangingPunct="1">
              <a:spcBef>
                <a:spcPct val="0"/>
              </a:spcBef>
              <a:buFontTx/>
              <a:buNone/>
            </a:pPr>
            <a:r>
              <a:rPr lang="tr" sz="1600" b="1" i="0" u="none" baseline="0">
                <a:solidFill>
                  <a:schemeClr val="bg1"/>
                </a:solidFill>
                <a:latin typeface="Arial Narrow" panose="020B0606020202030204" pitchFamily="34" charset="0"/>
              </a:rPr>
              <a:t>Siber Suçlara Dair Küresel Eylem (Genişletilmiş)</a:t>
            </a:r>
          </a:p>
          <a:p>
            <a:pPr algn="l" rtl="0" eaLnBrk="1" hangingPunct="1">
              <a:spcBef>
                <a:spcPct val="0"/>
              </a:spcBef>
              <a:buFontTx/>
              <a:buNone/>
            </a:pPr>
            <a:r>
              <a:rPr lang="tr" sz="1600" b="1" i="0" u="none" baseline="0">
                <a:solidFill>
                  <a:schemeClr val="bg1"/>
                </a:solidFill>
                <a:latin typeface="Arial Narrow" panose="020B0606020202030204" pitchFamily="34" charset="0"/>
              </a:rPr>
              <a:t>Action globale sur la cybercriminalité elargie</a:t>
            </a:r>
            <a:endParaRPr lang="tr" altLang="en-US" sz="1600" b="1" dirty="0">
              <a:solidFill>
                <a:schemeClr val="bg1"/>
              </a:solidFill>
              <a:latin typeface="Arial Narrow" panose="020B0606020202030204" pitchFamily="34" charset="0"/>
            </a:endParaRPr>
          </a:p>
        </p:txBody>
      </p:sp>
      <p:sp>
        <p:nvSpPr>
          <p:cNvPr id="12" name="Rectangle 11">
            <a:extLst>
              <a:ext uri="{FF2B5EF4-FFF2-40B4-BE49-F238E27FC236}">
                <a16:creationId xmlns:a16="http://schemas.microsoft.com/office/drawing/2014/main" id="{F2E812E5-70E7-496A-A514-625E50D09C58}"/>
              </a:ext>
            </a:extLst>
          </p:cNvPr>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eaLnBrk="1" fontAlgn="auto" hangingPunct="1">
              <a:spcBef>
                <a:spcPts val="0"/>
              </a:spcBef>
              <a:spcAft>
                <a:spcPts val="0"/>
              </a:spcAft>
              <a:defRPr/>
            </a:pPr>
            <a:endParaRPr lang="tr" dirty="0"/>
          </a:p>
        </p:txBody>
      </p:sp>
      <p:pic>
        <p:nvPicPr>
          <p:cNvPr id="2"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52" name="Rectangle 4">
            <a:extLst>
              <a:ext uri="{FF2B5EF4-FFF2-40B4-BE49-F238E27FC236}">
                <a16:creationId xmlns:a16="http://schemas.microsoft.com/office/drawing/2014/main" id="{EDF64B36-81D9-458A-A194-0F302FFF98F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spAutoFit/>
          </a:bodyPr>
          <a:lstStyle/>
          <a:p>
            <a:pPr algn="l" rtl="0" eaLnBrk="1" hangingPunct="1">
              <a:defRPr/>
            </a:pPr>
            <a:endParaRPr lang="tr" dirty="0">
              <a:latin typeface="Calibri" charset="0"/>
              <a:ea typeface="ＭＳ Ｐゴシック" charset="0"/>
            </a:endParaRPr>
          </a:p>
        </p:txBody>
      </p:sp>
      <p:pic>
        <p:nvPicPr>
          <p:cNvPr id="2054" name="Picture 8">
            <a:extLst>
              <a:ext uri="{FF2B5EF4-FFF2-40B4-BE49-F238E27FC236}">
                <a16:creationId xmlns:a16="http://schemas.microsoft.com/office/drawing/2014/main" id="{B2A2B581-F8BC-48D4-AF7E-AAF0CE808C6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2">
            <a:extLst>
              <a:ext uri="{FF2B5EF4-FFF2-40B4-BE49-F238E27FC236}">
                <a16:creationId xmlns:a16="http://schemas.microsoft.com/office/drawing/2014/main" id="{DF1503B2-B0B3-4330-9439-3D5954CA1625}"/>
              </a:ext>
            </a:extLst>
          </p:cNvPr>
          <p:cNvSpPr>
            <a:spLocks noChangeArrowheads="1"/>
          </p:cNvSpPr>
          <p:nvPr/>
        </p:nvSpPr>
        <p:spPr bwMode="auto">
          <a:xfrm>
            <a:off x="365125" y="1177588"/>
            <a:ext cx="85994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rtl="0" eaLnBrk="1" hangingPunct="1">
              <a:spcBef>
                <a:spcPct val="0"/>
              </a:spcBef>
              <a:buFontTx/>
              <a:buNone/>
            </a:pPr>
            <a:r>
              <a:rPr lang="tr" sz="1400" b="1" i="0" u="none" baseline="0">
                <a:latin typeface="Verdana" panose="020B0604030504040204" pitchFamily="34" charset="0"/>
              </a:rPr>
              <a:t>Adli Personel için Siber Suçlar ve Elektronik Delillere İlişkin Giriş Eğitimi</a:t>
            </a:r>
            <a:endParaRPr lang="tr" altLang="en-US" sz="1400" i="1" dirty="0">
              <a:latin typeface="Verdana" panose="020B0604030504040204" pitchFamily="34" charset="0"/>
            </a:endParaRPr>
          </a:p>
        </p:txBody>
      </p:sp>
      <p:sp>
        <p:nvSpPr>
          <p:cNvPr id="2057" name="Rectangle 2">
            <a:extLst>
              <a:ext uri="{FF2B5EF4-FFF2-40B4-BE49-F238E27FC236}">
                <a16:creationId xmlns:a16="http://schemas.microsoft.com/office/drawing/2014/main" id="{D192EA30-54CE-4062-B518-E86D1D7BEC69}"/>
              </a:ext>
            </a:extLst>
          </p:cNvPr>
          <p:cNvSpPr>
            <a:spLocks noChangeArrowheads="1"/>
          </p:cNvSpPr>
          <p:nvPr/>
        </p:nvSpPr>
        <p:spPr bwMode="auto">
          <a:xfrm>
            <a:off x="290513" y="2352650"/>
            <a:ext cx="8599487" cy="4124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rtl="0" eaLnBrk="1" hangingPunct="1">
              <a:spcBef>
                <a:spcPct val="0"/>
              </a:spcBef>
              <a:buFontTx/>
              <a:buNone/>
            </a:pPr>
            <a:r>
              <a:rPr lang="tr" sz="3600" b="1" i="0" u="none" baseline="0" dirty="0">
                <a:latin typeface="Verdana" panose="020B0604030504040204" pitchFamily="34" charset="0"/>
              </a:rPr>
              <a:t>Budapeşte Sözleşmesi</a:t>
            </a:r>
          </a:p>
          <a:p>
            <a:pPr algn="ctr" rtl="0" eaLnBrk="1" hangingPunct="1">
              <a:spcBef>
                <a:spcPct val="0"/>
              </a:spcBef>
              <a:buFontTx/>
              <a:buNone/>
            </a:pPr>
            <a:r>
              <a:rPr lang="tr" sz="3600" b="1" i="0" u="none" baseline="0" dirty="0">
                <a:latin typeface="Verdana" panose="020B0604030504040204" pitchFamily="34" charset="0"/>
              </a:rPr>
              <a:t>Genel Bakış</a:t>
            </a:r>
            <a:endParaRPr lang="tr" altLang="en-US" sz="1600" b="1" dirty="0">
              <a:latin typeface="Verdana" panose="020B0604030504040204" pitchFamily="34" charset="0"/>
            </a:endParaRPr>
          </a:p>
          <a:p>
            <a:pPr algn="ctr" rtl="0" eaLnBrk="1" hangingPunct="1">
              <a:spcBef>
                <a:spcPct val="0"/>
              </a:spcBef>
              <a:buFontTx/>
              <a:buNone/>
            </a:pPr>
            <a:endParaRPr lang="tr" altLang="en-US" sz="1200" b="1" dirty="0">
              <a:latin typeface="Verdana" panose="020B0604030504040204" pitchFamily="34" charset="0"/>
            </a:endParaRPr>
          </a:p>
          <a:p>
            <a:pPr algn="ctr" rtl="0" eaLnBrk="1" hangingPunct="1">
              <a:spcBef>
                <a:spcPct val="0"/>
              </a:spcBef>
              <a:buFontTx/>
              <a:buNone/>
            </a:pPr>
            <a:endParaRPr lang="tr" altLang="en-US" sz="1200" b="1" dirty="0">
              <a:latin typeface="Verdana" panose="020B0604030504040204" pitchFamily="34" charset="0"/>
            </a:endParaRPr>
          </a:p>
          <a:p>
            <a:pPr algn="ctr" rtl="0" eaLnBrk="1" hangingPunct="1">
              <a:spcBef>
                <a:spcPct val="0"/>
              </a:spcBef>
              <a:buFontTx/>
              <a:buNone/>
            </a:pPr>
            <a:endParaRPr lang="tr" altLang="en-US" sz="1200" b="1" dirty="0">
              <a:latin typeface="Verdana" panose="020B0604030504040204" pitchFamily="34" charset="0"/>
            </a:endParaRPr>
          </a:p>
          <a:p>
            <a:pPr algn="ctr" rtl="0" eaLnBrk="1" hangingPunct="1">
              <a:spcBef>
                <a:spcPct val="0"/>
              </a:spcBef>
              <a:buFontTx/>
              <a:buNone/>
            </a:pPr>
            <a:endParaRPr lang="tr" altLang="en-US" sz="1200" b="1" dirty="0">
              <a:latin typeface="Verdana" panose="020B0604030504040204" pitchFamily="34" charset="0"/>
            </a:endParaRPr>
          </a:p>
          <a:p>
            <a:pPr algn="ctr" rtl="0" eaLnBrk="1" hangingPunct="1">
              <a:spcBef>
                <a:spcPct val="0"/>
              </a:spcBef>
              <a:buFontTx/>
              <a:buNone/>
            </a:pPr>
            <a:endParaRPr lang="tr" altLang="en-US" sz="1600" b="1" dirty="0">
              <a:latin typeface="Verdana" panose="020B0604030504040204" pitchFamily="34" charset="0"/>
            </a:endParaRPr>
          </a:p>
          <a:p>
            <a:pPr algn="ctr" rtl="0" eaLnBrk="1" hangingPunct="1">
              <a:spcBef>
                <a:spcPct val="0"/>
              </a:spcBef>
              <a:buFontTx/>
              <a:buNone/>
            </a:pPr>
            <a:r>
              <a:rPr lang="tr" sz="1800" b="1" i="0" u="none" baseline="0" dirty="0">
                <a:latin typeface="Verdana" panose="020B0604030504040204" pitchFamily="34" charset="0"/>
              </a:rPr>
              <a:t>Xxxxx XXXXXXXX</a:t>
            </a:r>
          </a:p>
          <a:p>
            <a:pPr algn="ctr" rtl="0" eaLnBrk="1" hangingPunct="1">
              <a:spcBef>
                <a:spcPct val="0"/>
              </a:spcBef>
              <a:buFontTx/>
              <a:buNone/>
            </a:pPr>
            <a:endParaRPr lang="tr" altLang="en-US" sz="600" dirty="0">
              <a:latin typeface="Verdana" panose="020B0604030504040204" pitchFamily="34" charset="0"/>
            </a:endParaRPr>
          </a:p>
          <a:p>
            <a:pPr algn="ctr" rtl="0" eaLnBrk="1" hangingPunct="1">
              <a:spcBef>
                <a:spcPct val="0"/>
              </a:spcBef>
              <a:buFontTx/>
              <a:buNone/>
            </a:pPr>
            <a:r>
              <a:rPr lang="tr" sz="1400" b="0" i="1" u="none" baseline="0" dirty="0">
                <a:latin typeface="Verdana" panose="020B0604030504040204" pitchFamily="34" charset="0"/>
              </a:rPr>
              <a:t>Avrupa Konseyi</a:t>
            </a:r>
          </a:p>
          <a:p>
            <a:pPr algn="ctr" rtl="0" eaLnBrk="1" hangingPunct="1">
              <a:spcBef>
                <a:spcPct val="0"/>
              </a:spcBef>
              <a:buFontTx/>
              <a:buNone/>
            </a:pPr>
            <a:endParaRPr lang="tr" altLang="en-US" sz="1400" b="1" dirty="0">
              <a:solidFill>
                <a:srgbClr val="2F618F"/>
              </a:solidFill>
              <a:latin typeface="Verdana" panose="020B0604030504040204" pitchFamily="34" charset="0"/>
              <a:hlinkClick r:id="rId5"/>
            </a:endParaRPr>
          </a:p>
          <a:p>
            <a:pPr algn="ctr" rtl="0" eaLnBrk="1" hangingPunct="1">
              <a:spcBef>
                <a:spcPct val="0"/>
              </a:spcBef>
              <a:buFontTx/>
              <a:buNone/>
            </a:pPr>
            <a:r>
              <a:rPr lang="tr" sz="1200" b="1" i="0" u="none" baseline="0" dirty="0">
                <a:solidFill>
                  <a:srgbClr val="2F618F"/>
                </a:solidFill>
                <a:latin typeface="Verdana" panose="020B0604030504040204" pitchFamily="34" charset="0"/>
              </a:rPr>
              <a:t>e-posta</a:t>
            </a:r>
          </a:p>
          <a:p>
            <a:pPr algn="ctr" rtl="0" eaLnBrk="1" hangingPunct="1">
              <a:spcBef>
                <a:spcPct val="0"/>
              </a:spcBef>
              <a:buFontTx/>
              <a:buNone/>
            </a:pPr>
            <a:endParaRPr lang="tr" altLang="en-US" sz="1600" b="1" dirty="0">
              <a:latin typeface="Verdana" panose="020B0604030504040204" pitchFamily="34" charset="0"/>
            </a:endParaRPr>
          </a:p>
          <a:p>
            <a:pPr algn="ctr" rtl="0" eaLnBrk="1" hangingPunct="1">
              <a:spcBef>
                <a:spcPct val="0"/>
              </a:spcBef>
              <a:buFontTx/>
              <a:buNone/>
            </a:pPr>
            <a:endParaRPr lang="tr" altLang="en-US" sz="1600" b="1" dirty="0">
              <a:latin typeface="Verdana" panose="020B0604030504040204" pitchFamily="34" charset="0"/>
            </a:endParaRPr>
          </a:p>
          <a:p>
            <a:pPr algn="ctr" rtl="0" eaLnBrk="1" hangingPunct="1">
              <a:spcBef>
                <a:spcPct val="0"/>
              </a:spcBef>
              <a:buFontTx/>
              <a:buNone/>
            </a:pPr>
            <a:endParaRPr lang="tr" altLang="en-US" sz="1400" b="1" dirty="0">
              <a:latin typeface="Verdana" panose="020B0604030504040204" pitchFamily="34" charset="0"/>
            </a:endParaRPr>
          </a:p>
          <a:p>
            <a:pPr algn="ctr" rtl="0" eaLnBrk="1" hangingPunct="1">
              <a:spcBef>
                <a:spcPct val="0"/>
              </a:spcBef>
              <a:buFontTx/>
              <a:buNone/>
            </a:pPr>
            <a:r>
              <a:rPr lang="tr" sz="1600" b="1" i="0" u="none" baseline="0" dirty="0">
                <a:latin typeface="Verdana" panose="020B0604030504040204" pitchFamily="34" charset="0"/>
              </a:rPr>
              <a:t>GG Ay YYYY</a:t>
            </a:r>
          </a:p>
        </p:txBody>
      </p:sp>
      <p:sp>
        <p:nvSpPr>
          <p:cNvPr id="11" name="Rectangle 10">
            <a:extLst>
              <a:ext uri="{FF2B5EF4-FFF2-40B4-BE49-F238E27FC236}">
                <a16:creationId xmlns:a16="http://schemas.microsoft.com/office/drawing/2014/main" id="{4C53FF83-4B1D-4AE3-8AD4-F83CA631845F}"/>
              </a:ext>
            </a:extLst>
          </p:cNvPr>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a:p>
        </p:txBody>
      </p:sp>
      <p:sp>
        <p:nvSpPr>
          <p:cNvPr id="2056" name="Rectangle 11">
            <a:extLst>
              <a:ext uri="{FF2B5EF4-FFF2-40B4-BE49-F238E27FC236}">
                <a16:creationId xmlns:a16="http://schemas.microsoft.com/office/drawing/2014/main" id="{88C73A7D-5780-471E-8BE6-4A42E697E15C}"/>
              </a:ext>
            </a:extLst>
          </p:cNvPr>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r>
              <a:rPr lang="tr" sz="1200" b="1" i="0" u="none" baseline="0">
                <a:solidFill>
                  <a:srgbClr val="FFFFFF"/>
                </a:solidFill>
                <a:latin typeface="Verdana" panose="020B0604030504040204" pitchFamily="34" charset="0"/>
              </a:rPr>
              <a:t>www.coe.int/cybercrime</a:t>
            </a:r>
            <a:r>
              <a:rPr lang="tr" sz="1200" b="0" i="0" u="none" baseline="0">
                <a:solidFill>
                  <a:srgbClr val="FFFFFF"/>
                </a:solidFill>
                <a:latin typeface="Verdana" panose="020B0604030504040204" pitchFamily="34" charset="0"/>
              </a:rPr>
              <a:t>						</a:t>
            </a:r>
            <a:r>
              <a:rPr lang="tr" sz="1200" b="1" i="0" u="none" baseline="0">
                <a:solidFill>
                  <a:srgbClr val="FFFFFF"/>
                </a:solidFill>
                <a:latin typeface="Verdana" panose="020B0604030504040204" pitchFamily="34" charset="0"/>
              </a:rPr>
              <a:t>                        - </a:t>
            </a:r>
            <a:fld id="{B15B3F00-50C3-4AA7-B2CA-0E1FD701D3C5}" type="slidenum">
              <a:rPr sz="1200" b="1">
                <a:solidFill>
                  <a:srgbClr val="FFFFFF"/>
                </a:solidFill>
                <a:latin typeface="Verdana" panose="020B0604030504040204" pitchFamily="34" charset="0"/>
              </a:rPr>
              <a:pPr algn="l" rtl="0">
                <a:spcBef>
                  <a:spcPct val="0"/>
                </a:spcBef>
                <a:buFontTx/>
                <a:buNone/>
              </a:pPr>
              <a:t>1</a:t>
            </a:fld>
            <a:r>
              <a:rPr lang="tr" sz="1200" b="1" i="0" u="none" baseline="0">
                <a:solidFill>
                  <a:srgbClr val="FFFFFF"/>
                </a:solidFill>
                <a:latin typeface="Verdana" panose="020B0604030504040204" pitchFamily="34" charset="0"/>
              </a:rPr>
              <a: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1" i="0" u="none" baseline="0">
                <a:solidFill>
                  <a:schemeClr val="bg1"/>
                </a:solidFill>
                <a:latin typeface="Verdana" panose="020B0604030504040204" pitchFamily="34" charset="0"/>
                <a:ea typeface="Verdana" panose="020B0604030504040204" pitchFamily="34" charset="0"/>
                <a:cs typeface="Verdana" charset="0"/>
              </a:rPr>
              <a:t>Avrupa Konseyinin Yaklaşımı</a:t>
            </a:r>
          </a:p>
        </p:txBody>
      </p:sp>
      <p:sp>
        <p:nvSpPr>
          <p:cNvPr id="14" name="TextBox 13">
            <a:extLst>
              <a:ext uri="{FF2B5EF4-FFF2-40B4-BE49-F238E27FC236}">
                <a16:creationId xmlns:a16="http://schemas.microsoft.com/office/drawing/2014/main" id="{0EC815FC-B81D-47F2-85CE-4939CE177F7B}"/>
              </a:ext>
            </a:extLst>
          </p:cNvPr>
          <p:cNvSpPr txBox="1">
            <a:spLocks noChangeArrowheads="1"/>
          </p:cNvSpPr>
          <p:nvPr/>
        </p:nvSpPr>
        <p:spPr bwMode="auto">
          <a:xfrm>
            <a:off x="1547813" y="1144588"/>
            <a:ext cx="58324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ctr" rtl="0"/>
            <a:r>
              <a:rPr lang="tr" sz="1800" b="1" i="0" u="none" baseline="0">
                <a:latin typeface="Arial" panose="020B0604020202020204" pitchFamily="34" charset="0"/>
                <a:cs typeface="Arial" panose="020B0604020202020204" pitchFamily="34" charset="0"/>
              </a:rPr>
              <a:t>1) Ortak standartlar: Budapeşte Siber Suçlar Sözleşmesi ve ilgili standartlar</a:t>
            </a:r>
          </a:p>
        </p:txBody>
      </p:sp>
      <p:sp>
        <p:nvSpPr>
          <p:cNvPr id="8" name="Isosceles Triangle 7">
            <a:extLst>
              <a:ext uri="{FF2B5EF4-FFF2-40B4-BE49-F238E27FC236}">
                <a16:creationId xmlns:a16="http://schemas.microsoft.com/office/drawing/2014/main" id="{5182123B-3127-448D-ABBE-8E5470B60FFB}"/>
              </a:ext>
            </a:extLst>
          </p:cNvPr>
          <p:cNvSpPr/>
          <p:nvPr/>
        </p:nvSpPr>
        <p:spPr>
          <a:xfrm>
            <a:off x="2484438" y="2017713"/>
            <a:ext cx="3948112" cy="3095625"/>
          </a:xfrm>
          <a:prstGeom prst="triangle">
            <a:avLst/>
          </a:prstGeom>
          <a:solidFill>
            <a:srgbClr val="2F618F"/>
          </a:solidFill>
          <a:ln>
            <a:solidFill>
              <a:srgbClr val="2F618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400">
              <a:latin typeface="Arial" panose="020B0604020202020204" pitchFamily="34" charset="0"/>
              <a:cs typeface="Arial" panose="020B0604020202020204" pitchFamily="34" charset="0"/>
            </a:endParaRPr>
          </a:p>
        </p:txBody>
      </p:sp>
      <p:cxnSp>
        <p:nvCxnSpPr>
          <p:cNvPr id="18" name="Straight Arrow Connector 17">
            <a:extLst>
              <a:ext uri="{FF2B5EF4-FFF2-40B4-BE49-F238E27FC236}">
                <a16:creationId xmlns:a16="http://schemas.microsoft.com/office/drawing/2014/main" id="{4B73F66C-1BDE-4BBE-ADF8-F0772BD77CFC}"/>
              </a:ext>
            </a:extLst>
          </p:cNvPr>
          <p:cNvCxnSpPr/>
          <p:nvPr/>
        </p:nvCxnSpPr>
        <p:spPr>
          <a:xfrm>
            <a:off x="4799013" y="2068513"/>
            <a:ext cx="1860550" cy="2892425"/>
          </a:xfrm>
          <a:prstGeom prst="straightConnector1">
            <a:avLst/>
          </a:prstGeom>
          <a:ln w="76200">
            <a:solidFill>
              <a:schemeClr val="tx1">
                <a:lumMod val="50000"/>
                <a:lumOff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E0C2FF9B-D897-4FA1-B04A-537949A93229}"/>
              </a:ext>
            </a:extLst>
          </p:cNvPr>
          <p:cNvCxnSpPr/>
          <p:nvPr/>
        </p:nvCxnSpPr>
        <p:spPr>
          <a:xfrm flipH="1">
            <a:off x="2268538" y="2076450"/>
            <a:ext cx="1871662" cy="2892425"/>
          </a:xfrm>
          <a:prstGeom prst="straightConnector1">
            <a:avLst/>
          </a:prstGeom>
          <a:ln w="76200">
            <a:solidFill>
              <a:schemeClr val="tx1">
                <a:lumMod val="50000"/>
                <a:lumOff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58EC46C7-9839-4125-A3E3-536B132E70E0}"/>
              </a:ext>
            </a:extLst>
          </p:cNvPr>
          <p:cNvSpPr txBox="1">
            <a:spLocks noChangeArrowheads="1"/>
          </p:cNvSpPr>
          <p:nvPr/>
        </p:nvSpPr>
        <p:spPr bwMode="auto">
          <a:xfrm>
            <a:off x="3317875" y="3544888"/>
            <a:ext cx="226218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ctr" rtl="0"/>
            <a:r>
              <a:rPr lang="tr" sz="1800" b="1" i="0" u="none" baseline="0">
                <a:solidFill>
                  <a:schemeClr val="bg1"/>
                </a:solidFill>
                <a:latin typeface="Arial" panose="020B0604020202020204" pitchFamily="34" charset="0"/>
                <a:cs typeface="Arial" panose="020B0604020202020204" pitchFamily="34" charset="0"/>
              </a:rPr>
              <a:t>"Siber uzayda sizi ve haklarınızı korur"</a:t>
            </a:r>
          </a:p>
        </p:txBody>
      </p:sp>
      <p:sp>
        <p:nvSpPr>
          <p:cNvPr id="15" name="TextBox 15">
            <a:extLst>
              <a:ext uri="{FF2B5EF4-FFF2-40B4-BE49-F238E27FC236}">
                <a16:creationId xmlns:a16="http://schemas.microsoft.com/office/drawing/2014/main" id="{9252D9BB-F2E4-46C5-BC1C-E4EF64D38CC2}"/>
              </a:ext>
            </a:extLst>
          </p:cNvPr>
          <p:cNvSpPr txBox="1">
            <a:spLocks noChangeArrowheads="1"/>
          </p:cNvSpPr>
          <p:nvPr/>
        </p:nvSpPr>
        <p:spPr bwMode="auto">
          <a:xfrm>
            <a:off x="107950" y="4184873"/>
            <a:ext cx="230505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l" rtl="0"/>
            <a:r>
              <a:rPr lang="tr" sz="1800" b="1" i="0" u="none" baseline="0">
                <a:latin typeface="Arial" panose="020B0604020202020204" pitchFamily="34" charset="0"/>
                <a:cs typeface="Arial" panose="020B0604020202020204" pitchFamily="34" charset="0"/>
              </a:rPr>
              <a:t>2) Takip ve değerlendirmeler:</a:t>
            </a:r>
          </a:p>
          <a:p>
            <a:pPr algn="l" rtl="0"/>
            <a:r>
              <a:rPr lang="tr" sz="1800" b="1" i="0" u="none" baseline="0">
                <a:latin typeface="Arial" panose="020B0604020202020204" pitchFamily="34" charset="0"/>
                <a:cs typeface="Arial" panose="020B0604020202020204" pitchFamily="34" charset="0"/>
              </a:rPr>
              <a:t>Siber Suç Sözleşmesi Komitesi (T-CY)</a:t>
            </a:r>
          </a:p>
        </p:txBody>
      </p:sp>
      <p:sp>
        <p:nvSpPr>
          <p:cNvPr id="19" name="TextBox 19">
            <a:extLst>
              <a:ext uri="{FF2B5EF4-FFF2-40B4-BE49-F238E27FC236}">
                <a16:creationId xmlns:a16="http://schemas.microsoft.com/office/drawing/2014/main" id="{CCB36F6E-1021-48B5-A13E-979F5CA743D7}"/>
              </a:ext>
            </a:extLst>
          </p:cNvPr>
          <p:cNvSpPr txBox="1">
            <a:spLocks noChangeArrowheads="1"/>
          </p:cNvSpPr>
          <p:nvPr/>
        </p:nvSpPr>
        <p:spPr bwMode="auto">
          <a:xfrm>
            <a:off x="6227763" y="5119688"/>
            <a:ext cx="295275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l" rtl="0"/>
            <a:r>
              <a:rPr lang="tr" sz="1800" b="1" i="0" u="none" baseline="0">
                <a:latin typeface="Arial" panose="020B0604020202020204" pitchFamily="34" charset="0"/>
                <a:cs typeface="Arial" panose="020B0604020202020204" pitchFamily="34" charset="0"/>
              </a:rPr>
              <a:t>3) Kapasite geliştirme:</a:t>
            </a:r>
          </a:p>
          <a:p>
            <a:pPr algn="l" rtl="0"/>
            <a:r>
              <a:rPr lang="tr" sz="1800" b="1" i="0" u="none" baseline="0">
                <a:latin typeface="Arial" panose="020B0604020202020204" pitchFamily="34" charset="0"/>
                <a:cs typeface="Arial" panose="020B0604020202020204" pitchFamily="34" charset="0"/>
              </a:rPr>
              <a:t>C-PROC </a:t>
            </a:r>
            <a:r>
              <a:rPr lang="tr" sz="1800" b="0" i="0" u="none" baseline="0">
                <a:latin typeface="Arial" panose="020B0604020202020204" pitchFamily="34" charset="0"/>
                <a:cs typeface="Arial" panose="020B0604020202020204" pitchFamily="34" charset="0"/>
                <a:sym typeface="Wingdings 3" charset="0"/>
              </a:rPr>
              <a:t></a:t>
            </a:r>
            <a:endParaRPr lang="tr" sz="1800" b="1" dirty="0">
              <a:latin typeface="Arial" panose="020B0604020202020204" pitchFamily="34" charset="0"/>
              <a:cs typeface="Arial" panose="020B0604020202020204" pitchFamily="34" charset="0"/>
            </a:endParaRPr>
          </a:p>
          <a:p>
            <a:pPr algn="l" rtl="0"/>
            <a:r>
              <a:rPr lang="tr" sz="1800" b="1" i="0" u="none" baseline="0">
                <a:latin typeface="Arial" panose="020B0604020202020204" pitchFamily="34" charset="0"/>
                <a:cs typeface="Arial" panose="020B0604020202020204" pitchFamily="34" charset="0"/>
              </a:rPr>
              <a:t>Teknik işbirliği programları</a:t>
            </a:r>
          </a:p>
        </p:txBody>
      </p:sp>
      <p:cxnSp>
        <p:nvCxnSpPr>
          <p:cNvPr id="17" name="Straight Arrow Connector 16">
            <a:extLst>
              <a:ext uri="{FF2B5EF4-FFF2-40B4-BE49-F238E27FC236}">
                <a16:creationId xmlns:a16="http://schemas.microsoft.com/office/drawing/2014/main" id="{F8666E47-CD8C-4A02-AD4D-CC81B81EFF80}"/>
              </a:ext>
            </a:extLst>
          </p:cNvPr>
          <p:cNvCxnSpPr/>
          <p:nvPr/>
        </p:nvCxnSpPr>
        <p:spPr>
          <a:xfrm flipH="1">
            <a:off x="2771775" y="5387975"/>
            <a:ext cx="3384550" cy="0"/>
          </a:xfrm>
          <a:prstGeom prst="straightConnector1">
            <a:avLst/>
          </a:prstGeom>
          <a:ln w="76200">
            <a:solidFill>
              <a:schemeClr val="tx1">
                <a:lumMod val="50000"/>
                <a:lumOff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pic>
        <p:nvPicPr>
          <p:cNvPr id="20"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978626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82268" y="38081"/>
            <a:ext cx="76327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800" b="1" i="0" u="none" baseline="0">
                <a:solidFill>
                  <a:schemeClr val="bg1"/>
                </a:solidFill>
                <a:latin typeface="Arial" panose="020B0604020202020204" pitchFamily="34" charset="0"/>
                <a:cs typeface="Arial" panose="020B0604020202020204" pitchFamily="34" charset="0"/>
              </a:rPr>
              <a:t>Avrupa Konseyinin Bükreş'teki Siber </a:t>
            </a:r>
          </a:p>
          <a:p>
            <a:pPr algn="r" rtl="0"/>
            <a:r>
              <a:rPr lang="tr" sz="2800" b="1" i="0" u="none" baseline="0">
                <a:solidFill>
                  <a:schemeClr val="bg1"/>
                </a:solidFill>
                <a:latin typeface="Arial" panose="020B0604020202020204" pitchFamily="34" charset="0"/>
                <a:cs typeface="Arial" panose="020B0604020202020204" pitchFamily="34" charset="0"/>
              </a:rPr>
              <a:t>Suçlar Program Ofisi (C-PROC)</a:t>
            </a:r>
            <a:endParaRPr lang="tr" sz="1800" b="1" dirty="0">
              <a:solidFill>
                <a:schemeClr val="bg1"/>
              </a:solidFill>
              <a:latin typeface="Arial" panose="020B0604020202020204" pitchFamily="34" charset="0"/>
              <a:cs typeface="Arial" panose="020B0604020202020204" pitchFamily="34" charset="0"/>
            </a:endParaRPr>
          </a:p>
        </p:txBody>
      </p:sp>
      <p:sp>
        <p:nvSpPr>
          <p:cNvPr id="2" name="TextBox 13">
            <a:extLst>
              <a:ext uri="{FF2B5EF4-FFF2-40B4-BE49-F238E27FC236}">
                <a16:creationId xmlns:a16="http://schemas.microsoft.com/office/drawing/2014/main" id="{B9BE7F87-B3D1-4976-A17F-00003EF51DAD}"/>
              </a:ext>
            </a:extLst>
          </p:cNvPr>
          <p:cNvSpPr txBox="1">
            <a:spLocks noChangeArrowheads="1"/>
          </p:cNvSpPr>
          <p:nvPr/>
        </p:nvSpPr>
        <p:spPr bwMode="auto">
          <a:xfrm>
            <a:off x="250825" y="1874812"/>
            <a:ext cx="8720138" cy="3354388"/>
          </a:xfrm>
          <a:prstGeom prst="rect">
            <a:avLst/>
          </a:prstGeom>
          <a:noFill/>
          <a:ln w="9525">
            <a:solidFill>
              <a:srgbClr val="2F618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l" rtl="0">
              <a:spcAft>
                <a:spcPts val="1200"/>
              </a:spcAft>
              <a:buFont typeface="Wingdings" charset="0"/>
              <a:buChar char="§"/>
            </a:pPr>
            <a:r>
              <a:rPr lang="tr" sz="2000" b="1" i="0" u="none" baseline="0" dirty="0">
                <a:latin typeface="Arial" panose="020B0604020202020204" pitchFamily="34" charset="0"/>
                <a:cs typeface="Arial" panose="020B0604020202020204" pitchFamily="34" charset="0"/>
              </a:rPr>
              <a:t>Ekim 2013 tarihli Bakanlar Komitesi kararı</a:t>
            </a:r>
          </a:p>
          <a:p>
            <a:pPr algn="l" rtl="0">
              <a:spcAft>
                <a:spcPts val="1200"/>
              </a:spcAft>
              <a:buFont typeface="Wingdings" charset="0"/>
              <a:buChar char="§"/>
            </a:pPr>
            <a:r>
              <a:rPr lang="tr" sz="2000" b="1" i="0" u="none" baseline="0" dirty="0">
                <a:latin typeface="Arial" panose="020B0604020202020204" pitchFamily="34" charset="0"/>
                <a:cs typeface="Arial" panose="020B0604020202020204" pitchFamily="34" charset="0"/>
              </a:rPr>
              <a:t>Nisan 2014'ten beri geçerlidir</a:t>
            </a:r>
          </a:p>
          <a:p>
            <a:pPr algn="l" rtl="0">
              <a:spcAft>
                <a:spcPts val="1200"/>
              </a:spcAft>
              <a:buFont typeface="Wingdings" charset="0"/>
              <a:buChar char="§"/>
            </a:pPr>
            <a:r>
              <a:rPr lang="tr" sz="2000" b="1" i="0" u="none" baseline="0" dirty="0">
                <a:latin typeface="Arial" panose="020B0604020202020204" pitchFamily="34" charset="0"/>
                <a:cs typeface="Arial" panose="020B0604020202020204" pitchFamily="34" charset="0"/>
              </a:rPr>
              <a:t>Şu anda 6 proje devam ediyor</a:t>
            </a:r>
          </a:p>
          <a:p>
            <a:pPr algn="l" rtl="0">
              <a:spcAft>
                <a:spcPts val="1200"/>
              </a:spcAft>
              <a:buFont typeface="Wingdings" charset="0"/>
              <a:buChar char="§"/>
            </a:pPr>
            <a:endParaRPr lang="tr" sz="2800" b="1" dirty="0">
              <a:latin typeface="Arial" panose="020B0604020202020204" pitchFamily="34" charset="0"/>
              <a:cs typeface="Arial" panose="020B0604020202020204" pitchFamily="34" charset="0"/>
            </a:endParaRPr>
          </a:p>
          <a:p>
            <a:pPr algn="l" rtl="0">
              <a:spcAft>
                <a:spcPts val="1200"/>
              </a:spcAft>
              <a:buFont typeface="Wingdings" charset="0"/>
              <a:buChar char="§"/>
            </a:pPr>
            <a:r>
              <a:rPr lang="tr" sz="2800" b="1" i="0" u="none" baseline="0" dirty="0">
                <a:latin typeface="Arial" panose="020B0604020202020204" pitchFamily="34" charset="0"/>
                <a:cs typeface="Arial" panose="020B0604020202020204" pitchFamily="34" charset="0"/>
              </a:rPr>
              <a:t>Görev: Siber suçlar ve elektronik delillere ilişkin adli kapasitenin güçlendirilmesi için tüm ülkelere destek</a:t>
            </a:r>
          </a:p>
        </p:txBody>
      </p:sp>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pic>
        <p:nvPicPr>
          <p:cNvPr id="7"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206068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043608" y="251152"/>
            <a:ext cx="806879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1" i="0" u="none" baseline="0">
                <a:solidFill>
                  <a:schemeClr val="bg1"/>
                </a:solidFill>
                <a:latin typeface="Arial" panose="020B0604020202020204" pitchFamily="34" charset="0"/>
                <a:cs typeface="Arial" panose="020B0604020202020204" pitchFamily="34" charset="0"/>
              </a:rPr>
              <a:t>Mevcut kapasite geliştirme programları</a:t>
            </a:r>
          </a:p>
        </p:txBody>
      </p:sp>
      <p:sp>
        <p:nvSpPr>
          <p:cNvPr id="5" name="Rectangle 4">
            <a:extLst>
              <a:ext uri="{FF2B5EF4-FFF2-40B4-BE49-F238E27FC236}">
                <a16:creationId xmlns:a16="http://schemas.microsoft.com/office/drawing/2014/main" id="{B8CBA4D4-04D4-4B9F-A79C-A444211BD67F}"/>
              </a:ext>
            </a:extLst>
          </p:cNvPr>
          <p:cNvSpPr/>
          <p:nvPr/>
        </p:nvSpPr>
        <p:spPr>
          <a:xfrm>
            <a:off x="323850" y="1181100"/>
            <a:ext cx="8461375" cy="503323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dirty="0">
              <a:latin typeface="Arial" panose="020B0604020202020204" pitchFamily="34" charset="0"/>
              <a:cs typeface="Arial" panose="020B0604020202020204" pitchFamily="34" charset="0"/>
            </a:endParaRPr>
          </a:p>
        </p:txBody>
      </p:sp>
      <p:pic>
        <p:nvPicPr>
          <p:cNvPr id="22" name="Picture 19">
            <a:extLst>
              <a:ext uri="{FF2B5EF4-FFF2-40B4-BE49-F238E27FC236}">
                <a16:creationId xmlns:a16="http://schemas.microsoft.com/office/drawing/2014/main" id="{0DF5DDB8-AE21-4C08-84EA-22EEBA8A9675}"/>
              </a:ext>
            </a:extLst>
          </p:cNvPr>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88169" y="1357685"/>
            <a:ext cx="4687887"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14">
            <a:extLst>
              <a:ext uri="{FF2B5EF4-FFF2-40B4-BE49-F238E27FC236}">
                <a16:creationId xmlns:a16="http://schemas.microsoft.com/office/drawing/2014/main" id="{727DD9C2-7324-4D82-9AA6-571418FD8FF9}"/>
              </a:ext>
            </a:extLst>
          </p:cNvPr>
          <p:cNvSpPr txBox="1">
            <a:spLocks noChangeArrowheads="1"/>
          </p:cNvSpPr>
          <p:nvPr/>
        </p:nvSpPr>
        <p:spPr bwMode="auto">
          <a:xfrm>
            <a:off x="323850" y="2492896"/>
            <a:ext cx="7874000" cy="5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l" rtl="0">
              <a:lnSpc>
                <a:spcPts val="3000"/>
              </a:lnSpc>
            </a:pPr>
            <a:r>
              <a:rPr lang="tr" b="0" i="0" u="none" baseline="0" dirty="0">
                <a:latin typeface="Arial" panose="020B0604020202020204" pitchFamily="34" charset="0"/>
                <a:cs typeface="Arial" panose="020B0604020202020204" pitchFamily="34" charset="0"/>
              </a:rPr>
              <a:t>GLACY+ </a:t>
            </a:r>
            <a:r>
              <a:rPr lang="tr" sz="1400" b="0" i="0" u="none" baseline="0" dirty="0">
                <a:latin typeface="Arial" panose="020B0604020202020204" pitchFamily="34" charset="0"/>
                <a:cs typeface="Arial" panose="020B0604020202020204" pitchFamily="34" charset="0"/>
              </a:rPr>
              <a:t>Siber Suçlara Dair Küresel Eylem Hakkında AB/AK Ortak Projesi</a:t>
            </a:r>
          </a:p>
        </p:txBody>
      </p:sp>
      <p:sp>
        <p:nvSpPr>
          <p:cNvPr id="8" name="TextBox 15">
            <a:extLst>
              <a:ext uri="{FF2B5EF4-FFF2-40B4-BE49-F238E27FC236}">
                <a16:creationId xmlns:a16="http://schemas.microsoft.com/office/drawing/2014/main" id="{75DCCF07-F68B-4BB3-A840-FA8983B0124E}"/>
              </a:ext>
            </a:extLst>
          </p:cNvPr>
          <p:cNvSpPr txBox="1">
            <a:spLocks noChangeArrowheads="1"/>
          </p:cNvSpPr>
          <p:nvPr/>
        </p:nvSpPr>
        <p:spPr bwMode="auto">
          <a:xfrm>
            <a:off x="323850" y="3000410"/>
            <a:ext cx="7789863" cy="5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108000" rIns="90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l" rtl="0">
              <a:lnSpc>
                <a:spcPts val="3000"/>
              </a:lnSpc>
            </a:pPr>
            <a:r>
              <a:rPr lang="tr" b="0" i="0" u="none" baseline="0">
                <a:latin typeface="Arial" panose="020B0604020202020204" pitchFamily="34" charset="0"/>
                <a:cs typeface="Arial" panose="020B0604020202020204" pitchFamily="34" charset="0"/>
              </a:rPr>
              <a:t>CyberEast </a:t>
            </a:r>
            <a:r>
              <a:rPr lang="tr" sz="1400" b="0" i="0" u="none" baseline="0">
                <a:latin typeface="Arial" panose="020B0604020202020204" pitchFamily="34" charset="0"/>
                <a:cs typeface="Arial" panose="020B0604020202020204" pitchFamily="34" charset="0"/>
              </a:rPr>
              <a:t>AB/AK Doğu Ortaklığı</a:t>
            </a:r>
          </a:p>
        </p:txBody>
      </p:sp>
      <p:sp>
        <p:nvSpPr>
          <p:cNvPr id="18" name="TextBox 17">
            <a:extLst>
              <a:ext uri="{FF2B5EF4-FFF2-40B4-BE49-F238E27FC236}">
                <a16:creationId xmlns:a16="http://schemas.microsoft.com/office/drawing/2014/main" id="{4ACA7BF1-61FD-4D66-A1DD-0EACE36D48FC}"/>
              </a:ext>
            </a:extLst>
          </p:cNvPr>
          <p:cNvSpPr txBox="1">
            <a:spLocks noChangeArrowheads="1"/>
          </p:cNvSpPr>
          <p:nvPr/>
        </p:nvSpPr>
        <p:spPr bwMode="auto">
          <a:xfrm>
            <a:off x="323850" y="3558555"/>
            <a:ext cx="8482013" cy="5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l" rtl="0">
              <a:lnSpc>
                <a:spcPts val="3000"/>
              </a:lnSpc>
            </a:pPr>
            <a:r>
              <a:rPr lang="tr" b="0" i="0" u="none" baseline="0">
                <a:latin typeface="Arial" panose="020B0604020202020204" pitchFamily="34" charset="0"/>
                <a:cs typeface="Arial" panose="020B0604020202020204" pitchFamily="34" charset="0"/>
              </a:rPr>
              <a:t>iPROCEEDS-2 </a:t>
            </a:r>
            <a:r>
              <a:rPr lang="tr" sz="1400" b="0" i="0" u="none" baseline="0">
                <a:latin typeface="Arial" panose="020B0604020202020204" pitchFamily="34" charset="0"/>
                <a:cs typeface="Arial" panose="020B0604020202020204" pitchFamily="34" charset="0"/>
              </a:rPr>
              <a:t>İnternette elde edilen suç gelirlerini hedef alan AB/AK projesi </a:t>
            </a:r>
          </a:p>
        </p:txBody>
      </p:sp>
      <p:sp>
        <p:nvSpPr>
          <p:cNvPr id="24" name="TextBox 17">
            <a:extLst>
              <a:ext uri="{FF2B5EF4-FFF2-40B4-BE49-F238E27FC236}">
                <a16:creationId xmlns:a16="http://schemas.microsoft.com/office/drawing/2014/main" id="{2FC01A6F-0182-44A9-A3DE-CCDCE97CA75E}"/>
              </a:ext>
            </a:extLst>
          </p:cNvPr>
          <p:cNvSpPr txBox="1">
            <a:spLocks noChangeArrowheads="1"/>
          </p:cNvSpPr>
          <p:nvPr/>
        </p:nvSpPr>
        <p:spPr bwMode="auto">
          <a:xfrm>
            <a:off x="323528" y="4077181"/>
            <a:ext cx="8482013" cy="57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l" rtl="0">
              <a:lnSpc>
                <a:spcPts val="3000"/>
              </a:lnSpc>
            </a:pPr>
            <a:r>
              <a:rPr lang="tr" b="0" i="0" u="none" baseline="0">
                <a:latin typeface="Arial" panose="020B0604020202020204" pitchFamily="34" charset="0"/>
                <a:cs typeface="Arial" panose="020B0604020202020204" pitchFamily="34" charset="0"/>
              </a:rPr>
              <a:t>CyberSouth </a:t>
            </a:r>
            <a:r>
              <a:rPr lang="tr" sz="1400" b="0" i="0" u="none" baseline="0">
                <a:latin typeface="Arial" panose="020B0604020202020204" pitchFamily="34" charset="0"/>
                <a:cs typeface="Arial" panose="020B0604020202020204" pitchFamily="34" charset="0"/>
              </a:rPr>
              <a:t>Siber Suçlar ve Elektronik Delillere İlişkin AB/AK Ortak Projesi</a:t>
            </a:r>
          </a:p>
        </p:txBody>
      </p:sp>
      <p:sp>
        <p:nvSpPr>
          <p:cNvPr id="2" name="TextBox 18">
            <a:extLst>
              <a:ext uri="{FF2B5EF4-FFF2-40B4-BE49-F238E27FC236}">
                <a16:creationId xmlns:a16="http://schemas.microsoft.com/office/drawing/2014/main" id="{80016FE9-AB9B-42EA-B13E-241A406A0F1A}"/>
              </a:ext>
            </a:extLst>
          </p:cNvPr>
          <p:cNvSpPr txBox="1">
            <a:spLocks noChangeArrowheads="1"/>
          </p:cNvSpPr>
          <p:nvPr/>
        </p:nvSpPr>
        <p:spPr bwMode="auto">
          <a:xfrm>
            <a:off x="323528" y="4581128"/>
            <a:ext cx="8057048" cy="1006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l" rtl="0">
              <a:lnSpc>
                <a:spcPts val="3200"/>
              </a:lnSpc>
            </a:pPr>
            <a:r>
              <a:rPr lang="tr" b="0" i="0" u="none" baseline="0" dirty="0">
                <a:latin typeface="Arial" panose="020B0604020202020204" pitchFamily="34" charset="0"/>
                <a:cs typeface="Arial" panose="020B0604020202020204" pitchFamily="34" charset="0"/>
              </a:rPr>
              <a:t>Avrupa'da Çocukların İnternette Cinsel Sömürüsü ve İstismarının Sonlandırılması (EndOCSEA@Europe)</a:t>
            </a:r>
            <a:r>
              <a:rPr lang="tr" sz="1800" b="0" i="0" u="none" baseline="0" dirty="0">
                <a:latin typeface="Arial" panose="020B0604020202020204" pitchFamily="34" charset="0"/>
                <a:cs typeface="Arial" panose="020B0604020202020204" pitchFamily="34" charset="0"/>
              </a:rPr>
              <a:t> </a:t>
            </a:r>
            <a:r>
              <a:rPr lang="tr" sz="1400" b="0" i="0" u="none" baseline="0" dirty="0">
                <a:latin typeface="Arial" panose="020B0604020202020204" pitchFamily="34" charset="0"/>
                <a:cs typeface="Arial" panose="020B0604020202020204" pitchFamily="34" charset="0"/>
              </a:rPr>
              <a:t>(Çocuklara Yönelik Şiddeti Sonlandırma Fonu.) </a:t>
            </a:r>
          </a:p>
        </p:txBody>
      </p:sp>
      <p:pic>
        <p:nvPicPr>
          <p:cNvPr id="4" name="Picture 12">
            <a:extLst>
              <a:ext uri="{FF2B5EF4-FFF2-40B4-BE49-F238E27FC236}">
                <a16:creationId xmlns:a16="http://schemas.microsoft.com/office/drawing/2014/main" id="{0E638BCF-702B-41C5-839F-DC1370A04612}"/>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7360096" y="5157192"/>
            <a:ext cx="1182688" cy="101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8">
            <a:extLst>
              <a:ext uri="{FF2B5EF4-FFF2-40B4-BE49-F238E27FC236}">
                <a16:creationId xmlns:a16="http://schemas.microsoft.com/office/drawing/2014/main" id="{B3B30427-D205-4EE7-9AA1-4078EF8B8770}"/>
              </a:ext>
            </a:extLst>
          </p:cNvPr>
          <p:cNvSpPr txBox="1">
            <a:spLocks noChangeArrowheads="1"/>
          </p:cNvSpPr>
          <p:nvPr/>
        </p:nvSpPr>
        <p:spPr bwMode="auto">
          <a:xfrm>
            <a:off x="323850" y="5589240"/>
            <a:ext cx="7762875" cy="595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108000" bIns="108000">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l" rtl="0">
              <a:lnSpc>
                <a:spcPts val="3200"/>
              </a:lnSpc>
            </a:pPr>
            <a:r>
              <a:rPr lang="tr" b="0" i="0" u="none" baseline="0" dirty="0">
                <a:latin typeface="Arial" panose="020B0604020202020204" pitchFamily="34" charset="0"/>
                <a:cs typeface="Arial" panose="020B0604020202020204" pitchFamily="34" charset="0"/>
              </a:rPr>
              <a:t>CyberCrime@Octopus</a:t>
            </a:r>
            <a:r>
              <a:rPr lang="tr" sz="1800" b="0" i="0" u="none" baseline="0" dirty="0">
                <a:latin typeface="Arial" panose="020B0604020202020204" pitchFamily="34" charset="0"/>
                <a:cs typeface="Arial" panose="020B0604020202020204" pitchFamily="34" charset="0"/>
              </a:rPr>
              <a:t> </a:t>
            </a:r>
            <a:r>
              <a:rPr lang="tr" sz="1400" b="0" i="0" u="none" baseline="0" dirty="0">
                <a:latin typeface="Arial" panose="020B0604020202020204" pitchFamily="34" charset="0"/>
                <a:cs typeface="Arial" panose="020B0604020202020204" pitchFamily="34" charset="0"/>
              </a:rPr>
              <a:t>(gönüllü katkılarla fonlama) </a:t>
            </a:r>
          </a:p>
        </p:txBody>
      </p:sp>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pic>
        <p:nvPicPr>
          <p:cNvPr id="15"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405340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380FE40-902C-48A0-8E4E-962AA387FB67}"/>
              </a:ext>
            </a:extLst>
          </p:cNvPr>
          <p:cNvSpPr>
            <a:spLocks noGrp="1"/>
          </p:cNvSpPr>
          <p:nvPr>
            <p:ph type="body" idx="1"/>
          </p:nvPr>
        </p:nvSpPr>
        <p:spPr/>
        <p:txBody>
          <a:bodyPr/>
          <a:lstStyle/>
          <a:p>
            <a:pPr algn="l" rtl="0"/>
            <a:r>
              <a:rPr lang="tr" b="0" i="0" u="none" baseline="0">
                <a:latin typeface="Verdana" panose="020B0604030504040204" pitchFamily="34" charset="0"/>
                <a:ea typeface="Verdana" panose="020B0604030504040204" pitchFamily="34" charset="0"/>
              </a:rPr>
              <a:t>Budapeşte Sözleşmesi – Genel Bakış </a:t>
            </a:r>
          </a:p>
        </p:txBody>
      </p:sp>
      <p:pic>
        <p:nvPicPr>
          <p:cNvPr id="10" name="Picture 4">
            <a:extLst>
              <a:ext uri="{FF2B5EF4-FFF2-40B4-BE49-F238E27FC236}">
                <a16:creationId xmlns:a16="http://schemas.microsoft.com/office/drawing/2014/main" id="{9E352179-95DE-4E37-9014-C7512F18C08A}"/>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a:extLst>
              <a:ext uri="{FF2B5EF4-FFF2-40B4-BE49-F238E27FC236}">
                <a16:creationId xmlns:a16="http://schemas.microsoft.com/office/drawing/2014/main" id="{F9CBCD3B-0D81-4EEF-9F9F-DB3E28FFD393}"/>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dirty="0">
              <a:latin typeface="Verdana" panose="020B0604030504040204" pitchFamily="34" charset="0"/>
              <a:ea typeface="Verdana" panose="020B0604030504040204" pitchFamily="34" charset="0"/>
            </a:endParaRPr>
          </a:p>
        </p:txBody>
      </p:sp>
      <p:sp>
        <p:nvSpPr>
          <p:cNvPr id="9" name="TextBox 7">
            <a:extLst>
              <a:ext uri="{FF2B5EF4-FFF2-40B4-BE49-F238E27FC236}">
                <a16:creationId xmlns:a16="http://schemas.microsoft.com/office/drawing/2014/main" id="{7B9BC96D-6AC8-4249-9F3D-D92372DB1900}"/>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1" i="0" u="none" baseline="0">
                <a:solidFill>
                  <a:schemeClr val="bg1"/>
                </a:solidFill>
                <a:latin typeface="Verdana" panose="020B0604030504040204" pitchFamily="34" charset="0"/>
                <a:ea typeface="Verdana" panose="020B0604030504040204" pitchFamily="34" charset="0"/>
                <a:cs typeface="Verdana" charset="0"/>
              </a:rPr>
              <a:t>Bölüm 2</a:t>
            </a:r>
            <a:endParaRPr lang="tr" sz="2000" b="1" dirty="0">
              <a:solidFill>
                <a:schemeClr val="bg1"/>
              </a:solidFill>
              <a:latin typeface="Verdana" panose="020B0604030504040204" pitchFamily="34" charset="0"/>
              <a:ea typeface="Verdana" panose="020B0604030504040204" pitchFamily="34" charset="0"/>
              <a:cs typeface="Verdana" charset="0"/>
            </a:endParaRPr>
          </a:p>
        </p:txBody>
      </p:sp>
      <p:sp>
        <p:nvSpPr>
          <p:cNvPr id="2" name="Title 1">
            <a:extLst>
              <a:ext uri="{FF2B5EF4-FFF2-40B4-BE49-F238E27FC236}">
                <a16:creationId xmlns:a16="http://schemas.microsoft.com/office/drawing/2014/main" id="{82BA244C-489D-417D-B8AB-CB954192CB36}"/>
              </a:ext>
            </a:extLst>
          </p:cNvPr>
          <p:cNvSpPr>
            <a:spLocks noGrp="1"/>
          </p:cNvSpPr>
          <p:nvPr>
            <p:ph type="title"/>
          </p:nvPr>
        </p:nvSpPr>
        <p:spPr>
          <a:xfrm>
            <a:off x="722312" y="4406900"/>
            <a:ext cx="7882135" cy="1362075"/>
          </a:xfrm>
        </p:spPr>
        <p:txBody>
          <a:bodyPr/>
          <a:lstStyle/>
          <a:p>
            <a:pPr algn="l" rtl="0"/>
            <a:r>
              <a:rPr lang="tr" b="1" i="0" u="none" baseline="0" dirty="0">
                <a:latin typeface="Verdana" panose="020B0604030504040204" pitchFamily="34" charset="0"/>
                <a:ea typeface="Verdana" panose="020B0604030504040204" pitchFamily="34" charset="0"/>
              </a:rPr>
              <a:t>BİR SİBER SUÇLAR ANTLAŞMASININ TEMEL UNSURLARI</a:t>
            </a:r>
          </a:p>
        </p:txBody>
      </p:sp>
      <p:sp>
        <p:nvSpPr>
          <p:cNvPr id="6" name="Rectangle 5">
            <a:extLst>
              <a:ext uri="{FF2B5EF4-FFF2-40B4-BE49-F238E27FC236}">
                <a16:creationId xmlns:a16="http://schemas.microsoft.com/office/drawing/2014/main" id="{74DFE25A-050F-4914-B2E8-65E908C83E53}"/>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sp>
        <p:nvSpPr>
          <p:cNvPr id="5" name="Rectangle 11">
            <a:extLst>
              <a:ext uri="{FF2B5EF4-FFF2-40B4-BE49-F238E27FC236}">
                <a16:creationId xmlns:a16="http://schemas.microsoft.com/office/drawing/2014/main" id="{C48A7903-DBE1-43BD-905E-55DB247564CB}"/>
              </a:ext>
            </a:extLst>
          </p:cNvPr>
          <p:cNvSpPr>
            <a:spLocks noChangeArrowheads="1"/>
          </p:cNvSpPr>
          <p:nvPr/>
        </p:nvSpPr>
        <p:spPr bwMode="auto">
          <a:xfrm>
            <a:off x="7938" y="6597650"/>
            <a:ext cx="913606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rtl="0"/>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r>
              <a:rPr lang="tr" sz="1200" b="0" i="0" u="none" baseline="0">
                <a:solidFill>
                  <a:srgbClr val="FFFFFF"/>
                </a:solidFill>
                <a:latin typeface="Verdana" panose="020B0604030504040204" pitchFamily="34" charset="0"/>
                <a:ea typeface="Verdana" panose="020B0604030504040204" pitchFamily="34" charset="0"/>
                <a:cs typeface="Verdana" charset="0"/>
              </a:rPr>
              <a:t>						</a:t>
            </a:r>
            <a:r>
              <a:rPr lang="tr" sz="1200" b="1" i="0" u="none" baseline="0">
                <a:solidFill>
                  <a:srgbClr val="FFFFFF"/>
                </a:solidFill>
                <a:latin typeface="Verdana" panose="020B0604030504040204" pitchFamily="34" charset="0"/>
                <a:ea typeface="Verdana" panose="020B0604030504040204" pitchFamily="34" charset="0"/>
                <a:cs typeface="Verdana" charset="0"/>
              </a:rPr>
              <a:t>                        - </a:t>
            </a:r>
            <a:fld id="{F50FF694-912A-834E-AD45-B984C7BF2CE4}" type="slidenum">
              <a:rPr sz="1200" b="1">
                <a:solidFill>
                  <a:srgbClr val="FFFFFF"/>
                </a:solidFill>
                <a:latin typeface="Verdana" panose="020B0604030504040204" pitchFamily="34" charset="0"/>
                <a:ea typeface="Verdana" panose="020B0604030504040204" pitchFamily="34" charset="0"/>
                <a:cs typeface="Verdana" charset="0"/>
              </a:rPr>
              <a:pPr algn="l" rtl="0"/>
              <a:t>13</a:t>
            </a:fld>
            <a:r>
              <a:rPr lang="tr" sz="1200" b="1" i="0" u="none" baseline="0">
                <a:solidFill>
                  <a:srgbClr val="FFFFFF"/>
                </a:solidFill>
                <a:latin typeface="Verdana" panose="020B0604030504040204" pitchFamily="34" charset="0"/>
                <a:ea typeface="Verdana" panose="020B0604030504040204" pitchFamily="34" charset="0"/>
                <a:cs typeface="Verdana" charset="0"/>
              </a:rPr>
              <a:t> -</a:t>
            </a:r>
          </a:p>
        </p:txBody>
      </p:sp>
      <p:pic>
        <p:nvPicPr>
          <p:cNvPr id="11"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628850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1" i="0" u="none" baseline="0">
                <a:solidFill>
                  <a:schemeClr val="bg1"/>
                </a:solidFill>
                <a:latin typeface="Verdana" panose="020B0604030504040204" pitchFamily="34" charset="0"/>
                <a:ea typeface="Verdana" panose="020B0604030504040204" pitchFamily="34" charset="0"/>
                <a:cs typeface="Verdana" charset="0"/>
              </a:rPr>
              <a:t>Uluslararası Görünüm</a:t>
            </a:r>
            <a:endParaRPr lang="tr" sz="2000" b="1" dirty="0">
              <a:solidFill>
                <a:schemeClr val="bg1"/>
              </a:solidFill>
              <a:latin typeface="Verdana" panose="020B0604030504040204" pitchFamily="34" charset="0"/>
              <a:ea typeface="Verdana" panose="020B0604030504040204" pitchFamily="34" charset="0"/>
              <a:cs typeface="Verdana" charset="0"/>
            </a:endParaRPr>
          </a:p>
        </p:txBody>
      </p:sp>
      <p:pic>
        <p:nvPicPr>
          <p:cNvPr id="42" name="Picture 20" descr="UNODC_logo">
            <a:extLst>
              <a:ext uri="{FF2B5EF4-FFF2-40B4-BE49-F238E27FC236}">
                <a16:creationId xmlns:a16="http://schemas.microsoft.com/office/drawing/2014/main" id="{A1F5BCB3-BDA0-40A9-99F8-4384D505186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53948" y="1194871"/>
            <a:ext cx="2253399" cy="1584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Picture 2" descr="https://encrypted-tbn3.gstatic.com/images?q=tbn:ANd9GcS8kc6MxOjYbIoUYYIAChLtSjGs_gPhuFMYixWcIwOKi5JQADMlVg">
            <a:extLst>
              <a:ext uri="{FF2B5EF4-FFF2-40B4-BE49-F238E27FC236}">
                <a16:creationId xmlns:a16="http://schemas.microsoft.com/office/drawing/2014/main" id="{C81FB9E9-DE1A-4145-A1B6-10FBC83A3A6B}"/>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3050" y="1217162"/>
            <a:ext cx="2358445" cy="1909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6" descr="http://upload.wikimedia.org/wikipedia/en/thumb/4/44/Shanghai_Cooperation_Organisation_(logo).svg/1024px-Shanghai_Cooperation_Organisation_(logo).svg.png">
            <a:extLst>
              <a:ext uri="{FF2B5EF4-FFF2-40B4-BE49-F238E27FC236}">
                <a16:creationId xmlns:a16="http://schemas.microsoft.com/office/drawing/2014/main" id="{AA8D8512-25CD-44EF-AA2B-6ADF9CB7A7C1}"/>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532828" y="1227455"/>
            <a:ext cx="1755027" cy="1755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 name="Picture 12" descr="ITU">
            <a:extLst>
              <a:ext uri="{FF2B5EF4-FFF2-40B4-BE49-F238E27FC236}">
                <a16:creationId xmlns:a16="http://schemas.microsoft.com/office/drawing/2014/main" id="{5DA9917B-E216-4A74-8859-D8085DE24C50}"/>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626360" y="2861282"/>
            <a:ext cx="2295647" cy="2295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 name="Picture 2" descr="https://encrypted-tbn1.gstatic.com/images?q=tbn:ANd9GcS-PUjVyE7OlcLxkjo1Wa6hn7qRvVRkEanvr7qBiuskAJLteLjvXw">
            <a:extLst>
              <a:ext uri="{FF2B5EF4-FFF2-40B4-BE49-F238E27FC236}">
                <a16:creationId xmlns:a16="http://schemas.microsoft.com/office/drawing/2014/main" id="{7A4DF52E-8B7A-44B6-92AB-6D60DF6A936F}"/>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184406" y="3088897"/>
            <a:ext cx="1703469" cy="1989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 name="Picture 2" descr="Image result for arab league logo">
            <a:extLst>
              <a:ext uri="{FF2B5EF4-FFF2-40B4-BE49-F238E27FC236}">
                <a16:creationId xmlns:a16="http://schemas.microsoft.com/office/drawing/2014/main" id="{D78A7F6B-4E28-4ECD-8C18-ACBAE26673B8}"/>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640181" y="3168851"/>
            <a:ext cx="2559848" cy="1769495"/>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6" descr="https://encrypted-tbn2.gstatic.com/images?q=tbn:ANd9GcS-47cvYfUBHhv_YFWyDi1gecyRzh5G7zQH_UfPj54XZop_gOeknA">
            <a:extLst>
              <a:ext uri="{FF2B5EF4-FFF2-40B4-BE49-F238E27FC236}">
                <a16:creationId xmlns:a16="http://schemas.microsoft.com/office/drawing/2014/main" id="{1E94690C-C8D8-4D48-ACAD-220B4B2A77E0}"/>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0" y="3168852"/>
            <a:ext cx="2896671" cy="1906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 name="TextBox 55">
            <a:extLst>
              <a:ext uri="{FF2B5EF4-FFF2-40B4-BE49-F238E27FC236}">
                <a16:creationId xmlns:a16="http://schemas.microsoft.com/office/drawing/2014/main" id="{5092036A-613E-46C6-8C4A-FAF11957DF03}"/>
              </a:ext>
            </a:extLst>
          </p:cNvPr>
          <p:cNvSpPr txBox="1"/>
          <p:nvPr/>
        </p:nvSpPr>
        <p:spPr>
          <a:xfrm>
            <a:off x="7027600" y="4869114"/>
            <a:ext cx="2016124" cy="1785104"/>
          </a:xfrm>
          <a:prstGeom prst="rect">
            <a:avLst/>
          </a:prstGeom>
          <a:noFill/>
        </p:spPr>
        <p:txBody>
          <a:bodyPr wrap="square" rtlCol="0">
            <a:spAutoFit/>
          </a:bodyPr>
          <a:lstStyle/>
          <a:p>
            <a:pPr algn="ctr" rtl="0"/>
            <a:r>
              <a:rPr lang="tr" sz="2200" b="1" i="1" u="none" baseline="0"/>
              <a:t>Bilgi Teknolojisi Suçlarıyla Mücadele Sözleşmesi</a:t>
            </a:r>
          </a:p>
        </p:txBody>
      </p:sp>
      <p:sp>
        <p:nvSpPr>
          <p:cNvPr id="50" name="TextBox 49">
            <a:extLst>
              <a:ext uri="{FF2B5EF4-FFF2-40B4-BE49-F238E27FC236}">
                <a16:creationId xmlns:a16="http://schemas.microsoft.com/office/drawing/2014/main" id="{BCBA1499-AC44-4EF7-B09F-A083E25B5D8B}"/>
              </a:ext>
            </a:extLst>
          </p:cNvPr>
          <p:cNvSpPr txBox="1"/>
          <p:nvPr/>
        </p:nvSpPr>
        <p:spPr>
          <a:xfrm>
            <a:off x="161351" y="4917563"/>
            <a:ext cx="2543783" cy="1446550"/>
          </a:xfrm>
          <a:prstGeom prst="rect">
            <a:avLst/>
          </a:prstGeom>
          <a:noFill/>
        </p:spPr>
        <p:txBody>
          <a:bodyPr wrap="square" rtlCol="0">
            <a:spAutoFit/>
          </a:bodyPr>
          <a:lstStyle/>
          <a:p>
            <a:pPr algn="ctr" rtl="0"/>
            <a:r>
              <a:rPr lang="tr" sz="2200" b="1" i="1" u="none" baseline="0"/>
              <a:t>Bilgisayar Suçları Örnek Kanunu </a:t>
            </a:r>
          </a:p>
          <a:p>
            <a:pPr algn="ctr" rtl="0"/>
            <a:endParaRPr lang="tr" sz="2200" b="1" i="1" dirty="0"/>
          </a:p>
          <a:p>
            <a:pPr algn="ctr" rtl="0"/>
            <a:r>
              <a:rPr lang="tr" sz="2200" b="1" i="1" u="none" baseline="0"/>
              <a:t>Harare Programı</a:t>
            </a:r>
          </a:p>
        </p:txBody>
      </p:sp>
      <p:sp>
        <p:nvSpPr>
          <p:cNvPr id="52" name="TextBox 51">
            <a:extLst>
              <a:ext uri="{FF2B5EF4-FFF2-40B4-BE49-F238E27FC236}">
                <a16:creationId xmlns:a16="http://schemas.microsoft.com/office/drawing/2014/main" id="{4127EC5E-DEE0-4C52-9578-038BCC8A0668}"/>
              </a:ext>
            </a:extLst>
          </p:cNvPr>
          <p:cNvSpPr txBox="1"/>
          <p:nvPr/>
        </p:nvSpPr>
        <p:spPr>
          <a:xfrm>
            <a:off x="2808851" y="4938346"/>
            <a:ext cx="2113155" cy="1785104"/>
          </a:xfrm>
          <a:prstGeom prst="rect">
            <a:avLst/>
          </a:prstGeom>
          <a:noFill/>
        </p:spPr>
        <p:txBody>
          <a:bodyPr wrap="square" rtlCol="0">
            <a:spAutoFit/>
          </a:bodyPr>
          <a:lstStyle/>
          <a:p>
            <a:pPr algn="ctr" rtl="0"/>
            <a:r>
              <a:rPr lang="tr" sz="2200" b="1" i="1" u="none" baseline="0" dirty="0"/>
              <a:t>ITU Örnek Yasaları:</a:t>
            </a:r>
          </a:p>
          <a:p>
            <a:pPr marL="285750" indent="-285750" algn="l" rtl="0">
              <a:buFont typeface="Arial" panose="020B0604020202020204" pitchFamily="34" charset="0"/>
              <a:buChar char="•"/>
            </a:pPr>
            <a:r>
              <a:rPr lang="tr" sz="2200" b="1" i="0" u="none" baseline="0" dirty="0"/>
              <a:t>ICT4PAC</a:t>
            </a:r>
          </a:p>
          <a:p>
            <a:pPr marL="285750" indent="-285750" algn="l" rtl="0">
              <a:buFont typeface="Arial" panose="020B0604020202020204" pitchFamily="34" charset="0"/>
              <a:buChar char="•"/>
            </a:pPr>
            <a:r>
              <a:rPr lang="tr" sz="2200" b="1" i="1" u="none" baseline="0" dirty="0"/>
              <a:t>SADC</a:t>
            </a:r>
          </a:p>
          <a:p>
            <a:pPr marL="285750" indent="-285750" algn="l" rtl="0">
              <a:buFont typeface="Arial" panose="020B0604020202020204" pitchFamily="34" charset="0"/>
              <a:buChar char="•"/>
            </a:pPr>
            <a:r>
              <a:rPr lang="tr" sz="2200" b="1" i="1" u="none" baseline="0" dirty="0"/>
              <a:t>HIPCAR</a:t>
            </a:r>
          </a:p>
        </p:txBody>
      </p:sp>
      <p:sp>
        <p:nvSpPr>
          <p:cNvPr id="54" name="TextBox 53">
            <a:extLst>
              <a:ext uri="{FF2B5EF4-FFF2-40B4-BE49-F238E27FC236}">
                <a16:creationId xmlns:a16="http://schemas.microsoft.com/office/drawing/2014/main" id="{B6EF2088-2153-47AE-B58D-EBDD70CE0D38}"/>
              </a:ext>
            </a:extLst>
          </p:cNvPr>
          <p:cNvSpPr txBox="1"/>
          <p:nvPr/>
        </p:nvSpPr>
        <p:spPr>
          <a:xfrm>
            <a:off x="4747861" y="5149253"/>
            <a:ext cx="2160239" cy="1446550"/>
          </a:xfrm>
          <a:prstGeom prst="rect">
            <a:avLst/>
          </a:prstGeom>
          <a:noFill/>
        </p:spPr>
        <p:txBody>
          <a:bodyPr wrap="square" rtlCol="0">
            <a:spAutoFit/>
          </a:bodyPr>
          <a:lstStyle/>
          <a:p>
            <a:pPr algn="ctr" rtl="0"/>
            <a:r>
              <a:rPr lang="tr" sz="2200" b="1" i="1" u="none" baseline="0"/>
              <a:t>Siber Güvenlik ve Kişisel Verilerin Korunması Sözleşmesi</a:t>
            </a:r>
          </a:p>
        </p:txBody>
      </p:sp>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pic>
        <p:nvPicPr>
          <p:cNvPr id="17"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737925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1" i="0" u="none" baseline="0">
                <a:solidFill>
                  <a:schemeClr val="bg1"/>
                </a:solidFill>
                <a:latin typeface="Verdana" panose="020B0604030504040204" pitchFamily="34" charset="0"/>
                <a:ea typeface="Verdana" panose="020B0604030504040204" pitchFamily="34" charset="0"/>
                <a:cs typeface="Verdana" charset="0"/>
              </a:rPr>
              <a:t>Bir Siber Suçlar Antlaşmasının Temel Unsurları</a:t>
            </a:r>
          </a:p>
        </p:txBody>
      </p:sp>
      <p:sp>
        <p:nvSpPr>
          <p:cNvPr id="4" name="Rectangle 2">
            <a:extLst>
              <a:ext uri="{FF2B5EF4-FFF2-40B4-BE49-F238E27FC236}">
                <a16:creationId xmlns:a16="http://schemas.microsoft.com/office/drawing/2014/main" id="{1239CC4E-6B81-41D5-8FBA-98E336DBC65F}"/>
              </a:ext>
            </a:extLst>
          </p:cNvPr>
          <p:cNvSpPr>
            <a:spLocks noChangeArrowheads="1"/>
          </p:cNvSpPr>
          <p:nvPr/>
        </p:nvSpPr>
        <p:spPr bwMode="auto">
          <a:xfrm>
            <a:off x="467544" y="1328059"/>
            <a:ext cx="7992888" cy="5293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285750" indent="-285750" algn="just" rtl="0" eaLnBrk="1" hangingPunct="1">
              <a:buFont typeface="Arial" panose="020B0604020202020204" pitchFamily="34" charset="0"/>
              <a:buChar char="•"/>
              <a:defRPr/>
            </a:pPr>
            <a:r>
              <a:rPr lang="tr" b="1" i="0" u="none" baseline="0" dirty="0">
                <a:latin typeface="Verdana" panose="020B0604030504040204" pitchFamily="34" charset="0"/>
                <a:ea typeface="Verdana" panose="020B0604030504040204" pitchFamily="34" charset="0"/>
                <a:cs typeface="Verdana" panose="020B0604030504040204" pitchFamily="34" charset="0"/>
              </a:rPr>
              <a:t>Küresel </a:t>
            </a:r>
            <a:r>
              <a:rPr lang="tr" b="0" i="0" u="none" baseline="0" dirty="0">
                <a:latin typeface="Verdana" panose="020B0604030504040204" pitchFamily="34" charset="0"/>
                <a:ea typeface="Verdana" panose="020B0604030504040204" pitchFamily="34" charset="0"/>
                <a:cs typeface="Verdana" panose="020B0604030504040204" pitchFamily="34" charset="0"/>
              </a:rPr>
              <a:t>doküman </a:t>
            </a:r>
          </a:p>
          <a:p>
            <a:pPr algn="just" rtl="0" eaLnBrk="1" hangingPunct="1">
              <a:defRPr/>
            </a:pPr>
            <a:r>
              <a:rPr lang="tr" sz="2000" b="0" i="0" u="none" baseline="0" dirty="0">
                <a:latin typeface="Verdana" panose="020B0604030504040204" pitchFamily="34" charset="0"/>
                <a:ea typeface="Verdana" panose="020B0604030504040204" pitchFamily="34" charset="0"/>
                <a:cs typeface="Verdana" panose="020B0604030504040204" pitchFamily="34" charset="0"/>
              </a:rPr>
              <a:t>	</a:t>
            </a:r>
            <a:r>
              <a:rPr lang="tr" sz="2000" b="1" i="0" u="none" baseline="0" dirty="0">
                <a:latin typeface="Verdana" panose="020B0604030504040204" pitchFamily="34" charset="0"/>
                <a:ea typeface="Verdana" panose="020B0604030504040204" pitchFamily="34" charset="0"/>
                <a:cs typeface="Verdana" panose="020B0604030504040204" pitchFamily="34" charset="0"/>
              </a:rPr>
              <a:t>(Operasyonel, İşlevsel çerçeve)</a:t>
            </a:r>
            <a:endParaRPr lang="tr" b="1" dirty="0">
              <a:latin typeface="Verdana" panose="020B0604030504040204" pitchFamily="34" charset="0"/>
              <a:ea typeface="Verdana" panose="020B0604030504040204" pitchFamily="34" charset="0"/>
              <a:cs typeface="Verdana" panose="020B0604030504040204" pitchFamily="34" charset="0"/>
            </a:endParaRPr>
          </a:p>
          <a:p>
            <a:pPr marL="285750" indent="-285750" algn="just" rtl="0" eaLnBrk="1" hangingPunct="1">
              <a:buFont typeface="Arial" panose="020B0604020202020204" pitchFamily="34" charset="0"/>
              <a:buChar char="•"/>
              <a:defRPr/>
            </a:pPr>
            <a:endParaRPr lang="tr" dirty="0">
              <a:latin typeface="Verdana" panose="020B0604030504040204" pitchFamily="34" charset="0"/>
              <a:ea typeface="Verdana" panose="020B0604030504040204" pitchFamily="34" charset="0"/>
              <a:cs typeface="Verdana" panose="020B0604030504040204" pitchFamily="34" charset="0"/>
            </a:endParaRPr>
          </a:p>
          <a:p>
            <a:pPr marL="285750" indent="-285750" algn="just" rtl="0" eaLnBrk="1" hangingPunct="1">
              <a:buFont typeface="Arial" panose="020B0604020202020204" pitchFamily="34" charset="0"/>
              <a:buChar char="•"/>
              <a:defRPr/>
            </a:pPr>
            <a:r>
              <a:rPr lang="tr" b="0" i="0" u="none" baseline="0" dirty="0">
                <a:latin typeface="Verdana" panose="020B0604030504040204" pitchFamily="34" charset="0"/>
                <a:ea typeface="Verdana" panose="020B0604030504040204" pitchFamily="34" charset="0"/>
                <a:cs typeface="Verdana" panose="020B0604030504040204" pitchFamily="34" charset="0"/>
              </a:rPr>
              <a:t>Üyeler:</a:t>
            </a:r>
          </a:p>
          <a:p>
            <a:pPr marL="1028700" lvl="1" algn="just" rtl="0" eaLnBrk="1" hangingPunct="1">
              <a:buFont typeface="Arial" panose="020B0604020202020204" pitchFamily="34" charset="0"/>
              <a:buChar char="•"/>
              <a:defRPr/>
            </a:pPr>
            <a:r>
              <a:rPr lang="tr" b="1" i="0" u="none" baseline="0" dirty="0">
                <a:latin typeface="Verdana" panose="020B0604030504040204" pitchFamily="34" charset="0"/>
                <a:ea typeface="Verdana" panose="020B0604030504040204" pitchFamily="34" charset="0"/>
                <a:cs typeface="Verdana" panose="020B0604030504040204" pitchFamily="34" charset="0"/>
              </a:rPr>
              <a:t>Altyapı Ülkelerini </a:t>
            </a:r>
            <a:r>
              <a:rPr lang="tr" b="0" i="0" u="none" baseline="0" dirty="0">
                <a:latin typeface="Verdana" panose="020B0604030504040204" pitchFamily="34" charset="0"/>
                <a:ea typeface="Verdana" panose="020B0604030504040204" pitchFamily="34" charset="0"/>
                <a:cs typeface="Verdana" panose="020B0604030504040204" pitchFamily="34" charset="0"/>
              </a:rPr>
              <a:t>içermeli</a:t>
            </a:r>
          </a:p>
          <a:p>
            <a:pPr marL="285750" indent="-285750" algn="just" rtl="0" eaLnBrk="1" hangingPunct="1">
              <a:buFont typeface="Arial" panose="020B0604020202020204" pitchFamily="34" charset="0"/>
              <a:buChar char="•"/>
              <a:defRPr/>
            </a:pPr>
            <a:endParaRPr lang="tr" dirty="0">
              <a:latin typeface="Verdana" panose="020B0604030504040204" pitchFamily="34" charset="0"/>
              <a:ea typeface="Verdana" panose="020B0604030504040204" pitchFamily="34" charset="0"/>
              <a:cs typeface="Verdana" panose="020B0604030504040204" pitchFamily="34" charset="0"/>
            </a:endParaRPr>
          </a:p>
          <a:p>
            <a:pPr marL="285750" indent="-285750" algn="just" rtl="0" eaLnBrk="1" hangingPunct="1">
              <a:buFont typeface="Arial" panose="020B0604020202020204" pitchFamily="34" charset="0"/>
              <a:buChar char="•"/>
              <a:defRPr/>
            </a:pPr>
            <a:r>
              <a:rPr lang="tr" b="0" i="0" u="none" baseline="0" dirty="0">
                <a:latin typeface="Verdana" panose="020B0604030504040204" pitchFamily="34" charset="0"/>
                <a:ea typeface="Verdana" panose="020B0604030504040204" pitchFamily="34" charset="0"/>
                <a:cs typeface="Verdana" panose="020B0604030504040204" pitchFamily="34" charset="0"/>
              </a:rPr>
              <a:t>Tanımlar</a:t>
            </a:r>
          </a:p>
          <a:p>
            <a:pPr marL="285750" indent="-285750" algn="just" rtl="0" eaLnBrk="1" hangingPunct="1">
              <a:buFont typeface="Arial" panose="020B0604020202020204" pitchFamily="34" charset="0"/>
              <a:buChar char="•"/>
              <a:defRPr/>
            </a:pPr>
            <a:endParaRPr lang="tr" dirty="0">
              <a:latin typeface="Verdana" panose="020B0604030504040204" pitchFamily="34" charset="0"/>
              <a:ea typeface="Verdana" panose="020B0604030504040204" pitchFamily="34" charset="0"/>
              <a:cs typeface="Verdana" panose="020B0604030504040204" pitchFamily="34" charset="0"/>
            </a:endParaRPr>
          </a:p>
          <a:p>
            <a:pPr marL="285750" indent="-285750" algn="just" rtl="0" eaLnBrk="1" hangingPunct="1">
              <a:buFont typeface="Arial" panose="020B0604020202020204" pitchFamily="34" charset="0"/>
              <a:buChar char="•"/>
              <a:defRPr/>
            </a:pPr>
            <a:r>
              <a:rPr lang="tr" b="0" i="0" u="none" baseline="0" dirty="0">
                <a:latin typeface="Verdana" panose="020B0604030504040204" pitchFamily="34" charset="0"/>
                <a:ea typeface="Verdana" panose="020B0604030504040204" pitchFamily="34" charset="0"/>
                <a:cs typeface="Verdana" panose="020B0604030504040204" pitchFamily="34" charset="0"/>
              </a:rPr>
              <a:t>Suçlar</a:t>
            </a:r>
          </a:p>
          <a:p>
            <a:pPr marL="285750" indent="-285750" algn="just" rtl="0" eaLnBrk="1" hangingPunct="1">
              <a:buFont typeface="Arial" panose="020B0604020202020204" pitchFamily="34" charset="0"/>
              <a:buChar char="•"/>
              <a:defRPr/>
            </a:pPr>
            <a:endParaRPr lang="tr" dirty="0">
              <a:latin typeface="Verdana" panose="020B0604030504040204" pitchFamily="34" charset="0"/>
              <a:ea typeface="Verdana" panose="020B0604030504040204" pitchFamily="34" charset="0"/>
              <a:cs typeface="Verdana" panose="020B0604030504040204" pitchFamily="34" charset="0"/>
            </a:endParaRPr>
          </a:p>
          <a:p>
            <a:pPr marL="285750" indent="-285750" algn="just" rtl="0" eaLnBrk="1" hangingPunct="1">
              <a:buFont typeface="Arial" panose="020B0604020202020204" pitchFamily="34" charset="0"/>
              <a:buChar char="•"/>
              <a:defRPr/>
            </a:pPr>
            <a:r>
              <a:rPr lang="tr" b="0" i="0" u="none" baseline="0" dirty="0">
                <a:latin typeface="Verdana" panose="020B0604030504040204" pitchFamily="34" charset="0"/>
                <a:ea typeface="Verdana" panose="020B0604030504040204" pitchFamily="34" charset="0"/>
                <a:cs typeface="Verdana" panose="020B0604030504040204" pitchFamily="34" charset="0"/>
              </a:rPr>
              <a:t>Usule ilişkin yetkiler</a:t>
            </a:r>
          </a:p>
          <a:p>
            <a:pPr marL="285750" indent="-285750" algn="just" rtl="0" eaLnBrk="1" hangingPunct="1">
              <a:buFont typeface="Arial" panose="020B0604020202020204" pitchFamily="34" charset="0"/>
              <a:buChar char="•"/>
              <a:defRPr/>
            </a:pPr>
            <a:endParaRPr lang="tr" dirty="0">
              <a:latin typeface="Verdana" panose="020B0604030504040204" pitchFamily="34" charset="0"/>
              <a:ea typeface="Verdana" panose="020B0604030504040204" pitchFamily="34" charset="0"/>
              <a:cs typeface="Verdana" panose="020B0604030504040204" pitchFamily="34" charset="0"/>
            </a:endParaRPr>
          </a:p>
          <a:p>
            <a:pPr marL="285750" indent="-285750" algn="just" rtl="0" eaLnBrk="1" hangingPunct="1">
              <a:buFont typeface="Arial" panose="020B0604020202020204" pitchFamily="34" charset="0"/>
              <a:buChar char="•"/>
              <a:defRPr/>
            </a:pPr>
            <a:r>
              <a:rPr lang="tr" b="0" i="0" u="none" baseline="0" dirty="0">
                <a:latin typeface="Verdana" panose="020B0604030504040204" pitchFamily="34" charset="0"/>
                <a:ea typeface="Verdana" panose="020B0604030504040204" pitchFamily="34" charset="0"/>
                <a:cs typeface="Verdana" panose="020B0604030504040204" pitchFamily="34" charset="0"/>
              </a:rPr>
              <a:t>Kapsamlı ve </a:t>
            </a:r>
            <a:r>
              <a:rPr lang="tr" b="1" i="0" u="none" baseline="0" dirty="0">
                <a:solidFill>
                  <a:srgbClr val="FF0000"/>
                </a:solidFill>
                <a:latin typeface="Verdana" panose="020B0604030504040204" pitchFamily="34" charset="0"/>
                <a:ea typeface="Verdana" panose="020B0604030504040204" pitchFamily="34" charset="0"/>
                <a:cs typeface="Verdana" panose="020B0604030504040204" pitchFamily="34" charset="0"/>
              </a:rPr>
              <a:t>hukuki olarak bağlayıcı</a:t>
            </a:r>
            <a:r>
              <a:rPr lang="tr" b="0" i="0" u="none" baseline="0" dirty="0">
                <a:latin typeface="Verdana" panose="020B0604030504040204" pitchFamily="34" charset="0"/>
                <a:ea typeface="Verdana" panose="020B0604030504040204" pitchFamily="34" charset="0"/>
                <a:cs typeface="Verdana" panose="020B0604030504040204" pitchFamily="34" charset="0"/>
              </a:rPr>
              <a:t> uluslararası işbirliği mekanizması</a:t>
            </a:r>
          </a:p>
        </p:txBody>
      </p:sp>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pic>
        <p:nvPicPr>
          <p:cNvPr id="7"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84603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1" i="0" u="none" baseline="0">
                <a:solidFill>
                  <a:schemeClr val="bg1"/>
                </a:solidFill>
                <a:latin typeface="Verdana" panose="020B0604030504040204" pitchFamily="34" charset="0"/>
                <a:ea typeface="Verdana" panose="020B0604030504040204" pitchFamily="34" charset="0"/>
                <a:cs typeface="Verdana" charset="0"/>
              </a:rPr>
              <a:t>Bir Siber Suçlar Antlaşmasının Temel Unsurları</a:t>
            </a:r>
          </a:p>
        </p:txBody>
      </p:sp>
      <p:graphicFrame>
        <p:nvGraphicFramePr>
          <p:cNvPr id="2" name="Chart 1">
            <a:extLst>
              <a:ext uri="{FF2B5EF4-FFF2-40B4-BE49-F238E27FC236}">
                <a16:creationId xmlns:a16="http://schemas.microsoft.com/office/drawing/2014/main" id="{AC3B0D29-AEDF-43AE-A1BE-24943A245D6C}"/>
              </a:ext>
            </a:extLst>
          </p:cNvPr>
          <p:cNvGraphicFramePr/>
          <p:nvPr>
            <p:extLst>
              <p:ext uri="{D42A27DB-BD31-4B8C-83A1-F6EECF244321}">
                <p14:modId xmlns:p14="http://schemas.microsoft.com/office/powerpoint/2010/main" val="1856053688"/>
              </p:ext>
            </p:extLst>
          </p:nvPr>
        </p:nvGraphicFramePr>
        <p:xfrm>
          <a:off x="-677475" y="827266"/>
          <a:ext cx="10498949" cy="5986106"/>
        </p:xfrm>
        <a:graphic>
          <a:graphicData uri="http://schemas.openxmlformats.org/drawingml/2006/chart">
            <c:chart xmlns:c="http://schemas.openxmlformats.org/drawingml/2006/chart" xmlns:r="http://schemas.openxmlformats.org/officeDocument/2006/relationships" r:id="rId4"/>
          </a:graphicData>
        </a:graphic>
      </p:graphicFrame>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pic>
        <p:nvPicPr>
          <p:cNvPr id="7"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50215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1" i="0" u="none" baseline="0">
                <a:solidFill>
                  <a:schemeClr val="bg1"/>
                </a:solidFill>
                <a:latin typeface="Verdana" panose="020B0604030504040204" pitchFamily="34" charset="0"/>
                <a:ea typeface="Verdana" panose="020B0604030504040204" pitchFamily="34" charset="0"/>
                <a:cs typeface="Verdana" charset="0"/>
              </a:rPr>
              <a:t>Budapeşte Sözleşmesi </a:t>
            </a:r>
          </a:p>
        </p:txBody>
      </p:sp>
      <p:graphicFrame>
        <p:nvGraphicFramePr>
          <p:cNvPr id="4" name="Chart 3">
            <a:extLst>
              <a:ext uri="{FF2B5EF4-FFF2-40B4-BE49-F238E27FC236}">
                <a16:creationId xmlns:a16="http://schemas.microsoft.com/office/drawing/2014/main" id="{DBB539BB-6F7A-4A8A-9BEC-AD108539548D}"/>
              </a:ext>
            </a:extLst>
          </p:cNvPr>
          <p:cNvGraphicFramePr/>
          <p:nvPr>
            <p:extLst>
              <p:ext uri="{D42A27DB-BD31-4B8C-83A1-F6EECF244321}">
                <p14:modId xmlns:p14="http://schemas.microsoft.com/office/powerpoint/2010/main" val="3695746180"/>
              </p:ext>
            </p:extLst>
          </p:nvPr>
        </p:nvGraphicFramePr>
        <p:xfrm>
          <a:off x="-677475" y="818006"/>
          <a:ext cx="10498949" cy="598610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 name="Chart 1">
            <a:extLst>
              <a:ext uri="{FF2B5EF4-FFF2-40B4-BE49-F238E27FC236}">
                <a16:creationId xmlns:a16="http://schemas.microsoft.com/office/drawing/2014/main" id="{AC3B0D29-AEDF-43AE-A1BE-24943A245D6C}"/>
              </a:ext>
            </a:extLst>
          </p:cNvPr>
          <p:cNvGraphicFramePr/>
          <p:nvPr>
            <p:extLst>
              <p:ext uri="{D42A27DB-BD31-4B8C-83A1-F6EECF244321}">
                <p14:modId xmlns:p14="http://schemas.microsoft.com/office/powerpoint/2010/main" val="2393125504"/>
              </p:ext>
            </p:extLst>
          </p:nvPr>
        </p:nvGraphicFramePr>
        <p:xfrm>
          <a:off x="-677475" y="827266"/>
          <a:ext cx="10498949" cy="5986106"/>
        </p:xfrm>
        <a:graphic>
          <a:graphicData uri="http://schemas.openxmlformats.org/drawingml/2006/chart">
            <c:chart xmlns:c="http://schemas.openxmlformats.org/drawingml/2006/chart" xmlns:r="http://schemas.openxmlformats.org/officeDocument/2006/relationships" r:id="rId5"/>
          </a:graphicData>
        </a:graphic>
      </p:graphicFrame>
      <p:pic>
        <p:nvPicPr>
          <p:cNvPr id="3" name="Picture 2" descr="Image result for council of europe">
            <a:extLst>
              <a:ext uri="{FF2B5EF4-FFF2-40B4-BE49-F238E27FC236}">
                <a16:creationId xmlns:a16="http://schemas.microsoft.com/office/drawing/2014/main" id="{C6CC947F-AEC5-4BEE-BD5F-899A09EDBE34}"/>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89173" y="1292613"/>
            <a:ext cx="1941130" cy="1551807"/>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pic>
        <p:nvPicPr>
          <p:cNvPr id="13"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03147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
                                            <p:graphicEl>
                                              <a:chart seriesIdx="-4" categoryIdx="5" bldStep="category"/>
                                            </p:graphicEl>
                                          </p:spTgt>
                                        </p:tgtEl>
                                      </p:cBhvr>
                                    </p:animEffect>
                                    <p:set>
                                      <p:cBhvr>
                                        <p:cTn id="7" dur="1" fill="hold">
                                          <p:stCondLst>
                                            <p:cond delay="499"/>
                                          </p:stCondLst>
                                        </p:cTn>
                                        <p:tgtEl>
                                          <p:spTgt spid="2">
                                            <p:graphicEl>
                                              <a:chart seriesIdx="-4" categoryIdx="5" bldStep="category"/>
                                            </p:graphic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2">
                                            <p:graphicEl>
                                              <a:chart seriesIdx="-4" categoryIdx="4" bldStep="category"/>
                                            </p:graphicEl>
                                          </p:spTgt>
                                        </p:tgtEl>
                                      </p:cBhvr>
                                    </p:animEffect>
                                    <p:set>
                                      <p:cBhvr>
                                        <p:cTn id="12" dur="1" fill="hold">
                                          <p:stCondLst>
                                            <p:cond delay="499"/>
                                          </p:stCondLst>
                                        </p:cTn>
                                        <p:tgtEl>
                                          <p:spTgt spid="2">
                                            <p:graphicEl>
                                              <a:chart seriesIdx="-4" categoryIdx="4" bldStep="category"/>
                                            </p:graphicEl>
                                          </p:spTgt>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2">
                                            <p:graphicEl>
                                              <a:chart seriesIdx="-4" categoryIdx="3" bldStep="category"/>
                                            </p:graphicEl>
                                          </p:spTgt>
                                        </p:tgtEl>
                                      </p:cBhvr>
                                    </p:animEffect>
                                    <p:set>
                                      <p:cBhvr>
                                        <p:cTn id="17" dur="1" fill="hold">
                                          <p:stCondLst>
                                            <p:cond delay="499"/>
                                          </p:stCondLst>
                                        </p:cTn>
                                        <p:tgtEl>
                                          <p:spTgt spid="2">
                                            <p:graphicEl>
                                              <a:chart seriesIdx="-4" categoryIdx="3" bldStep="category"/>
                                            </p:graphicEl>
                                          </p:spTgt>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0" nodeType="clickEffect">
                                  <p:stCondLst>
                                    <p:cond delay="0"/>
                                  </p:stCondLst>
                                  <p:childTnLst>
                                    <p:animEffect transition="out" filter="fade">
                                      <p:cBhvr>
                                        <p:cTn id="21" dur="500"/>
                                        <p:tgtEl>
                                          <p:spTgt spid="2">
                                            <p:graphicEl>
                                              <a:chart seriesIdx="-4" categoryIdx="2" bldStep="category"/>
                                            </p:graphicEl>
                                          </p:spTgt>
                                        </p:tgtEl>
                                      </p:cBhvr>
                                    </p:animEffect>
                                    <p:set>
                                      <p:cBhvr>
                                        <p:cTn id="22" dur="1" fill="hold">
                                          <p:stCondLst>
                                            <p:cond delay="499"/>
                                          </p:stCondLst>
                                        </p:cTn>
                                        <p:tgtEl>
                                          <p:spTgt spid="2">
                                            <p:graphicEl>
                                              <a:chart seriesIdx="-4" categoryIdx="2" bldStep="category"/>
                                            </p:graphicEl>
                                          </p:spTgt>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grpId="0" nodeType="clickEffect">
                                  <p:stCondLst>
                                    <p:cond delay="0"/>
                                  </p:stCondLst>
                                  <p:childTnLst>
                                    <p:animEffect transition="out" filter="fade">
                                      <p:cBhvr>
                                        <p:cTn id="26" dur="500"/>
                                        <p:tgtEl>
                                          <p:spTgt spid="2">
                                            <p:graphicEl>
                                              <a:chart seriesIdx="-4" categoryIdx="1" bldStep="category"/>
                                            </p:graphicEl>
                                          </p:spTgt>
                                        </p:tgtEl>
                                      </p:cBhvr>
                                    </p:animEffect>
                                    <p:set>
                                      <p:cBhvr>
                                        <p:cTn id="27" dur="1" fill="hold">
                                          <p:stCondLst>
                                            <p:cond delay="499"/>
                                          </p:stCondLst>
                                        </p:cTn>
                                        <p:tgtEl>
                                          <p:spTgt spid="2">
                                            <p:graphicEl>
                                              <a:chart seriesIdx="-4" categoryIdx="1" bldStep="category"/>
                                            </p:graphicEl>
                                          </p:spTgt>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0" nodeType="clickEffect">
                                  <p:stCondLst>
                                    <p:cond delay="0"/>
                                  </p:stCondLst>
                                  <p:childTnLst>
                                    <p:animEffect transition="out" filter="fade">
                                      <p:cBhvr>
                                        <p:cTn id="31" dur="500"/>
                                        <p:tgtEl>
                                          <p:spTgt spid="2">
                                            <p:graphicEl>
                                              <a:chart seriesIdx="-4" categoryIdx="0" bldStep="category"/>
                                            </p:graphicEl>
                                          </p:spTgt>
                                        </p:tgtEl>
                                      </p:cBhvr>
                                    </p:animEffect>
                                    <p:set>
                                      <p:cBhvr>
                                        <p:cTn id="32" dur="1" fill="hold">
                                          <p:stCondLst>
                                            <p:cond delay="499"/>
                                          </p:stCondLst>
                                        </p:cTn>
                                        <p:tgtEl>
                                          <p:spTgt spid="2">
                                            <p:graphicEl>
                                              <a:chart seriesIdx="-4" categoryIdx="0" bldStep="category"/>
                                            </p:graphic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category" animBg="0"/>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16632"/>
            <a:ext cx="76327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1" i="0" u="none" baseline="0">
                <a:solidFill>
                  <a:schemeClr val="bg1"/>
                </a:solidFill>
                <a:latin typeface="Verdana" panose="020B0604030504040204" pitchFamily="34" charset="0"/>
                <a:ea typeface="Verdana" panose="020B0604030504040204" pitchFamily="34" charset="0"/>
                <a:cs typeface="Verdana" charset="0"/>
              </a:rPr>
              <a:t>İngiliz Milletler Topluluğu Örnek Kanunu and Harare Programı </a:t>
            </a:r>
          </a:p>
        </p:txBody>
      </p:sp>
      <p:graphicFrame>
        <p:nvGraphicFramePr>
          <p:cNvPr id="4" name="Chart 3">
            <a:extLst>
              <a:ext uri="{FF2B5EF4-FFF2-40B4-BE49-F238E27FC236}">
                <a16:creationId xmlns:a16="http://schemas.microsoft.com/office/drawing/2014/main" id="{DBB539BB-6F7A-4A8A-9BEC-AD108539548D}"/>
              </a:ext>
            </a:extLst>
          </p:cNvPr>
          <p:cNvGraphicFramePr/>
          <p:nvPr>
            <p:extLst>
              <p:ext uri="{D42A27DB-BD31-4B8C-83A1-F6EECF244321}">
                <p14:modId xmlns:p14="http://schemas.microsoft.com/office/powerpoint/2010/main" val="1527237100"/>
              </p:ext>
            </p:extLst>
          </p:nvPr>
        </p:nvGraphicFramePr>
        <p:xfrm>
          <a:off x="-677475" y="818006"/>
          <a:ext cx="10498949" cy="598610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 name="Chart 1">
            <a:extLst>
              <a:ext uri="{FF2B5EF4-FFF2-40B4-BE49-F238E27FC236}">
                <a16:creationId xmlns:a16="http://schemas.microsoft.com/office/drawing/2014/main" id="{AC3B0D29-AEDF-43AE-A1BE-24943A245D6C}"/>
              </a:ext>
            </a:extLst>
          </p:cNvPr>
          <p:cNvGraphicFramePr/>
          <p:nvPr>
            <p:extLst>
              <p:ext uri="{D42A27DB-BD31-4B8C-83A1-F6EECF244321}">
                <p14:modId xmlns:p14="http://schemas.microsoft.com/office/powerpoint/2010/main" val="618156548"/>
              </p:ext>
            </p:extLst>
          </p:nvPr>
        </p:nvGraphicFramePr>
        <p:xfrm>
          <a:off x="-677475" y="827266"/>
          <a:ext cx="10498949" cy="5986106"/>
        </p:xfrm>
        <a:graphic>
          <a:graphicData uri="http://schemas.openxmlformats.org/drawingml/2006/chart">
            <c:chart xmlns:c="http://schemas.openxmlformats.org/drawingml/2006/chart" xmlns:r="http://schemas.openxmlformats.org/officeDocument/2006/relationships" r:id="rId5"/>
          </a:graphicData>
        </a:graphic>
      </p:graphicFrame>
      <p:pic>
        <p:nvPicPr>
          <p:cNvPr id="5" name="Picture 6" descr="https://encrypted-tbn2.gstatic.com/images?q=tbn:ANd9GcS-47cvYfUBHhv_YFWyDi1gecyRzh5G7zQH_UfPj54XZop_gOeknA">
            <a:extLst>
              <a:ext uri="{FF2B5EF4-FFF2-40B4-BE49-F238E27FC236}">
                <a16:creationId xmlns:a16="http://schemas.microsoft.com/office/drawing/2014/main" id="{748C9061-3FD7-42B9-ABAB-A97A16A958B0}"/>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44011" y="1089029"/>
            <a:ext cx="2282531" cy="1290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pic>
        <p:nvPicPr>
          <p:cNvPr id="13"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39637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
                                            <p:graphicEl>
                                              <a:chart seriesIdx="-4" categoryIdx="5" bldStep="category"/>
                                            </p:graphicEl>
                                          </p:spTgt>
                                        </p:tgtEl>
                                      </p:cBhvr>
                                    </p:animEffect>
                                    <p:set>
                                      <p:cBhvr>
                                        <p:cTn id="7" dur="1" fill="hold">
                                          <p:stCondLst>
                                            <p:cond delay="499"/>
                                          </p:stCondLst>
                                        </p:cTn>
                                        <p:tgtEl>
                                          <p:spTgt spid="2">
                                            <p:graphicEl>
                                              <a:chart seriesIdx="-4" categoryIdx="5" bldStep="category"/>
                                            </p:graphic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2">
                                            <p:graphicEl>
                                              <a:chart seriesIdx="-4" categoryIdx="4" bldStep="category"/>
                                            </p:graphicEl>
                                          </p:spTgt>
                                        </p:tgtEl>
                                      </p:cBhvr>
                                    </p:animEffect>
                                    <p:set>
                                      <p:cBhvr>
                                        <p:cTn id="12" dur="1" fill="hold">
                                          <p:stCondLst>
                                            <p:cond delay="499"/>
                                          </p:stCondLst>
                                        </p:cTn>
                                        <p:tgtEl>
                                          <p:spTgt spid="2">
                                            <p:graphicEl>
                                              <a:chart seriesIdx="-4" categoryIdx="4" bldStep="category"/>
                                            </p:graphicEl>
                                          </p:spTgt>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2">
                                            <p:graphicEl>
                                              <a:chart seriesIdx="-4" categoryIdx="0" bldStep="category"/>
                                            </p:graphicEl>
                                          </p:spTgt>
                                        </p:tgtEl>
                                      </p:cBhvr>
                                    </p:animEffect>
                                    <p:set>
                                      <p:cBhvr>
                                        <p:cTn id="17" dur="1" fill="hold">
                                          <p:stCondLst>
                                            <p:cond delay="499"/>
                                          </p:stCondLst>
                                        </p:cTn>
                                        <p:tgtEl>
                                          <p:spTgt spid="2">
                                            <p:graphicEl>
                                              <a:chart seriesIdx="-4" categoryIdx="0" bldStep="category"/>
                                            </p:graphic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uiExpand="1">
        <p:bldSub>
          <a:bldChart bld="category" animBg="0"/>
        </p:bldSub>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1" i="0" u="none" baseline="0">
                <a:solidFill>
                  <a:schemeClr val="bg1"/>
                </a:solidFill>
                <a:latin typeface="Verdana" panose="020B0604030504040204" pitchFamily="34" charset="0"/>
                <a:ea typeface="Verdana" panose="020B0604030504040204" pitchFamily="34" charset="0"/>
                <a:cs typeface="Verdana" charset="0"/>
              </a:rPr>
              <a:t>ITU Örnek Yasaları</a:t>
            </a:r>
          </a:p>
        </p:txBody>
      </p:sp>
      <p:graphicFrame>
        <p:nvGraphicFramePr>
          <p:cNvPr id="4" name="Chart 3">
            <a:extLst>
              <a:ext uri="{FF2B5EF4-FFF2-40B4-BE49-F238E27FC236}">
                <a16:creationId xmlns:a16="http://schemas.microsoft.com/office/drawing/2014/main" id="{DBB539BB-6F7A-4A8A-9BEC-AD108539548D}"/>
              </a:ext>
            </a:extLst>
          </p:cNvPr>
          <p:cNvGraphicFramePr/>
          <p:nvPr>
            <p:extLst>
              <p:ext uri="{D42A27DB-BD31-4B8C-83A1-F6EECF244321}">
                <p14:modId xmlns:p14="http://schemas.microsoft.com/office/powerpoint/2010/main" val="250020408"/>
              </p:ext>
            </p:extLst>
          </p:nvPr>
        </p:nvGraphicFramePr>
        <p:xfrm>
          <a:off x="-677475" y="818006"/>
          <a:ext cx="10498949" cy="598610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 name="Chart 1">
            <a:extLst>
              <a:ext uri="{FF2B5EF4-FFF2-40B4-BE49-F238E27FC236}">
                <a16:creationId xmlns:a16="http://schemas.microsoft.com/office/drawing/2014/main" id="{AC3B0D29-AEDF-43AE-A1BE-24943A245D6C}"/>
              </a:ext>
            </a:extLst>
          </p:cNvPr>
          <p:cNvGraphicFramePr/>
          <p:nvPr>
            <p:extLst>
              <p:ext uri="{D42A27DB-BD31-4B8C-83A1-F6EECF244321}">
                <p14:modId xmlns:p14="http://schemas.microsoft.com/office/powerpoint/2010/main" val="3196805008"/>
              </p:ext>
            </p:extLst>
          </p:nvPr>
        </p:nvGraphicFramePr>
        <p:xfrm>
          <a:off x="-677475" y="827266"/>
          <a:ext cx="10498949" cy="5986106"/>
        </p:xfrm>
        <a:graphic>
          <a:graphicData uri="http://schemas.openxmlformats.org/drawingml/2006/chart">
            <c:chart xmlns:c="http://schemas.openxmlformats.org/drawingml/2006/chart" xmlns:r="http://schemas.openxmlformats.org/officeDocument/2006/relationships" r:id="rId5"/>
          </a:graphicData>
        </a:graphic>
      </p:graphicFrame>
      <p:pic>
        <p:nvPicPr>
          <p:cNvPr id="3" name="Picture 12" descr="ITU">
            <a:extLst>
              <a:ext uri="{FF2B5EF4-FFF2-40B4-BE49-F238E27FC236}">
                <a16:creationId xmlns:a16="http://schemas.microsoft.com/office/drawing/2014/main" id="{129FE385-A644-4647-9C2F-73B329F75ABB}"/>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57232" y="1079505"/>
            <a:ext cx="2005012" cy="2005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pic>
        <p:nvPicPr>
          <p:cNvPr id="13"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02140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
                                            <p:graphicEl>
                                              <a:chart seriesIdx="-4" categoryIdx="5" bldStep="category"/>
                                            </p:graphicEl>
                                          </p:spTgt>
                                        </p:tgtEl>
                                      </p:cBhvr>
                                    </p:animEffect>
                                    <p:set>
                                      <p:cBhvr>
                                        <p:cTn id="7" dur="1" fill="hold">
                                          <p:stCondLst>
                                            <p:cond delay="499"/>
                                          </p:stCondLst>
                                        </p:cTn>
                                        <p:tgtEl>
                                          <p:spTgt spid="2">
                                            <p:graphicEl>
                                              <a:chart seriesIdx="-4" categoryIdx="5" bldStep="category"/>
                                            </p:graphic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2">
                                            <p:graphicEl>
                                              <a:chart seriesIdx="-4" categoryIdx="0" bldStep="category"/>
                                            </p:graphicEl>
                                          </p:spTgt>
                                        </p:tgtEl>
                                      </p:cBhvr>
                                    </p:animEffect>
                                    <p:set>
                                      <p:cBhvr>
                                        <p:cTn id="12" dur="1" fill="hold">
                                          <p:stCondLst>
                                            <p:cond delay="499"/>
                                          </p:stCondLst>
                                        </p:cTn>
                                        <p:tgtEl>
                                          <p:spTgt spid="2">
                                            <p:graphicEl>
                                              <a:chart seriesIdx="-4" categoryIdx="0" bldStep="category"/>
                                            </p:graphic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uiExpand="1">
        <p:bldSub>
          <a:bldChart bld="category" animBg="0"/>
        </p:bldSub>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a:p>
        </p:txBody>
      </p:sp>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tr"/>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1" i="0" u="none" baseline="0">
                <a:solidFill>
                  <a:schemeClr val="bg1"/>
                </a:solidFill>
                <a:latin typeface="Verdana" charset="0"/>
                <a:cs typeface="Verdana" charset="0"/>
              </a:rPr>
              <a:t>Oturum içeriği</a:t>
            </a:r>
            <a:endParaRPr lang="tr" sz="2000" b="1" dirty="0">
              <a:solidFill>
                <a:schemeClr val="bg1"/>
              </a:solidFill>
              <a:latin typeface="Verdana" charset="0"/>
              <a:cs typeface="Verdana" charset="0"/>
            </a:endParaRPr>
          </a:p>
        </p:txBody>
      </p:sp>
      <p:sp>
        <p:nvSpPr>
          <p:cNvPr id="3" name="Content Placeholder 2">
            <a:extLst>
              <a:ext uri="{FF2B5EF4-FFF2-40B4-BE49-F238E27FC236}">
                <a16:creationId xmlns:a16="http://schemas.microsoft.com/office/drawing/2014/main" id="{77B18497-BF37-4A20-ABA6-353886C26CA1}"/>
              </a:ext>
            </a:extLst>
          </p:cNvPr>
          <p:cNvSpPr>
            <a:spLocks noGrp="1"/>
          </p:cNvSpPr>
          <p:nvPr>
            <p:ph idx="1"/>
          </p:nvPr>
        </p:nvSpPr>
        <p:spPr>
          <a:xfrm>
            <a:off x="323528" y="1340767"/>
            <a:ext cx="8568952" cy="4969545"/>
          </a:xfrm>
        </p:spPr>
        <p:txBody>
          <a:bodyPr>
            <a:normAutofit/>
          </a:bodyPr>
          <a:lstStyle/>
          <a:p>
            <a:pPr marL="514350" indent="-514350" algn="just" rtl="0">
              <a:lnSpc>
                <a:spcPct val="150000"/>
              </a:lnSpc>
              <a:buFont typeface="+mj-lt"/>
              <a:buAutoNum type="arabicPeriod"/>
            </a:pPr>
            <a:r>
              <a:rPr lang="tr" b="0" i="0" u="none" baseline="0" dirty="0">
                <a:latin typeface="Verdana" panose="020B0604030504040204" pitchFamily="34" charset="0"/>
                <a:ea typeface="Verdana" panose="020B0604030504040204" pitchFamily="34" charset="0"/>
              </a:rPr>
              <a:t>Budapeşte Sözleşmesinin kapsamı ve erişim alanı </a:t>
            </a:r>
          </a:p>
          <a:p>
            <a:pPr marL="514350" indent="-514350" algn="just" rtl="0">
              <a:lnSpc>
                <a:spcPct val="150000"/>
              </a:lnSpc>
              <a:buFont typeface="+mj-lt"/>
              <a:buAutoNum type="arabicPeriod"/>
            </a:pPr>
            <a:r>
              <a:rPr lang="tr" b="0" i="0" u="none" baseline="0" dirty="0">
                <a:latin typeface="Verdana" panose="020B0604030504040204" pitchFamily="34" charset="0"/>
                <a:ea typeface="Verdana" panose="020B0604030504040204" pitchFamily="34" charset="0"/>
              </a:rPr>
              <a:t>Bir Siber Suçlar Antlaşmasının Temel Unsurları</a:t>
            </a:r>
          </a:p>
          <a:p>
            <a:pPr marL="514350" indent="-514350" algn="just" rtl="0">
              <a:lnSpc>
                <a:spcPct val="150000"/>
              </a:lnSpc>
              <a:buFont typeface="+mj-lt"/>
              <a:buAutoNum type="arabicPeriod"/>
            </a:pPr>
            <a:r>
              <a:rPr lang="tr" b="0" i="0" u="none" baseline="0" dirty="0">
                <a:latin typeface="Verdana" panose="020B0604030504040204" pitchFamily="34" charset="0"/>
                <a:ea typeface="Verdana" panose="020B0604030504040204" pitchFamily="34" charset="0"/>
              </a:rPr>
              <a:t>Budapeşte Sözleşmesinin Faydaları </a:t>
            </a:r>
          </a:p>
          <a:p>
            <a:pPr marL="514350" indent="-514350" algn="just" rtl="0">
              <a:lnSpc>
                <a:spcPct val="150000"/>
              </a:lnSpc>
              <a:buFont typeface="+mj-lt"/>
              <a:buAutoNum type="arabicPeriod"/>
            </a:pPr>
            <a:r>
              <a:rPr lang="tr" b="0" i="0" u="none" baseline="0" dirty="0">
                <a:latin typeface="Verdana" panose="020B0604030504040204" pitchFamily="34" charset="0"/>
                <a:ea typeface="Verdana" panose="020B0604030504040204" pitchFamily="34" charset="0"/>
              </a:rPr>
              <a:t>Doğru sanılan yanlışlar </a:t>
            </a:r>
          </a:p>
        </p:txBody>
      </p:sp>
      <p:sp>
        <p:nvSpPr>
          <p:cNvPr id="53254" name="Rectangle 11"/>
          <p:cNvSpPr>
            <a:spLocks noChangeArrowheads="1"/>
          </p:cNvSpPr>
          <p:nvPr/>
        </p:nvSpPr>
        <p:spPr bwMode="auto">
          <a:xfrm>
            <a:off x="7937" y="6581001"/>
            <a:ext cx="924458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rtl="0"/>
            <a:r>
              <a:rPr lang="tr" sz="1200" b="1" i="0" u="none" baseline="0">
                <a:solidFill>
                  <a:srgbClr val="FFFFFF"/>
                </a:solidFill>
                <a:latin typeface="Verdana" charset="0"/>
                <a:cs typeface="Verdana" charset="0"/>
              </a:rPr>
              <a:t>www.coe.int/cybercrime</a:t>
            </a:r>
            <a:r>
              <a:rPr lang="tr" sz="1200" b="0" i="0" u="none" baseline="0">
                <a:solidFill>
                  <a:srgbClr val="FFFFFF"/>
                </a:solidFill>
                <a:latin typeface="Verdana" charset="0"/>
                <a:cs typeface="Verdana" charset="0"/>
              </a:rPr>
              <a:t>						</a:t>
            </a:r>
          </a:p>
        </p:txBody>
      </p:sp>
      <p:sp>
        <p:nvSpPr>
          <p:cNvPr id="11" name="Rectangle 10"/>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a:p>
        </p:txBody>
      </p:sp>
      <p:pic>
        <p:nvPicPr>
          <p:cNvPr id="9"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860720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1" i="0" u="none" baseline="0">
                <a:solidFill>
                  <a:schemeClr val="bg1"/>
                </a:solidFill>
                <a:latin typeface="Verdana" panose="020B0604030504040204" pitchFamily="34" charset="0"/>
                <a:ea typeface="Verdana" panose="020B0604030504040204" pitchFamily="34" charset="0"/>
                <a:cs typeface="Verdana" charset="0"/>
              </a:rPr>
              <a:t>Malabo Sözleşmesi</a:t>
            </a:r>
          </a:p>
        </p:txBody>
      </p:sp>
      <p:graphicFrame>
        <p:nvGraphicFramePr>
          <p:cNvPr id="4" name="Chart 3">
            <a:extLst>
              <a:ext uri="{FF2B5EF4-FFF2-40B4-BE49-F238E27FC236}">
                <a16:creationId xmlns:a16="http://schemas.microsoft.com/office/drawing/2014/main" id="{DBB539BB-6F7A-4A8A-9BEC-AD108539548D}"/>
              </a:ext>
            </a:extLst>
          </p:cNvPr>
          <p:cNvGraphicFramePr/>
          <p:nvPr>
            <p:extLst>
              <p:ext uri="{D42A27DB-BD31-4B8C-83A1-F6EECF244321}">
                <p14:modId xmlns:p14="http://schemas.microsoft.com/office/powerpoint/2010/main" val="1595242602"/>
              </p:ext>
            </p:extLst>
          </p:nvPr>
        </p:nvGraphicFramePr>
        <p:xfrm>
          <a:off x="-677475" y="818006"/>
          <a:ext cx="10498949" cy="598610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 name="Chart 1">
            <a:extLst>
              <a:ext uri="{FF2B5EF4-FFF2-40B4-BE49-F238E27FC236}">
                <a16:creationId xmlns:a16="http://schemas.microsoft.com/office/drawing/2014/main" id="{AC3B0D29-AEDF-43AE-A1BE-24943A245D6C}"/>
              </a:ext>
            </a:extLst>
          </p:cNvPr>
          <p:cNvGraphicFramePr/>
          <p:nvPr>
            <p:extLst>
              <p:ext uri="{D42A27DB-BD31-4B8C-83A1-F6EECF244321}">
                <p14:modId xmlns:p14="http://schemas.microsoft.com/office/powerpoint/2010/main" val="3491814303"/>
              </p:ext>
            </p:extLst>
          </p:nvPr>
        </p:nvGraphicFramePr>
        <p:xfrm>
          <a:off x="-677475" y="827266"/>
          <a:ext cx="10498949" cy="5986106"/>
        </p:xfrm>
        <a:graphic>
          <a:graphicData uri="http://schemas.openxmlformats.org/drawingml/2006/chart">
            <c:chart xmlns:c="http://schemas.openxmlformats.org/drawingml/2006/chart" xmlns:r="http://schemas.openxmlformats.org/officeDocument/2006/relationships" r:id="rId5"/>
          </a:graphicData>
        </a:graphic>
      </p:graphicFrame>
      <p:pic>
        <p:nvPicPr>
          <p:cNvPr id="5" name="Picture 2" descr="https://encrypted-tbn1.gstatic.com/images?q=tbn:ANd9GcS-PUjVyE7OlcLxkjo1Wa6hn7qRvVRkEanvr7qBiuskAJLteLjvXw">
            <a:extLst>
              <a:ext uri="{FF2B5EF4-FFF2-40B4-BE49-F238E27FC236}">
                <a16:creationId xmlns:a16="http://schemas.microsoft.com/office/drawing/2014/main" id="{367E9485-9BD9-4949-9A50-75B0C0B3CBBA}"/>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164392" y="1074741"/>
            <a:ext cx="2016125" cy="235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165B15CD-84A7-4D5B-9DAB-70AE1E2EBD62}"/>
              </a:ext>
            </a:extLst>
          </p:cNvPr>
          <p:cNvSpPr txBox="1"/>
          <p:nvPr/>
        </p:nvSpPr>
        <p:spPr>
          <a:xfrm>
            <a:off x="179512" y="1209526"/>
            <a:ext cx="2016125" cy="1477328"/>
          </a:xfrm>
          <a:prstGeom prst="rect">
            <a:avLst/>
          </a:prstGeom>
          <a:noFill/>
        </p:spPr>
        <p:txBody>
          <a:bodyPr wrap="square" rtlCol="0">
            <a:spAutoFit/>
          </a:bodyPr>
          <a:lstStyle/>
          <a:p>
            <a:pPr algn="just" rtl="0"/>
            <a:r>
              <a:rPr lang="tr" b="1" i="0" u="none" baseline="0">
                <a:latin typeface="Times New Roman" panose="02020603050405020304" pitchFamily="18" charset="0"/>
                <a:cs typeface="Times New Roman" panose="02020603050405020304" pitchFamily="18" charset="0"/>
              </a:rPr>
              <a:t>Malabo Sözleşmesi ve Budapeşte Sözleşmesi tamamlayıcı niteliktedir</a:t>
            </a:r>
            <a:endParaRPr lang="tr" b="1" dirty="0">
              <a:latin typeface="Times New Roman" panose="02020603050405020304" pitchFamily="18" charset="0"/>
              <a:cs typeface="Times New Roman" panose="02020603050405020304" pitchFamily="18" charset="0"/>
            </a:endParaRPr>
          </a:p>
        </p:txBody>
      </p:sp>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pic>
        <p:nvPicPr>
          <p:cNvPr id="13"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74485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
                                            <p:graphicEl>
                                              <a:chart seriesIdx="-4" categoryIdx="5" bldStep="category"/>
                                            </p:graphicEl>
                                          </p:spTgt>
                                        </p:tgtEl>
                                      </p:cBhvr>
                                    </p:animEffect>
                                    <p:set>
                                      <p:cBhvr>
                                        <p:cTn id="7" dur="1" fill="hold">
                                          <p:stCondLst>
                                            <p:cond delay="499"/>
                                          </p:stCondLst>
                                        </p:cTn>
                                        <p:tgtEl>
                                          <p:spTgt spid="2">
                                            <p:graphicEl>
                                              <a:chart seriesIdx="-4" categoryIdx="5" bldStep="category"/>
                                            </p:graphic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2">
                                            <p:graphicEl>
                                              <a:chart seriesIdx="-4" categoryIdx="4" bldStep="category"/>
                                            </p:graphicEl>
                                          </p:spTgt>
                                        </p:tgtEl>
                                      </p:cBhvr>
                                    </p:animEffect>
                                    <p:set>
                                      <p:cBhvr>
                                        <p:cTn id="12" dur="1" fill="hold">
                                          <p:stCondLst>
                                            <p:cond delay="499"/>
                                          </p:stCondLst>
                                        </p:cTn>
                                        <p:tgtEl>
                                          <p:spTgt spid="2">
                                            <p:graphicEl>
                                              <a:chart seriesIdx="-4" categoryIdx="4" bldStep="category"/>
                                            </p:graphicEl>
                                          </p:spTgt>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2">
                                            <p:graphicEl>
                                              <a:chart seriesIdx="-4" categoryIdx="3" bldStep="category"/>
                                            </p:graphicEl>
                                          </p:spTgt>
                                        </p:tgtEl>
                                      </p:cBhvr>
                                    </p:animEffect>
                                    <p:set>
                                      <p:cBhvr>
                                        <p:cTn id="17" dur="1" fill="hold">
                                          <p:stCondLst>
                                            <p:cond delay="499"/>
                                          </p:stCondLst>
                                        </p:cTn>
                                        <p:tgtEl>
                                          <p:spTgt spid="2">
                                            <p:graphicEl>
                                              <a:chart seriesIdx="-4" categoryIdx="3" bldStep="category"/>
                                            </p:graphicEl>
                                          </p:spTgt>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0" nodeType="clickEffect">
                                  <p:stCondLst>
                                    <p:cond delay="0"/>
                                  </p:stCondLst>
                                  <p:childTnLst>
                                    <p:animEffect transition="out" filter="fade">
                                      <p:cBhvr>
                                        <p:cTn id="21" dur="500"/>
                                        <p:tgtEl>
                                          <p:spTgt spid="2">
                                            <p:graphicEl>
                                              <a:chart seriesIdx="-4" categoryIdx="2" bldStep="category"/>
                                            </p:graphicEl>
                                          </p:spTgt>
                                        </p:tgtEl>
                                      </p:cBhvr>
                                    </p:animEffect>
                                    <p:set>
                                      <p:cBhvr>
                                        <p:cTn id="22" dur="1" fill="hold">
                                          <p:stCondLst>
                                            <p:cond delay="499"/>
                                          </p:stCondLst>
                                        </p:cTn>
                                        <p:tgtEl>
                                          <p:spTgt spid="2">
                                            <p:graphicEl>
                                              <a:chart seriesIdx="-4" categoryIdx="2" bldStep="category"/>
                                            </p:graphicEl>
                                          </p:spTgt>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grpId="0" nodeType="clickEffect">
                                  <p:stCondLst>
                                    <p:cond delay="0"/>
                                  </p:stCondLst>
                                  <p:childTnLst>
                                    <p:animEffect transition="out" filter="fade">
                                      <p:cBhvr>
                                        <p:cTn id="26" dur="500"/>
                                        <p:tgtEl>
                                          <p:spTgt spid="2">
                                            <p:graphicEl>
                                              <a:chart seriesIdx="-4" categoryIdx="1" bldStep="category"/>
                                            </p:graphicEl>
                                          </p:spTgt>
                                        </p:tgtEl>
                                      </p:cBhvr>
                                    </p:animEffect>
                                    <p:set>
                                      <p:cBhvr>
                                        <p:cTn id="27" dur="1" fill="hold">
                                          <p:stCondLst>
                                            <p:cond delay="499"/>
                                          </p:stCondLst>
                                        </p:cTn>
                                        <p:tgtEl>
                                          <p:spTgt spid="2">
                                            <p:graphicEl>
                                              <a:chart seriesIdx="-4" categoryIdx="1" bldStep="category"/>
                                            </p:graphicEl>
                                          </p:spTgt>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0" nodeType="clickEffect">
                                  <p:stCondLst>
                                    <p:cond delay="0"/>
                                  </p:stCondLst>
                                  <p:childTnLst>
                                    <p:animEffect transition="out" filter="fade">
                                      <p:cBhvr>
                                        <p:cTn id="31" dur="500"/>
                                        <p:tgtEl>
                                          <p:spTgt spid="2">
                                            <p:graphicEl>
                                              <a:chart seriesIdx="-4" categoryIdx="0" bldStep="category"/>
                                            </p:graphicEl>
                                          </p:spTgt>
                                        </p:tgtEl>
                                      </p:cBhvr>
                                    </p:animEffect>
                                    <p:set>
                                      <p:cBhvr>
                                        <p:cTn id="32" dur="1" fill="hold">
                                          <p:stCondLst>
                                            <p:cond delay="499"/>
                                          </p:stCondLst>
                                        </p:cTn>
                                        <p:tgtEl>
                                          <p:spTgt spid="2">
                                            <p:graphicEl>
                                              <a:chart seriesIdx="-4" categoryIdx="0" bldStep="category"/>
                                            </p:graphic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uiExpand="1">
        <p:bldSub>
          <a:bldChart bld="category" animBg="0"/>
        </p:bldSub>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1" i="0" u="none" baseline="0">
                <a:solidFill>
                  <a:schemeClr val="bg1"/>
                </a:solidFill>
                <a:latin typeface="Verdana" panose="020B0604030504040204" pitchFamily="34" charset="0"/>
                <a:ea typeface="Verdana" panose="020B0604030504040204" pitchFamily="34" charset="0"/>
                <a:cs typeface="Verdana" charset="0"/>
              </a:rPr>
              <a:t>Arap Birliği Sözleşmesi</a:t>
            </a:r>
          </a:p>
        </p:txBody>
      </p:sp>
      <p:graphicFrame>
        <p:nvGraphicFramePr>
          <p:cNvPr id="4" name="Chart 3">
            <a:extLst>
              <a:ext uri="{FF2B5EF4-FFF2-40B4-BE49-F238E27FC236}">
                <a16:creationId xmlns:a16="http://schemas.microsoft.com/office/drawing/2014/main" id="{DBB539BB-6F7A-4A8A-9BEC-AD108539548D}"/>
              </a:ext>
            </a:extLst>
          </p:cNvPr>
          <p:cNvGraphicFramePr/>
          <p:nvPr>
            <p:extLst>
              <p:ext uri="{D42A27DB-BD31-4B8C-83A1-F6EECF244321}">
                <p14:modId xmlns:p14="http://schemas.microsoft.com/office/powerpoint/2010/main" val="965226320"/>
              </p:ext>
            </p:extLst>
          </p:nvPr>
        </p:nvGraphicFramePr>
        <p:xfrm>
          <a:off x="-677475" y="818006"/>
          <a:ext cx="10498949" cy="598610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 name="Chart 1">
            <a:extLst>
              <a:ext uri="{FF2B5EF4-FFF2-40B4-BE49-F238E27FC236}">
                <a16:creationId xmlns:a16="http://schemas.microsoft.com/office/drawing/2014/main" id="{AC3B0D29-AEDF-43AE-A1BE-24943A245D6C}"/>
              </a:ext>
            </a:extLst>
          </p:cNvPr>
          <p:cNvGraphicFramePr/>
          <p:nvPr>
            <p:extLst>
              <p:ext uri="{D42A27DB-BD31-4B8C-83A1-F6EECF244321}">
                <p14:modId xmlns:p14="http://schemas.microsoft.com/office/powerpoint/2010/main" val="501400087"/>
              </p:ext>
            </p:extLst>
          </p:nvPr>
        </p:nvGraphicFramePr>
        <p:xfrm>
          <a:off x="-677475" y="827266"/>
          <a:ext cx="10498949" cy="5986106"/>
        </p:xfrm>
        <a:graphic>
          <a:graphicData uri="http://schemas.openxmlformats.org/drawingml/2006/chart">
            <c:chart xmlns:c="http://schemas.openxmlformats.org/drawingml/2006/chart" xmlns:r="http://schemas.openxmlformats.org/officeDocument/2006/relationships" r:id="rId5"/>
          </a:graphicData>
        </a:graphic>
      </p:graphicFrame>
      <p:pic>
        <p:nvPicPr>
          <p:cNvPr id="3" name="Picture 2" descr="Image result for arab league logo">
            <a:extLst>
              <a:ext uri="{FF2B5EF4-FFF2-40B4-BE49-F238E27FC236}">
                <a16:creationId xmlns:a16="http://schemas.microsoft.com/office/drawing/2014/main" id="{2BFF9AD4-F555-40E2-843E-0AFA2C10E673}"/>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948264" y="1089026"/>
            <a:ext cx="2178274" cy="1505732"/>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165B15CD-84A7-4D5B-9DAB-70AE1E2EBD62}"/>
              </a:ext>
            </a:extLst>
          </p:cNvPr>
          <p:cNvSpPr txBox="1"/>
          <p:nvPr/>
        </p:nvSpPr>
        <p:spPr>
          <a:xfrm>
            <a:off x="179512" y="1209526"/>
            <a:ext cx="2160240" cy="2031325"/>
          </a:xfrm>
          <a:prstGeom prst="rect">
            <a:avLst/>
          </a:prstGeom>
          <a:noFill/>
        </p:spPr>
        <p:txBody>
          <a:bodyPr wrap="square" rtlCol="0">
            <a:spAutoFit/>
          </a:bodyPr>
          <a:lstStyle/>
          <a:p>
            <a:pPr algn="just" rtl="0"/>
            <a:r>
              <a:rPr lang="tr" b="1" i="0" u="none" baseline="0" dirty="0">
                <a:latin typeface="Times New Roman" panose="02020603050405020304" pitchFamily="18" charset="0"/>
                <a:cs typeface="Times New Roman" panose="02020603050405020304" pitchFamily="18" charset="0"/>
              </a:rPr>
              <a:t>Arap Birliği Sözleşmesi, büyük oranda Budapeşte Sözleşmesinin hükümlerini içerir, ancak küresel değildir. </a:t>
            </a:r>
            <a:endParaRPr lang="tr" b="1" dirty="0">
              <a:latin typeface="Times New Roman" panose="02020603050405020304" pitchFamily="18" charset="0"/>
              <a:cs typeface="Times New Roman" panose="02020603050405020304" pitchFamily="18" charset="0"/>
            </a:endParaRPr>
          </a:p>
        </p:txBody>
      </p:sp>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pic>
        <p:nvPicPr>
          <p:cNvPr id="13"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92035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
                                            <p:graphicEl>
                                              <a:chart seriesIdx="-4" categoryIdx="5" bldStep="category"/>
                                            </p:graphicEl>
                                          </p:spTgt>
                                        </p:tgtEl>
                                      </p:cBhvr>
                                    </p:animEffect>
                                    <p:set>
                                      <p:cBhvr>
                                        <p:cTn id="7" dur="1" fill="hold">
                                          <p:stCondLst>
                                            <p:cond delay="499"/>
                                          </p:stCondLst>
                                        </p:cTn>
                                        <p:tgtEl>
                                          <p:spTgt spid="2">
                                            <p:graphicEl>
                                              <a:chart seriesIdx="-4" categoryIdx="5" bldStep="category"/>
                                            </p:graphic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2">
                                            <p:graphicEl>
                                              <a:chart seriesIdx="-4" categoryIdx="4" bldStep="category"/>
                                            </p:graphicEl>
                                          </p:spTgt>
                                        </p:tgtEl>
                                      </p:cBhvr>
                                    </p:animEffect>
                                    <p:set>
                                      <p:cBhvr>
                                        <p:cTn id="12" dur="1" fill="hold">
                                          <p:stCondLst>
                                            <p:cond delay="499"/>
                                          </p:stCondLst>
                                        </p:cTn>
                                        <p:tgtEl>
                                          <p:spTgt spid="2">
                                            <p:graphicEl>
                                              <a:chart seriesIdx="-4" categoryIdx="4" bldStep="category"/>
                                            </p:graphicEl>
                                          </p:spTgt>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2">
                                            <p:graphicEl>
                                              <a:chart seriesIdx="-4" categoryIdx="3" bldStep="category"/>
                                            </p:graphicEl>
                                          </p:spTgt>
                                        </p:tgtEl>
                                      </p:cBhvr>
                                    </p:animEffect>
                                    <p:set>
                                      <p:cBhvr>
                                        <p:cTn id="17" dur="1" fill="hold">
                                          <p:stCondLst>
                                            <p:cond delay="499"/>
                                          </p:stCondLst>
                                        </p:cTn>
                                        <p:tgtEl>
                                          <p:spTgt spid="2">
                                            <p:graphicEl>
                                              <a:chart seriesIdx="-4" categoryIdx="3" bldStep="category"/>
                                            </p:graphicEl>
                                          </p:spTgt>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0" nodeType="clickEffect">
                                  <p:stCondLst>
                                    <p:cond delay="0"/>
                                  </p:stCondLst>
                                  <p:childTnLst>
                                    <p:animEffect transition="out" filter="fade">
                                      <p:cBhvr>
                                        <p:cTn id="21" dur="500"/>
                                        <p:tgtEl>
                                          <p:spTgt spid="2">
                                            <p:graphicEl>
                                              <a:chart seriesIdx="-4" categoryIdx="2" bldStep="category"/>
                                            </p:graphicEl>
                                          </p:spTgt>
                                        </p:tgtEl>
                                      </p:cBhvr>
                                    </p:animEffect>
                                    <p:set>
                                      <p:cBhvr>
                                        <p:cTn id="22" dur="1" fill="hold">
                                          <p:stCondLst>
                                            <p:cond delay="499"/>
                                          </p:stCondLst>
                                        </p:cTn>
                                        <p:tgtEl>
                                          <p:spTgt spid="2">
                                            <p:graphicEl>
                                              <a:chart seriesIdx="-4" categoryIdx="2" bldStep="category"/>
                                            </p:graphicEl>
                                          </p:spTgt>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grpId="0" nodeType="clickEffect">
                                  <p:stCondLst>
                                    <p:cond delay="0"/>
                                  </p:stCondLst>
                                  <p:childTnLst>
                                    <p:animEffect transition="out" filter="fade">
                                      <p:cBhvr>
                                        <p:cTn id="26" dur="500"/>
                                        <p:tgtEl>
                                          <p:spTgt spid="2">
                                            <p:graphicEl>
                                              <a:chart seriesIdx="-4" categoryIdx="1" bldStep="category"/>
                                            </p:graphicEl>
                                          </p:spTgt>
                                        </p:tgtEl>
                                      </p:cBhvr>
                                    </p:animEffect>
                                    <p:set>
                                      <p:cBhvr>
                                        <p:cTn id="27" dur="1" fill="hold">
                                          <p:stCondLst>
                                            <p:cond delay="499"/>
                                          </p:stCondLst>
                                        </p:cTn>
                                        <p:tgtEl>
                                          <p:spTgt spid="2">
                                            <p:graphicEl>
                                              <a:chart seriesIdx="-4" categoryIdx="1" bldStep="category"/>
                                            </p:graphicEl>
                                          </p:spTgt>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0" nodeType="clickEffect">
                                  <p:stCondLst>
                                    <p:cond delay="0"/>
                                  </p:stCondLst>
                                  <p:childTnLst>
                                    <p:animEffect transition="out" filter="fade">
                                      <p:cBhvr>
                                        <p:cTn id="31" dur="500"/>
                                        <p:tgtEl>
                                          <p:spTgt spid="2">
                                            <p:graphicEl>
                                              <a:chart seriesIdx="-4" categoryIdx="0" bldStep="category"/>
                                            </p:graphicEl>
                                          </p:spTgt>
                                        </p:tgtEl>
                                      </p:cBhvr>
                                    </p:animEffect>
                                    <p:set>
                                      <p:cBhvr>
                                        <p:cTn id="32" dur="1" fill="hold">
                                          <p:stCondLst>
                                            <p:cond delay="499"/>
                                          </p:stCondLst>
                                        </p:cTn>
                                        <p:tgtEl>
                                          <p:spTgt spid="2">
                                            <p:graphicEl>
                                              <a:chart seriesIdx="-4" categoryIdx="0" bldStep="category"/>
                                            </p:graphic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uiExpand="1">
        <p:bldSub>
          <a:bldChart bld="category" animBg="0"/>
        </p:bldSub>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380FE40-902C-48A0-8E4E-962AA387FB67}"/>
              </a:ext>
            </a:extLst>
          </p:cNvPr>
          <p:cNvSpPr>
            <a:spLocks noGrp="1"/>
          </p:cNvSpPr>
          <p:nvPr>
            <p:ph type="body" idx="1"/>
          </p:nvPr>
        </p:nvSpPr>
        <p:spPr/>
        <p:txBody>
          <a:bodyPr/>
          <a:lstStyle/>
          <a:p>
            <a:pPr algn="l" rtl="0"/>
            <a:r>
              <a:rPr lang="tr" b="0" i="0" u="none" baseline="0">
                <a:latin typeface="Verdana" panose="020B0604030504040204" pitchFamily="34" charset="0"/>
                <a:ea typeface="Verdana" panose="020B0604030504040204" pitchFamily="34" charset="0"/>
              </a:rPr>
              <a:t>Budapeşte Sözleşmesi – Genel Bakış </a:t>
            </a:r>
          </a:p>
        </p:txBody>
      </p:sp>
      <p:pic>
        <p:nvPicPr>
          <p:cNvPr id="10" name="Picture 4">
            <a:extLst>
              <a:ext uri="{FF2B5EF4-FFF2-40B4-BE49-F238E27FC236}">
                <a16:creationId xmlns:a16="http://schemas.microsoft.com/office/drawing/2014/main" id="{9E352179-95DE-4E37-9014-C7512F18C08A}"/>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a:extLst>
              <a:ext uri="{FF2B5EF4-FFF2-40B4-BE49-F238E27FC236}">
                <a16:creationId xmlns:a16="http://schemas.microsoft.com/office/drawing/2014/main" id="{F9CBCD3B-0D81-4EEF-9F9F-DB3E28FFD393}"/>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a:latin typeface="Verdana" panose="020B0604030504040204" pitchFamily="34" charset="0"/>
              <a:ea typeface="Verdana" panose="020B0604030504040204" pitchFamily="34" charset="0"/>
            </a:endParaRPr>
          </a:p>
        </p:txBody>
      </p:sp>
      <p:sp>
        <p:nvSpPr>
          <p:cNvPr id="9" name="TextBox 7">
            <a:extLst>
              <a:ext uri="{FF2B5EF4-FFF2-40B4-BE49-F238E27FC236}">
                <a16:creationId xmlns:a16="http://schemas.microsoft.com/office/drawing/2014/main" id="{7B9BC96D-6AC8-4249-9F3D-D92372DB1900}"/>
              </a:ext>
            </a:extLst>
          </p:cNvPr>
          <p:cNvSpPr txBox="1">
            <a:spLocks noChangeArrowheads="1"/>
          </p:cNvSpPr>
          <p:nvPr/>
        </p:nvSpPr>
        <p:spPr bwMode="auto">
          <a:xfrm>
            <a:off x="1403350" y="190500"/>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1" i="0" u="none" baseline="0">
                <a:solidFill>
                  <a:schemeClr val="bg1"/>
                </a:solidFill>
                <a:latin typeface="Verdana" panose="020B0604030504040204" pitchFamily="34" charset="0"/>
                <a:ea typeface="Verdana" panose="020B0604030504040204" pitchFamily="34" charset="0"/>
                <a:cs typeface="Verdana" charset="0"/>
              </a:rPr>
              <a:t>Bölüm 3</a:t>
            </a:r>
            <a:endParaRPr lang="tr" sz="2000" b="1" dirty="0">
              <a:solidFill>
                <a:schemeClr val="bg1"/>
              </a:solidFill>
              <a:latin typeface="Verdana" panose="020B0604030504040204" pitchFamily="34" charset="0"/>
              <a:ea typeface="Verdana" panose="020B0604030504040204" pitchFamily="34" charset="0"/>
              <a:cs typeface="Verdana" charset="0"/>
            </a:endParaRPr>
          </a:p>
        </p:txBody>
      </p:sp>
      <p:sp>
        <p:nvSpPr>
          <p:cNvPr id="2" name="Title 1">
            <a:extLst>
              <a:ext uri="{FF2B5EF4-FFF2-40B4-BE49-F238E27FC236}">
                <a16:creationId xmlns:a16="http://schemas.microsoft.com/office/drawing/2014/main" id="{82BA244C-489D-417D-B8AB-CB954192CB36}"/>
              </a:ext>
            </a:extLst>
          </p:cNvPr>
          <p:cNvSpPr>
            <a:spLocks noGrp="1"/>
          </p:cNvSpPr>
          <p:nvPr>
            <p:ph type="title"/>
          </p:nvPr>
        </p:nvSpPr>
        <p:spPr>
          <a:xfrm>
            <a:off x="649288" y="4406900"/>
            <a:ext cx="7955160" cy="1362075"/>
          </a:xfrm>
        </p:spPr>
        <p:txBody>
          <a:bodyPr/>
          <a:lstStyle/>
          <a:p>
            <a:pPr algn="l" rtl="0"/>
            <a:r>
              <a:rPr lang="tr" b="1" i="0" u="none" baseline="0" dirty="0">
                <a:latin typeface="Verdana" panose="020B0604030504040204" pitchFamily="34" charset="0"/>
                <a:ea typeface="Verdana" panose="020B0604030504040204" pitchFamily="34" charset="0"/>
              </a:rPr>
              <a:t>Budapeşte Sözleşmesİnİn FaydalarI</a:t>
            </a:r>
          </a:p>
        </p:txBody>
      </p:sp>
      <p:sp>
        <p:nvSpPr>
          <p:cNvPr id="6" name="Rectangle 5">
            <a:extLst>
              <a:ext uri="{FF2B5EF4-FFF2-40B4-BE49-F238E27FC236}">
                <a16:creationId xmlns:a16="http://schemas.microsoft.com/office/drawing/2014/main" id="{74DFE25A-050F-4914-B2E8-65E908C83E53}"/>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sp>
        <p:nvSpPr>
          <p:cNvPr id="5" name="Rectangle 11">
            <a:extLst>
              <a:ext uri="{FF2B5EF4-FFF2-40B4-BE49-F238E27FC236}">
                <a16:creationId xmlns:a16="http://schemas.microsoft.com/office/drawing/2014/main" id="{C48A7903-DBE1-43BD-905E-55DB247564CB}"/>
              </a:ext>
            </a:extLst>
          </p:cNvPr>
          <p:cNvSpPr>
            <a:spLocks noChangeArrowheads="1"/>
          </p:cNvSpPr>
          <p:nvPr/>
        </p:nvSpPr>
        <p:spPr bwMode="auto">
          <a:xfrm>
            <a:off x="7938" y="6597650"/>
            <a:ext cx="913606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rtl="0"/>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r>
              <a:rPr lang="tr" sz="1200" b="0" i="0" u="none" baseline="0">
                <a:solidFill>
                  <a:srgbClr val="FFFFFF"/>
                </a:solidFill>
                <a:latin typeface="Verdana" panose="020B0604030504040204" pitchFamily="34" charset="0"/>
                <a:ea typeface="Verdana" panose="020B0604030504040204" pitchFamily="34" charset="0"/>
                <a:cs typeface="Verdana" charset="0"/>
              </a:rPr>
              <a:t>						</a:t>
            </a:r>
            <a:r>
              <a:rPr lang="tr" sz="1200" b="1" i="0" u="none" baseline="0">
                <a:solidFill>
                  <a:srgbClr val="FFFFFF"/>
                </a:solidFill>
                <a:latin typeface="Verdana" panose="020B0604030504040204" pitchFamily="34" charset="0"/>
                <a:ea typeface="Verdana" panose="020B0604030504040204" pitchFamily="34" charset="0"/>
                <a:cs typeface="Verdana" charset="0"/>
              </a:rPr>
              <a:t>                        - </a:t>
            </a:r>
            <a:fld id="{F50FF694-912A-834E-AD45-B984C7BF2CE4}" type="slidenum">
              <a:rPr sz="1200" b="1">
                <a:solidFill>
                  <a:srgbClr val="FFFFFF"/>
                </a:solidFill>
                <a:latin typeface="Verdana" panose="020B0604030504040204" pitchFamily="34" charset="0"/>
                <a:ea typeface="Verdana" panose="020B0604030504040204" pitchFamily="34" charset="0"/>
                <a:cs typeface="Verdana" charset="0"/>
              </a:rPr>
              <a:pPr algn="l" rtl="0"/>
              <a:t>22</a:t>
            </a:fld>
            <a:r>
              <a:rPr lang="tr" sz="1200" b="1" i="0" u="none" baseline="0">
                <a:solidFill>
                  <a:srgbClr val="FFFFFF"/>
                </a:solidFill>
                <a:latin typeface="Verdana" panose="020B0604030504040204" pitchFamily="34" charset="0"/>
                <a:ea typeface="Verdana" panose="020B0604030504040204" pitchFamily="34" charset="0"/>
                <a:cs typeface="Verdana" charset="0"/>
              </a:rPr>
              <a:t> -</a:t>
            </a:r>
          </a:p>
        </p:txBody>
      </p:sp>
      <p:pic>
        <p:nvPicPr>
          <p:cNvPr id="11"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834368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12" name="TextBox 15"/>
          <p:cNvSpPr txBox="1">
            <a:spLocks noChangeArrowheads="1"/>
          </p:cNvSpPr>
          <p:nvPr/>
        </p:nvSpPr>
        <p:spPr bwMode="auto">
          <a:xfrm>
            <a:off x="1258888" y="-27384"/>
            <a:ext cx="7777162" cy="1046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3100" b="1" i="0" u="none" baseline="0">
                <a:solidFill>
                  <a:schemeClr val="bg1"/>
                </a:solidFill>
                <a:latin typeface="Verdana" panose="020B0604030504040204" pitchFamily="34" charset="0"/>
              </a:rPr>
              <a:t>Budapeşte Sözleşmesinin Faydaları</a:t>
            </a:r>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r>
              <a:rPr lang="tr-TR" sz="2800" b="1" dirty="0">
                <a:solidFill>
                  <a:schemeClr val="bg1"/>
                </a:solidFill>
                <a:latin typeface="Verdana" panose="020B0604030504040204" pitchFamily="34" charset="0"/>
              </a:rPr>
              <a:t>Budapeşte Sözleşmesinin Faydaları </a:t>
            </a:r>
            <a:endParaRPr lang="en-GB" sz="2800" b="1" dirty="0">
              <a:solidFill>
                <a:schemeClr val="bg1"/>
              </a:solidFill>
              <a:latin typeface="Verdana" panose="020B0604030504040204" pitchFamily="34" charset="0"/>
            </a:endParaRP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3">
            <a:extLst>
              <a:ext uri="{FF2B5EF4-FFF2-40B4-BE49-F238E27FC236}">
                <a16:creationId xmlns:a16="http://schemas.microsoft.com/office/drawing/2014/main" id="{8B527C83-5B8D-4395-A989-43BF2984B3E8}"/>
              </a:ext>
            </a:extLst>
          </p:cNvPr>
          <p:cNvPicPr>
            <a:picLocks noChangeAspect="1"/>
          </p:cNvPicPr>
          <p:nvPr/>
        </p:nvPicPr>
        <p:blipFill>
          <a:blip r:embed="rId4" cstate="print"/>
          <a:stretch>
            <a:fillRect/>
          </a:stretch>
        </p:blipFill>
        <p:spPr>
          <a:xfrm>
            <a:off x="842962" y="1358106"/>
            <a:ext cx="7458075" cy="4924425"/>
          </a:xfrm>
          <a:prstGeom prst="rect">
            <a:avLst/>
          </a:prstGeom>
        </p:spPr>
      </p:pic>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rtl="0" eaLnBrk="1" hangingPunct="1">
              <a:spcBef>
                <a:spcPct val="0"/>
              </a:spcBef>
            </a:pPr>
            <a:endParaRPr lang="tr" sz="2400">
              <a:latin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9241163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a:extLst>
              <a:ext uri="{FF2B5EF4-FFF2-40B4-BE49-F238E27FC236}">
                <a16:creationId xmlns:a16="http://schemas.microsoft.com/office/drawing/2014/main" id="{1F66F396-ED76-4F97-86FD-925E2D131CA7}"/>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8" name="Rectangle 4">
            <a:extLst>
              <a:ext uri="{FF2B5EF4-FFF2-40B4-BE49-F238E27FC236}">
                <a16:creationId xmlns:a16="http://schemas.microsoft.com/office/drawing/2014/main" id="{0BEB8CEF-FC56-4CC0-9C26-1FE7C3FCE870}"/>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10" name="TextBox 15">
            <a:extLst>
              <a:ext uri="{FF2B5EF4-FFF2-40B4-BE49-F238E27FC236}">
                <a16:creationId xmlns:a16="http://schemas.microsoft.com/office/drawing/2014/main" id="{DBD15328-735F-4993-8F08-9DF5BEB05217}"/>
              </a:ext>
            </a:extLst>
          </p:cNvPr>
          <p:cNvSpPr txBox="1">
            <a:spLocks noChangeArrowheads="1"/>
          </p:cNvSpPr>
          <p:nvPr/>
        </p:nvSpPr>
        <p:spPr bwMode="auto">
          <a:xfrm>
            <a:off x="1258888" y="-27384"/>
            <a:ext cx="7777162" cy="1046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3100" b="1" i="0" u="none" baseline="0">
                <a:solidFill>
                  <a:schemeClr val="bg1"/>
                </a:solidFill>
                <a:latin typeface="Verdana" panose="020B0604030504040204" pitchFamily="34" charset="0"/>
              </a:rPr>
              <a:t>Budapeşte Sözleşmesinin Faydaları</a:t>
            </a:r>
          </a:p>
        </p:txBody>
      </p:sp>
      <p:sp>
        <p:nvSpPr>
          <p:cNvPr id="6" name="Rectangle 5">
            <a:extLst>
              <a:ext uri="{FF2B5EF4-FFF2-40B4-BE49-F238E27FC236}">
                <a16:creationId xmlns:a16="http://schemas.microsoft.com/office/drawing/2014/main" id="{1468B8B1-1E22-4B29-8E62-31DC7557123F}"/>
              </a:ext>
            </a:extLst>
          </p:cNvPr>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r>
              <a:rPr lang="tr-TR" sz="2800" b="1" dirty="0">
                <a:solidFill>
                  <a:schemeClr val="bg1"/>
                </a:solidFill>
                <a:latin typeface="Verdana" panose="020B0604030504040204" pitchFamily="34" charset="0"/>
              </a:rPr>
              <a:t>Budapeşte Sözleşmesinin Faydaları </a:t>
            </a:r>
            <a:endParaRPr lang="en-GB" sz="2800" b="1" dirty="0">
              <a:solidFill>
                <a:schemeClr val="bg1"/>
              </a:solidFill>
              <a:latin typeface="Verdana" panose="020B0604030504040204" pitchFamily="34" charset="0"/>
            </a:endParaRPr>
          </a:p>
        </p:txBody>
      </p:sp>
      <p:pic>
        <p:nvPicPr>
          <p:cNvPr id="14" name="Picture 4">
            <a:extLst>
              <a:ext uri="{FF2B5EF4-FFF2-40B4-BE49-F238E27FC236}">
                <a16:creationId xmlns:a16="http://schemas.microsoft.com/office/drawing/2014/main" id="{EB5633E2-AA6C-4992-A6E7-DD99723EC7C2}"/>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Online Media 1">
            <a:hlinkClick r:id="" action="ppaction://media"/>
            <a:extLst>
              <a:ext uri="{FF2B5EF4-FFF2-40B4-BE49-F238E27FC236}">
                <a16:creationId xmlns:a16="http://schemas.microsoft.com/office/drawing/2014/main" id="{071A6791-931A-459D-867E-324D333D3980}"/>
              </a:ext>
            </a:extLst>
          </p:cNvPr>
          <p:cNvPicPr>
            <a:picLocks noRot="1" noChangeAspect="1"/>
          </p:cNvPicPr>
          <p:nvPr>
            <a:videoFile r:link="rId1"/>
          </p:nvPr>
        </p:nvPicPr>
        <p:blipFill>
          <a:blip r:embed="rId5" cstate="print"/>
          <a:stretch>
            <a:fillRect/>
          </a:stretch>
        </p:blipFill>
        <p:spPr>
          <a:xfrm>
            <a:off x="0" y="1070469"/>
            <a:ext cx="9156041" cy="5517656"/>
          </a:xfrm>
          <a:prstGeom prst="rect">
            <a:avLst/>
          </a:prstGeom>
        </p:spPr>
      </p:pic>
      <p:sp>
        <p:nvSpPr>
          <p:cNvPr id="12" name="Rectangle 11">
            <a:extLst>
              <a:ext uri="{FF2B5EF4-FFF2-40B4-BE49-F238E27FC236}">
                <a16:creationId xmlns:a16="http://schemas.microsoft.com/office/drawing/2014/main" id="{12C71536-C1C3-4A85-B32F-FFA5BEB58D8D}"/>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sp>
        <p:nvSpPr>
          <p:cNvPr id="3" name="Metin kutusu 2"/>
          <p:cNvSpPr txBox="1"/>
          <p:nvPr/>
        </p:nvSpPr>
        <p:spPr>
          <a:xfrm>
            <a:off x="1017503" y="3068960"/>
            <a:ext cx="7560840" cy="2031325"/>
          </a:xfrm>
          <a:prstGeom prst="rect">
            <a:avLst/>
          </a:prstGeom>
          <a:solidFill>
            <a:schemeClr val="accent3">
              <a:lumMod val="75000"/>
            </a:schemeClr>
          </a:solidFill>
        </p:spPr>
        <p:txBody>
          <a:bodyPr wrap="square" rtlCol="0">
            <a:spAutoFit/>
          </a:bodyPr>
          <a:lstStyle/>
          <a:p>
            <a:pPr algn="ctr"/>
            <a:r>
              <a:rPr lang="tr-TR" sz="4200" dirty="0">
                <a:solidFill>
                  <a:schemeClr val="bg1"/>
                </a:solidFill>
              </a:rPr>
              <a:t>Budapeşte Sözleşmesinin faydaları ve siber suçlar üzerindeki etkisi</a:t>
            </a:r>
          </a:p>
        </p:txBody>
      </p:sp>
    </p:spTree>
    <p:extLst>
      <p:ext uri="{BB962C8B-B14F-4D97-AF65-F5344CB8AC3E}">
        <p14:creationId xmlns:p14="http://schemas.microsoft.com/office/powerpoint/2010/main" val="2002438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12" name="TextBox 15"/>
          <p:cNvSpPr txBox="1">
            <a:spLocks noChangeArrowheads="1"/>
          </p:cNvSpPr>
          <p:nvPr/>
        </p:nvSpPr>
        <p:spPr bwMode="auto">
          <a:xfrm>
            <a:off x="1258888" y="-27384"/>
            <a:ext cx="7777162" cy="1046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3100" b="1" i="0" u="none" baseline="0">
                <a:solidFill>
                  <a:schemeClr val="bg1"/>
                </a:solidFill>
                <a:latin typeface="Verdana" panose="020B0604030504040204" pitchFamily="34" charset="0"/>
              </a:rPr>
              <a:t>Yerel mevzuatlarda iyileştirmeler </a:t>
            </a:r>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rtl="0">
              <a:defRPr/>
            </a:pPr>
            <a:r>
              <a:rPr lang="tr" sz="2800" b="1" dirty="0"/>
              <a:t>Ulusal mevzuatlarda iyileştirmeler</a:t>
            </a: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2"/>
          <p:cNvSpPr>
            <a:spLocks noChangeArrowheads="1"/>
          </p:cNvSpPr>
          <p:nvPr/>
        </p:nvSpPr>
        <p:spPr bwMode="auto">
          <a:xfrm>
            <a:off x="395536" y="1256108"/>
            <a:ext cx="8352928"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571500" indent="-571500" algn="just" rtl="0" eaLnBrk="1" hangingPunct="1">
              <a:buFont typeface="Arial" panose="020B0604020202020204" pitchFamily="34" charset="0"/>
              <a:buChar char="•"/>
              <a:defRPr/>
            </a:pPr>
            <a:r>
              <a:rPr lang="tr" sz="2600" b="0" i="0" u="none" baseline="0">
                <a:latin typeface="Verdana" panose="020B0604030504040204" pitchFamily="34" charset="0"/>
                <a:ea typeface="Verdana" panose="020B0604030504040204" pitchFamily="34" charset="0"/>
                <a:cs typeface="Verdana" panose="020B0604030504040204" pitchFamily="34" charset="0"/>
              </a:rPr>
              <a:t>Budapeşte Sözleşmesi, mevzuatların uyumlulaştırılması açısından önemli bir etkiye sahiptir.</a:t>
            </a:r>
          </a:p>
          <a:p>
            <a:pPr marL="571500" indent="-571500" algn="just" rtl="0" eaLnBrk="1" hangingPunct="1">
              <a:buFont typeface="Arial" panose="020B0604020202020204" pitchFamily="34" charset="0"/>
              <a:buChar char="•"/>
              <a:defRPr/>
            </a:pPr>
            <a:endParaRPr lang="tr" sz="2600" dirty="0">
              <a:latin typeface="Verdana" panose="020B0604030504040204" pitchFamily="34" charset="0"/>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sz="2600" b="0" i="0" u="none" baseline="0">
                <a:latin typeface="Verdana" panose="020B0604030504040204" pitchFamily="34" charset="0"/>
                <a:ea typeface="Verdana" panose="020B0604030504040204" pitchFamily="34" charset="0"/>
                <a:cs typeface="Verdana" panose="020B0604030504040204" pitchFamily="34" charset="0"/>
              </a:rPr>
              <a:t>Bu etki, hem taraf hem de taraf olmayan ülkeler için geçerlidir.</a:t>
            </a:r>
          </a:p>
          <a:p>
            <a:pPr marL="571500" indent="-571500" algn="just" rtl="0" eaLnBrk="1" hangingPunct="1">
              <a:buFont typeface="Arial" panose="020B0604020202020204" pitchFamily="34" charset="0"/>
              <a:buChar char="•"/>
              <a:defRPr/>
            </a:pPr>
            <a:endParaRPr lang="tr" sz="2600" dirty="0">
              <a:latin typeface="Verdana" panose="020B0604030504040204" pitchFamily="34" charset="0"/>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sz="2600" b="0" i="0" u="none" baseline="0">
                <a:latin typeface="Verdana" panose="020B0604030504040204" pitchFamily="34" charset="0"/>
                <a:ea typeface="Verdana" panose="020B0604030504040204" pitchFamily="34" charset="0"/>
                <a:cs typeface="Verdana" panose="020B0604030504040204" pitchFamily="34" charset="0"/>
              </a:rPr>
              <a:t>Dünyada Budapeşte Sözleşmesinin etkisini değerlendirmek için toplam 193 ülkeyle anket yapılmıştır.</a:t>
            </a:r>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rtl="0" eaLnBrk="1" hangingPunct="1">
              <a:spcBef>
                <a:spcPct val="0"/>
              </a:spcBef>
            </a:pPr>
            <a:endParaRPr lang="tr" sz="2400">
              <a:latin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9107968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1" name="Picture 4">
            <a:extLst>
              <a:ext uri="{FF2B5EF4-FFF2-40B4-BE49-F238E27FC236}">
                <a16:creationId xmlns:a16="http://schemas.microsoft.com/office/drawing/2014/main" id="{B10BB37C-6B50-4990-91B5-11E730A1290C}"/>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7" name="Rectangle 146">
            <a:extLst>
              <a:ext uri="{FF2B5EF4-FFF2-40B4-BE49-F238E27FC236}">
                <a16:creationId xmlns:a16="http://schemas.microsoft.com/office/drawing/2014/main" id="{4BAB87DB-5437-4394-9B22-51E3E03D81C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a:latin typeface="Verdana" panose="020B0604030504040204" pitchFamily="34" charset="0"/>
              <a:ea typeface="Verdana" panose="020B0604030504040204" pitchFamily="34" charset="0"/>
            </a:endParaRPr>
          </a:p>
        </p:txBody>
      </p:sp>
      <p:sp>
        <p:nvSpPr>
          <p:cNvPr id="149" name="TextBox 7">
            <a:extLst>
              <a:ext uri="{FF2B5EF4-FFF2-40B4-BE49-F238E27FC236}">
                <a16:creationId xmlns:a16="http://schemas.microsoft.com/office/drawing/2014/main" id="{07736E9A-7FBE-4865-B1C2-6D313232237E}"/>
              </a:ext>
            </a:extLst>
          </p:cNvPr>
          <p:cNvSpPr txBox="1">
            <a:spLocks noChangeArrowheads="1"/>
          </p:cNvSpPr>
          <p:nvPr/>
        </p:nvSpPr>
        <p:spPr bwMode="auto">
          <a:xfrm>
            <a:off x="1403350" y="190500"/>
            <a:ext cx="76327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b="1" i="0" u="none" baseline="0" dirty="0">
                <a:solidFill>
                  <a:schemeClr val="bg1"/>
                </a:solidFill>
                <a:latin typeface="Verdana" panose="020B0604030504040204" pitchFamily="34" charset="0"/>
                <a:ea typeface="Verdana" panose="020B0604030504040204" pitchFamily="34" charset="0"/>
                <a:cs typeface="Verdana" charset="0"/>
              </a:rPr>
              <a:t>Budapeşte Sözleşmesinin erişim alanı </a:t>
            </a:r>
          </a:p>
        </p:txBody>
      </p:sp>
      <p:grpSp>
        <p:nvGrpSpPr>
          <p:cNvPr id="291" name="Group 290">
            <a:extLst>
              <a:ext uri="{FF2B5EF4-FFF2-40B4-BE49-F238E27FC236}">
                <a16:creationId xmlns:a16="http://schemas.microsoft.com/office/drawing/2014/main" id="{433ECFEB-1EC9-4C08-B6F6-1927ABC06009}"/>
              </a:ext>
            </a:extLst>
          </p:cNvPr>
          <p:cNvGrpSpPr>
            <a:grpSpLocks/>
          </p:cNvGrpSpPr>
          <p:nvPr/>
        </p:nvGrpSpPr>
        <p:grpSpPr bwMode="auto">
          <a:xfrm>
            <a:off x="359569" y="1180646"/>
            <a:ext cx="8424862" cy="3757613"/>
            <a:chOff x="-30650" y="0"/>
            <a:chExt cx="9372924" cy="4653136"/>
          </a:xfrm>
        </p:grpSpPr>
        <p:pic>
          <p:nvPicPr>
            <p:cNvPr id="312" name="Picture 311">
              <a:extLst>
                <a:ext uri="{FF2B5EF4-FFF2-40B4-BE49-F238E27FC236}">
                  <a16:creationId xmlns:a16="http://schemas.microsoft.com/office/drawing/2014/main" id="{F9C1ECD3-BF22-44D9-B885-292ABB7626D9}"/>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0650" y="0"/>
              <a:ext cx="9372924" cy="4653136"/>
            </a:xfrm>
            <a:prstGeom prst="rect">
              <a:avLst/>
            </a:prstGeom>
            <a:solidFill>
              <a:srgbClr val="FFFFFF"/>
            </a:solidFill>
            <a:ln w="3175">
              <a:solidFill>
                <a:schemeClr val="tx1"/>
              </a:solidFill>
              <a:miter lim="800000"/>
              <a:headEnd/>
              <a:tailEnd/>
            </a:ln>
          </p:spPr>
        </p:pic>
        <p:sp>
          <p:nvSpPr>
            <p:cNvPr id="318" name="Oval 317">
              <a:extLst>
                <a:ext uri="{FF2B5EF4-FFF2-40B4-BE49-F238E27FC236}">
                  <a16:creationId xmlns:a16="http://schemas.microsoft.com/office/drawing/2014/main" id="{6483BEA5-C990-42FB-980E-04DF808A3642}"/>
                </a:ext>
              </a:extLst>
            </p:cNvPr>
            <p:cNvSpPr/>
            <p:nvPr/>
          </p:nvSpPr>
          <p:spPr>
            <a:xfrm>
              <a:off x="3420395" y="54846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40" name="Oval 339">
              <a:extLst>
                <a:ext uri="{FF2B5EF4-FFF2-40B4-BE49-F238E27FC236}">
                  <a16:creationId xmlns:a16="http://schemas.microsoft.com/office/drawing/2014/main" id="{E892D612-4F81-46F0-BF18-4F40FE405928}"/>
                </a:ext>
              </a:extLst>
            </p:cNvPr>
            <p:cNvSpPr/>
            <p:nvPr/>
          </p:nvSpPr>
          <p:spPr>
            <a:xfrm>
              <a:off x="4386475" y="613341"/>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39" name="Oval 338">
              <a:extLst>
                <a:ext uri="{FF2B5EF4-FFF2-40B4-BE49-F238E27FC236}">
                  <a16:creationId xmlns:a16="http://schemas.microsoft.com/office/drawing/2014/main" id="{4FE39DA1-A9A9-46B5-91CE-918787147064}"/>
                </a:ext>
              </a:extLst>
            </p:cNvPr>
            <p:cNvSpPr/>
            <p:nvPr/>
          </p:nvSpPr>
          <p:spPr>
            <a:xfrm>
              <a:off x="4020884" y="621204"/>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47" name="Oval 346">
              <a:extLst>
                <a:ext uri="{FF2B5EF4-FFF2-40B4-BE49-F238E27FC236}">
                  <a16:creationId xmlns:a16="http://schemas.microsoft.com/office/drawing/2014/main" id="{513F8D11-2F04-45C4-80DD-A7FDFA048D8F}"/>
                </a:ext>
              </a:extLst>
            </p:cNvPr>
            <p:cNvSpPr/>
            <p:nvPr/>
          </p:nvSpPr>
          <p:spPr>
            <a:xfrm>
              <a:off x="4148046" y="648726"/>
              <a:ext cx="72411" cy="72737"/>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41" name="Oval 340">
              <a:extLst>
                <a:ext uri="{FF2B5EF4-FFF2-40B4-BE49-F238E27FC236}">
                  <a16:creationId xmlns:a16="http://schemas.microsoft.com/office/drawing/2014/main" id="{877ABA36-F250-4DEA-A4F7-8F535183675D}"/>
                </a:ext>
              </a:extLst>
            </p:cNvPr>
            <p:cNvSpPr/>
            <p:nvPr/>
          </p:nvSpPr>
          <p:spPr>
            <a:xfrm>
              <a:off x="4391774" y="6998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42" name="Oval 341">
              <a:extLst>
                <a:ext uri="{FF2B5EF4-FFF2-40B4-BE49-F238E27FC236}">
                  <a16:creationId xmlns:a16="http://schemas.microsoft.com/office/drawing/2014/main" id="{6BAACC6C-94C1-4614-894C-8F43FBDA0B17}"/>
                </a:ext>
              </a:extLst>
            </p:cNvPr>
            <p:cNvSpPr/>
            <p:nvPr/>
          </p:nvSpPr>
          <p:spPr>
            <a:xfrm>
              <a:off x="4388242" y="76077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44" name="Oval 343">
              <a:extLst>
                <a:ext uri="{FF2B5EF4-FFF2-40B4-BE49-F238E27FC236}">
                  <a16:creationId xmlns:a16="http://schemas.microsoft.com/office/drawing/2014/main" id="{1099D5C5-9110-416C-856C-D4C7544B1921}"/>
                </a:ext>
              </a:extLst>
            </p:cNvPr>
            <p:cNvSpPr/>
            <p:nvPr/>
          </p:nvSpPr>
          <p:spPr>
            <a:xfrm>
              <a:off x="4020884" y="770608"/>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43" name="Oval 342">
              <a:extLst>
                <a:ext uri="{FF2B5EF4-FFF2-40B4-BE49-F238E27FC236}">
                  <a16:creationId xmlns:a16="http://schemas.microsoft.com/office/drawing/2014/main" id="{24708DC5-0520-4F7F-A11F-71BCB4873987}"/>
                </a:ext>
              </a:extLst>
            </p:cNvPr>
            <p:cNvSpPr/>
            <p:nvPr/>
          </p:nvSpPr>
          <p:spPr>
            <a:xfrm>
              <a:off x="4342322" y="7804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55" name="Oval 354">
              <a:extLst>
                <a:ext uri="{FF2B5EF4-FFF2-40B4-BE49-F238E27FC236}">
                  <a16:creationId xmlns:a16="http://schemas.microsoft.com/office/drawing/2014/main" id="{D9A517A1-E51A-46B7-AF20-A36713E6F5F7}"/>
                </a:ext>
              </a:extLst>
            </p:cNvPr>
            <p:cNvSpPr/>
            <p:nvPr/>
          </p:nvSpPr>
          <p:spPr>
            <a:xfrm>
              <a:off x="1260400" y="796164"/>
              <a:ext cx="70646"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17" name="Oval 316">
              <a:extLst>
                <a:ext uri="{FF2B5EF4-FFF2-40B4-BE49-F238E27FC236}">
                  <a16:creationId xmlns:a16="http://schemas.microsoft.com/office/drawing/2014/main" id="{1A1CF357-B0F6-40FB-A6F6-623BB254CD99}"/>
                </a:ext>
              </a:extLst>
            </p:cNvPr>
            <p:cNvSpPr/>
            <p:nvPr/>
          </p:nvSpPr>
          <p:spPr>
            <a:xfrm>
              <a:off x="3743599" y="837446"/>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48" name="Oval 347">
              <a:extLst>
                <a:ext uri="{FF2B5EF4-FFF2-40B4-BE49-F238E27FC236}">
                  <a16:creationId xmlns:a16="http://schemas.microsoft.com/office/drawing/2014/main" id="{5A22E7B2-7CE4-4D7B-AD19-CFB17BB654E5}"/>
                </a:ext>
              </a:extLst>
            </p:cNvPr>
            <p:cNvSpPr/>
            <p:nvPr/>
          </p:nvSpPr>
          <p:spPr>
            <a:xfrm>
              <a:off x="3600541" y="87086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45" name="Oval 344">
              <a:extLst>
                <a:ext uri="{FF2B5EF4-FFF2-40B4-BE49-F238E27FC236}">
                  <a16:creationId xmlns:a16="http://schemas.microsoft.com/office/drawing/2014/main" id="{B68D6538-36B4-4FC3-85BE-6C058C9103D0}"/>
                </a:ext>
              </a:extLst>
            </p:cNvPr>
            <p:cNvSpPr/>
            <p:nvPr/>
          </p:nvSpPr>
          <p:spPr>
            <a:xfrm>
              <a:off x="4254015" y="872831"/>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19" name="Oval 418">
              <a:extLst>
                <a:ext uri="{FF2B5EF4-FFF2-40B4-BE49-F238E27FC236}">
                  <a16:creationId xmlns:a16="http://schemas.microsoft.com/office/drawing/2014/main" id="{A27726BC-A818-468A-9AA4-5349D4F0A5C2}"/>
                </a:ext>
              </a:extLst>
            </p:cNvPr>
            <p:cNvSpPr/>
            <p:nvPr/>
          </p:nvSpPr>
          <p:spPr>
            <a:xfrm>
              <a:off x="4464185" y="884626"/>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19" name="Oval 318">
              <a:extLst>
                <a:ext uri="{FF2B5EF4-FFF2-40B4-BE49-F238E27FC236}">
                  <a16:creationId xmlns:a16="http://schemas.microsoft.com/office/drawing/2014/main" id="{38338B4C-956F-4614-8558-BED6AB4A7E06}"/>
                </a:ext>
              </a:extLst>
            </p:cNvPr>
            <p:cNvSpPr/>
            <p:nvPr/>
          </p:nvSpPr>
          <p:spPr>
            <a:xfrm>
              <a:off x="3923745" y="908217"/>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21" name="Oval 320">
              <a:extLst>
                <a:ext uri="{FF2B5EF4-FFF2-40B4-BE49-F238E27FC236}">
                  <a16:creationId xmlns:a16="http://schemas.microsoft.com/office/drawing/2014/main" id="{59EC2014-5F5D-4D45-B626-055D6F5C9C95}"/>
                </a:ext>
              </a:extLst>
            </p:cNvPr>
            <p:cNvSpPr/>
            <p:nvPr/>
          </p:nvSpPr>
          <p:spPr>
            <a:xfrm>
              <a:off x="4042077" y="9082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20" name="Oval 319">
              <a:extLst>
                <a:ext uri="{FF2B5EF4-FFF2-40B4-BE49-F238E27FC236}">
                  <a16:creationId xmlns:a16="http://schemas.microsoft.com/office/drawing/2014/main" id="{39013724-FDA3-4553-B71C-AF7C53101510}"/>
                </a:ext>
              </a:extLst>
            </p:cNvPr>
            <p:cNvSpPr/>
            <p:nvPr/>
          </p:nvSpPr>
          <p:spPr>
            <a:xfrm>
              <a:off x="3895487" y="94556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46" name="Oval 345">
              <a:extLst>
                <a:ext uri="{FF2B5EF4-FFF2-40B4-BE49-F238E27FC236}">
                  <a16:creationId xmlns:a16="http://schemas.microsoft.com/office/drawing/2014/main" id="{050FC20E-5CE2-43B4-BC44-A1008A55B474}"/>
                </a:ext>
              </a:extLst>
            </p:cNvPr>
            <p:cNvSpPr/>
            <p:nvPr/>
          </p:nvSpPr>
          <p:spPr>
            <a:xfrm>
              <a:off x="4163941" y="957363"/>
              <a:ext cx="72412"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56" name="Oval 355">
              <a:extLst>
                <a:ext uri="{FF2B5EF4-FFF2-40B4-BE49-F238E27FC236}">
                  <a16:creationId xmlns:a16="http://schemas.microsoft.com/office/drawing/2014/main" id="{3F3EAC06-3276-45BB-A078-0AC52F847F51}"/>
                </a:ext>
              </a:extLst>
            </p:cNvPr>
            <p:cNvSpPr/>
            <p:nvPr/>
          </p:nvSpPr>
          <p:spPr>
            <a:xfrm>
              <a:off x="3932576" y="980953"/>
              <a:ext cx="72411" cy="72735"/>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35" name="Oval 334">
              <a:extLst>
                <a:ext uri="{FF2B5EF4-FFF2-40B4-BE49-F238E27FC236}">
                  <a16:creationId xmlns:a16="http://schemas.microsoft.com/office/drawing/2014/main" id="{6C94FE8D-E630-47E4-AE31-2BF8F322531B}"/>
                </a:ext>
              </a:extLst>
            </p:cNvPr>
            <p:cNvSpPr/>
            <p:nvPr/>
          </p:nvSpPr>
          <p:spPr>
            <a:xfrm>
              <a:off x="4276974" y="99274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23" name="Oval 322">
              <a:extLst>
                <a:ext uri="{FF2B5EF4-FFF2-40B4-BE49-F238E27FC236}">
                  <a16:creationId xmlns:a16="http://schemas.microsoft.com/office/drawing/2014/main" id="{DC55B290-0213-42E1-9A8F-3FBA9A2A3B35}"/>
                </a:ext>
              </a:extLst>
            </p:cNvPr>
            <p:cNvSpPr/>
            <p:nvPr/>
          </p:nvSpPr>
          <p:spPr>
            <a:xfrm>
              <a:off x="4619606" y="101633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34" name="Oval 333">
              <a:extLst>
                <a:ext uri="{FF2B5EF4-FFF2-40B4-BE49-F238E27FC236}">
                  <a16:creationId xmlns:a16="http://schemas.microsoft.com/office/drawing/2014/main" id="{65A6A9E9-1FF6-4442-9005-41FDB59E7BB1}"/>
                </a:ext>
              </a:extLst>
            </p:cNvPr>
            <p:cNvSpPr/>
            <p:nvPr/>
          </p:nvSpPr>
          <p:spPr>
            <a:xfrm>
              <a:off x="4125086" y="1051723"/>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15" name="Oval 314">
              <a:extLst>
                <a:ext uri="{FF2B5EF4-FFF2-40B4-BE49-F238E27FC236}">
                  <a16:creationId xmlns:a16="http://schemas.microsoft.com/office/drawing/2014/main" id="{EBD9667D-431E-431D-9A5B-DD8A24DD65FE}"/>
                </a:ext>
              </a:extLst>
            </p:cNvPr>
            <p:cNvSpPr/>
            <p:nvPr/>
          </p:nvSpPr>
          <p:spPr>
            <a:xfrm>
              <a:off x="386016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36" name="Oval 335">
              <a:extLst>
                <a:ext uri="{FF2B5EF4-FFF2-40B4-BE49-F238E27FC236}">
                  <a16:creationId xmlns:a16="http://schemas.microsoft.com/office/drawing/2014/main" id="{981E4949-7309-436F-BC2B-6585EDFE7FA3}"/>
                </a:ext>
              </a:extLst>
            </p:cNvPr>
            <p:cNvSpPr/>
            <p:nvPr/>
          </p:nvSpPr>
          <p:spPr>
            <a:xfrm>
              <a:off x="427697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22" name="Oval 321">
              <a:extLst>
                <a:ext uri="{FF2B5EF4-FFF2-40B4-BE49-F238E27FC236}">
                  <a16:creationId xmlns:a16="http://schemas.microsoft.com/office/drawing/2014/main" id="{C6E85F30-60B5-49B2-98FE-563B103F190D}"/>
                </a:ext>
              </a:extLst>
            </p:cNvPr>
            <p:cNvSpPr/>
            <p:nvPr/>
          </p:nvSpPr>
          <p:spPr>
            <a:xfrm>
              <a:off x="3996158" y="1057620"/>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28" name="Oval 327">
              <a:extLst>
                <a:ext uri="{FF2B5EF4-FFF2-40B4-BE49-F238E27FC236}">
                  <a16:creationId xmlns:a16="http://schemas.microsoft.com/office/drawing/2014/main" id="{359F0B34-3569-456B-8714-E3901005AD95}"/>
                </a:ext>
              </a:extLst>
            </p:cNvPr>
            <p:cNvSpPr/>
            <p:nvPr/>
          </p:nvSpPr>
          <p:spPr>
            <a:xfrm>
              <a:off x="4497742" y="1059587"/>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93" name="Oval 392">
              <a:extLst>
                <a:ext uri="{FF2B5EF4-FFF2-40B4-BE49-F238E27FC236}">
                  <a16:creationId xmlns:a16="http://schemas.microsoft.com/office/drawing/2014/main" id="{7D61944F-1FDD-4202-AD7E-C5C8CD1805D3}"/>
                </a:ext>
              </a:extLst>
            </p:cNvPr>
            <p:cNvSpPr/>
            <p:nvPr/>
          </p:nvSpPr>
          <p:spPr>
            <a:xfrm>
              <a:off x="6371620" y="108907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32" name="Oval 331">
              <a:extLst>
                <a:ext uri="{FF2B5EF4-FFF2-40B4-BE49-F238E27FC236}">
                  <a16:creationId xmlns:a16="http://schemas.microsoft.com/office/drawing/2014/main" id="{AE2DF2B0-1F9E-4DC2-941C-069D6D762D46}"/>
                </a:ext>
              </a:extLst>
            </p:cNvPr>
            <p:cNvSpPr/>
            <p:nvPr/>
          </p:nvSpPr>
          <p:spPr>
            <a:xfrm>
              <a:off x="4148046" y="109300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27" name="Oval 326">
              <a:extLst>
                <a:ext uri="{FF2B5EF4-FFF2-40B4-BE49-F238E27FC236}">
                  <a16:creationId xmlns:a16="http://schemas.microsoft.com/office/drawing/2014/main" id="{C90F2D22-C5A1-4685-96BF-5A859A4861A1}"/>
                </a:ext>
              </a:extLst>
            </p:cNvPr>
            <p:cNvSpPr/>
            <p:nvPr/>
          </p:nvSpPr>
          <p:spPr>
            <a:xfrm>
              <a:off x="4428862" y="110086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31" name="Oval 330">
              <a:extLst>
                <a:ext uri="{FF2B5EF4-FFF2-40B4-BE49-F238E27FC236}">
                  <a16:creationId xmlns:a16="http://schemas.microsoft.com/office/drawing/2014/main" id="{DF63BEB7-C812-4347-9D7D-011955075028}"/>
                </a:ext>
              </a:extLst>
            </p:cNvPr>
            <p:cNvSpPr/>
            <p:nvPr/>
          </p:nvSpPr>
          <p:spPr>
            <a:xfrm>
              <a:off x="4211627" y="1136254"/>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33" name="Oval 332">
              <a:extLst>
                <a:ext uri="{FF2B5EF4-FFF2-40B4-BE49-F238E27FC236}">
                  <a16:creationId xmlns:a16="http://schemas.microsoft.com/office/drawing/2014/main" id="{9671C580-854E-4136-BEF7-FBB474337BA9}"/>
                </a:ext>
              </a:extLst>
            </p:cNvPr>
            <p:cNvSpPr/>
            <p:nvPr/>
          </p:nvSpPr>
          <p:spPr>
            <a:xfrm>
              <a:off x="4314063" y="11441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29" name="Oval 428">
              <a:extLst>
                <a:ext uri="{FF2B5EF4-FFF2-40B4-BE49-F238E27FC236}">
                  <a16:creationId xmlns:a16="http://schemas.microsoft.com/office/drawing/2014/main" id="{D01E6C35-7520-4C59-AC29-DCBDD009F462}"/>
                </a:ext>
              </a:extLst>
            </p:cNvPr>
            <p:cNvSpPr/>
            <p:nvPr/>
          </p:nvSpPr>
          <p:spPr>
            <a:xfrm>
              <a:off x="3943173" y="1167707"/>
              <a:ext cx="72411"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16" name="Oval 315">
              <a:extLst>
                <a:ext uri="{FF2B5EF4-FFF2-40B4-BE49-F238E27FC236}">
                  <a16:creationId xmlns:a16="http://schemas.microsoft.com/office/drawing/2014/main" id="{E306CBBB-637E-472D-820A-0C2B929732BC}"/>
                </a:ext>
              </a:extLst>
            </p:cNvPr>
            <p:cNvSpPr/>
            <p:nvPr/>
          </p:nvSpPr>
          <p:spPr>
            <a:xfrm>
              <a:off x="4087997" y="1171639"/>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37" name="Oval 336">
              <a:extLst>
                <a:ext uri="{FF2B5EF4-FFF2-40B4-BE49-F238E27FC236}">
                  <a16:creationId xmlns:a16="http://schemas.microsoft.com/office/drawing/2014/main" id="{80B9A2AC-5A42-4E5F-84F1-81D016822952}"/>
                </a:ext>
              </a:extLst>
            </p:cNvPr>
            <p:cNvSpPr/>
            <p:nvPr/>
          </p:nvSpPr>
          <p:spPr>
            <a:xfrm>
              <a:off x="4268144" y="1189332"/>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30" name="Oval 429">
              <a:extLst>
                <a:ext uri="{FF2B5EF4-FFF2-40B4-BE49-F238E27FC236}">
                  <a16:creationId xmlns:a16="http://schemas.microsoft.com/office/drawing/2014/main" id="{D1047FE8-418E-4597-BE8D-410D03902760}"/>
                </a:ext>
              </a:extLst>
            </p:cNvPr>
            <p:cNvSpPr/>
            <p:nvPr/>
          </p:nvSpPr>
          <p:spPr>
            <a:xfrm>
              <a:off x="3805414" y="1193263"/>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29" name="Oval 328">
              <a:extLst>
                <a:ext uri="{FF2B5EF4-FFF2-40B4-BE49-F238E27FC236}">
                  <a16:creationId xmlns:a16="http://schemas.microsoft.com/office/drawing/2014/main" id="{C3008DBB-819C-479B-B237-2F0D08004B2F}"/>
                </a:ext>
              </a:extLst>
            </p:cNvPr>
            <p:cNvSpPr/>
            <p:nvPr/>
          </p:nvSpPr>
          <p:spPr>
            <a:xfrm>
              <a:off x="4421798" y="1195229"/>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25" name="Oval 324">
              <a:extLst>
                <a:ext uri="{FF2B5EF4-FFF2-40B4-BE49-F238E27FC236}">
                  <a16:creationId xmlns:a16="http://schemas.microsoft.com/office/drawing/2014/main" id="{78889D9F-7A26-4EA1-B106-1FA4C484E0E7}"/>
                </a:ext>
              </a:extLst>
            </p:cNvPr>
            <p:cNvSpPr/>
            <p:nvPr/>
          </p:nvSpPr>
          <p:spPr>
            <a:xfrm>
              <a:off x="4859801" y="119719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30" name="Oval 329">
              <a:extLst>
                <a:ext uri="{FF2B5EF4-FFF2-40B4-BE49-F238E27FC236}">
                  <a16:creationId xmlns:a16="http://schemas.microsoft.com/office/drawing/2014/main" id="{A5C2DCEE-924C-47E4-97AD-1E5581AFD238}"/>
                </a:ext>
              </a:extLst>
            </p:cNvPr>
            <p:cNvSpPr/>
            <p:nvPr/>
          </p:nvSpPr>
          <p:spPr>
            <a:xfrm>
              <a:off x="4349386" y="1224717"/>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38" name="Oval 337">
              <a:extLst>
                <a:ext uri="{FF2B5EF4-FFF2-40B4-BE49-F238E27FC236}">
                  <a16:creationId xmlns:a16="http://schemas.microsoft.com/office/drawing/2014/main" id="{76621665-2152-4083-9394-DC97BC5C3B19}"/>
                </a:ext>
              </a:extLst>
            </p:cNvPr>
            <p:cNvSpPr/>
            <p:nvPr/>
          </p:nvSpPr>
          <p:spPr>
            <a:xfrm>
              <a:off x="4308764" y="124437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26" name="Oval 325">
              <a:extLst>
                <a:ext uri="{FF2B5EF4-FFF2-40B4-BE49-F238E27FC236}">
                  <a16:creationId xmlns:a16="http://schemas.microsoft.com/office/drawing/2014/main" id="{061A9F56-AC5E-4F3E-AC0B-D56C0A4F41EB}"/>
                </a:ext>
              </a:extLst>
            </p:cNvPr>
            <p:cNvSpPr/>
            <p:nvPr/>
          </p:nvSpPr>
          <p:spPr>
            <a:xfrm>
              <a:off x="4932214" y="124437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13" name="Oval 312">
              <a:extLst>
                <a:ext uri="{FF2B5EF4-FFF2-40B4-BE49-F238E27FC236}">
                  <a16:creationId xmlns:a16="http://schemas.microsoft.com/office/drawing/2014/main" id="{47755DDC-D63B-48DE-B6FB-75C07D124822}"/>
                </a:ext>
              </a:extLst>
            </p:cNvPr>
            <p:cNvSpPr/>
            <p:nvPr/>
          </p:nvSpPr>
          <p:spPr>
            <a:xfrm>
              <a:off x="3741833" y="126206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24" name="Oval 323">
              <a:extLst>
                <a:ext uri="{FF2B5EF4-FFF2-40B4-BE49-F238E27FC236}">
                  <a16:creationId xmlns:a16="http://schemas.microsoft.com/office/drawing/2014/main" id="{CB6031B8-1B23-479C-A490-E95B74968F82}"/>
                </a:ext>
              </a:extLst>
            </p:cNvPr>
            <p:cNvSpPr/>
            <p:nvPr/>
          </p:nvSpPr>
          <p:spPr>
            <a:xfrm>
              <a:off x="5004625" y="1267965"/>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14" name="Oval 313">
              <a:extLst>
                <a:ext uri="{FF2B5EF4-FFF2-40B4-BE49-F238E27FC236}">
                  <a16:creationId xmlns:a16="http://schemas.microsoft.com/office/drawing/2014/main" id="{EF5CD548-4645-4837-96D0-F82C867B14C7}"/>
                </a:ext>
              </a:extLst>
            </p:cNvPr>
            <p:cNvSpPr/>
            <p:nvPr/>
          </p:nvSpPr>
          <p:spPr>
            <a:xfrm>
              <a:off x="3563452" y="1299419"/>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50" name="Oval 349">
              <a:extLst>
                <a:ext uri="{FF2B5EF4-FFF2-40B4-BE49-F238E27FC236}">
                  <a16:creationId xmlns:a16="http://schemas.microsoft.com/office/drawing/2014/main" id="{5BBA3DE3-C067-487F-8932-3D46A422D9D4}"/>
                </a:ext>
              </a:extLst>
            </p:cNvPr>
            <p:cNvSpPr/>
            <p:nvPr/>
          </p:nvSpPr>
          <p:spPr>
            <a:xfrm>
              <a:off x="1115577" y="1317111"/>
              <a:ext cx="72412" cy="7077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57" name="Oval 356">
              <a:extLst>
                <a:ext uri="{FF2B5EF4-FFF2-40B4-BE49-F238E27FC236}">
                  <a16:creationId xmlns:a16="http://schemas.microsoft.com/office/drawing/2014/main" id="{DDC7302A-8E18-4F8C-B91A-B29F15D694F3}"/>
                </a:ext>
              </a:extLst>
            </p:cNvPr>
            <p:cNvSpPr/>
            <p:nvPr/>
          </p:nvSpPr>
          <p:spPr>
            <a:xfrm>
              <a:off x="4359983" y="1317111"/>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49" name="Oval 348">
              <a:extLst>
                <a:ext uri="{FF2B5EF4-FFF2-40B4-BE49-F238E27FC236}">
                  <a16:creationId xmlns:a16="http://schemas.microsoft.com/office/drawing/2014/main" id="{997FA1BE-9953-4589-A39D-20202248426D}"/>
                </a:ext>
              </a:extLst>
            </p:cNvPr>
            <p:cNvSpPr/>
            <p:nvPr/>
          </p:nvSpPr>
          <p:spPr>
            <a:xfrm>
              <a:off x="4658461" y="1317111"/>
              <a:ext cx="70646"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25" name="Oval 424">
              <a:extLst>
                <a:ext uri="{FF2B5EF4-FFF2-40B4-BE49-F238E27FC236}">
                  <a16:creationId xmlns:a16="http://schemas.microsoft.com/office/drawing/2014/main" id="{0250F1FB-B200-473E-8E42-B14F523EEB23}"/>
                </a:ext>
              </a:extLst>
            </p:cNvPr>
            <p:cNvSpPr/>
            <p:nvPr/>
          </p:nvSpPr>
          <p:spPr>
            <a:xfrm>
              <a:off x="7199942" y="141343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52" name="Oval 351">
              <a:extLst>
                <a:ext uri="{FF2B5EF4-FFF2-40B4-BE49-F238E27FC236}">
                  <a16:creationId xmlns:a16="http://schemas.microsoft.com/office/drawing/2014/main" id="{87DF7A96-5976-4EFA-8D96-13E2DA459949}"/>
                </a:ext>
              </a:extLst>
            </p:cNvPr>
            <p:cNvSpPr/>
            <p:nvPr/>
          </p:nvSpPr>
          <p:spPr>
            <a:xfrm>
              <a:off x="7452500" y="1413437"/>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12" name="Oval 411">
              <a:extLst>
                <a:ext uri="{FF2B5EF4-FFF2-40B4-BE49-F238E27FC236}">
                  <a16:creationId xmlns:a16="http://schemas.microsoft.com/office/drawing/2014/main" id="{B9577EA9-4F3F-4D66-AA3D-ED86817445A0}"/>
                </a:ext>
              </a:extLst>
            </p:cNvPr>
            <p:cNvSpPr/>
            <p:nvPr/>
          </p:nvSpPr>
          <p:spPr>
            <a:xfrm>
              <a:off x="4766196" y="1440959"/>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27" name="Oval 426">
              <a:extLst>
                <a:ext uri="{FF2B5EF4-FFF2-40B4-BE49-F238E27FC236}">
                  <a16:creationId xmlns:a16="http://schemas.microsoft.com/office/drawing/2014/main" id="{EB4B0362-87EE-40B3-A39F-12F14AB91D69}"/>
                </a:ext>
              </a:extLst>
            </p:cNvPr>
            <p:cNvSpPr/>
            <p:nvPr/>
          </p:nvSpPr>
          <p:spPr>
            <a:xfrm>
              <a:off x="4218692" y="1444891"/>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23" name="Oval 422">
              <a:extLst>
                <a:ext uri="{FF2B5EF4-FFF2-40B4-BE49-F238E27FC236}">
                  <a16:creationId xmlns:a16="http://schemas.microsoft.com/office/drawing/2014/main" id="{854FA49A-82D1-4B6D-B79A-EE406CFF40F4}"/>
                </a:ext>
              </a:extLst>
            </p:cNvPr>
            <p:cNvSpPr/>
            <p:nvPr/>
          </p:nvSpPr>
          <p:spPr>
            <a:xfrm>
              <a:off x="4015585" y="1446856"/>
              <a:ext cx="72412" cy="72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28" name="Oval 427">
              <a:extLst>
                <a:ext uri="{FF2B5EF4-FFF2-40B4-BE49-F238E27FC236}">
                  <a16:creationId xmlns:a16="http://schemas.microsoft.com/office/drawing/2014/main" id="{D02000C8-7329-4F1B-822A-7BB86D8DD976}"/>
                </a:ext>
              </a:extLst>
            </p:cNvPr>
            <p:cNvSpPr/>
            <p:nvPr/>
          </p:nvSpPr>
          <p:spPr>
            <a:xfrm>
              <a:off x="4651396" y="1458651"/>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09" name="Oval 408">
              <a:extLst>
                <a:ext uri="{FF2B5EF4-FFF2-40B4-BE49-F238E27FC236}">
                  <a16:creationId xmlns:a16="http://schemas.microsoft.com/office/drawing/2014/main" id="{563B952F-9FD6-460C-BD38-0EA501187DB3}"/>
                </a:ext>
              </a:extLst>
            </p:cNvPr>
            <p:cNvSpPr/>
            <p:nvPr/>
          </p:nvSpPr>
          <p:spPr>
            <a:xfrm>
              <a:off x="4766196" y="1492071"/>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17" name="Oval 416">
              <a:extLst>
                <a:ext uri="{FF2B5EF4-FFF2-40B4-BE49-F238E27FC236}">
                  <a16:creationId xmlns:a16="http://schemas.microsoft.com/office/drawing/2014/main" id="{458EDC6A-552E-40B6-BE59-09CB4421BA21}"/>
                </a:ext>
              </a:extLst>
            </p:cNvPr>
            <p:cNvSpPr/>
            <p:nvPr/>
          </p:nvSpPr>
          <p:spPr>
            <a:xfrm>
              <a:off x="5274846" y="1521558"/>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97" name="Oval 396">
              <a:extLst>
                <a:ext uri="{FF2B5EF4-FFF2-40B4-BE49-F238E27FC236}">
                  <a16:creationId xmlns:a16="http://schemas.microsoft.com/office/drawing/2014/main" id="{7C7DCFD7-B500-4312-BE0B-23717EFB54A1}"/>
                </a:ext>
              </a:extLst>
            </p:cNvPr>
            <p:cNvSpPr/>
            <p:nvPr/>
          </p:nvSpPr>
          <p:spPr>
            <a:xfrm>
              <a:off x="4967537" y="152942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63" name="Oval 362">
              <a:extLst>
                <a:ext uri="{FF2B5EF4-FFF2-40B4-BE49-F238E27FC236}">
                  <a16:creationId xmlns:a16="http://schemas.microsoft.com/office/drawing/2014/main" id="{CF224935-041D-4828-A5B7-B47DB594AE90}"/>
                </a:ext>
              </a:extLst>
            </p:cNvPr>
            <p:cNvSpPr/>
            <p:nvPr/>
          </p:nvSpPr>
          <p:spPr>
            <a:xfrm>
              <a:off x="3563452" y="1556943"/>
              <a:ext cx="72412" cy="72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85" name="Oval 384">
              <a:extLst>
                <a:ext uri="{FF2B5EF4-FFF2-40B4-BE49-F238E27FC236}">
                  <a16:creationId xmlns:a16="http://schemas.microsoft.com/office/drawing/2014/main" id="{E1C45B4D-048C-43FD-9397-3E9D090A20DA}"/>
                </a:ext>
              </a:extLst>
            </p:cNvPr>
            <p:cNvSpPr/>
            <p:nvPr/>
          </p:nvSpPr>
          <p:spPr>
            <a:xfrm>
              <a:off x="3842503" y="1594294"/>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72" name="Oval 371">
              <a:extLst>
                <a:ext uri="{FF2B5EF4-FFF2-40B4-BE49-F238E27FC236}">
                  <a16:creationId xmlns:a16="http://schemas.microsoft.com/office/drawing/2014/main" id="{2223DD33-6548-4990-B498-A1201D521494}"/>
                </a:ext>
              </a:extLst>
            </p:cNvPr>
            <p:cNvSpPr/>
            <p:nvPr/>
          </p:nvSpPr>
          <p:spPr>
            <a:xfrm>
              <a:off x="5652800" y="1627713"/>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08" name="Oval 407">
              <a:extLst>
                <a:ext uri="{FF2B5EF4-FFF2-40B4-BE49-F238E27FC236}">
                  <a16:creationId xmlns:a16="http://schemas.microsoft.com/office/drawing/2014/main" id="{19BBF6A8-6F84-4A7B-8A00-D58B0A44923F}"/>
                </a:ext>
              </a:extLst>
            </p:cNvPr>
            <p:cNvSpPr/>
            <p:nvPr/>
          </p:nvSpPr>
          <p:spPr>
            <a:xfrm>
              <a:off x="4211627"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95" name="Oval 394">
              <a:extLst>
                <a:ext uri="{FF2B5EF4-FFF2-40B4-BE49-F238E27FC236}">
                  <a16:creationId xmlns:a16="http://schemas.microsoft.com/office/drawing/2014/main" id="{74795222-F457-466F-9A10-A6084E7B6837}"/>
                </a:ext>
              </a:extLst>
            </p:cNvPr>
            <p:cNvSpPr/>
            <p:nvPr/>
          </p:nvSpPr>
          <p:spPr>
            <a:xfrm>
              <a:off x="6094336"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89" name="Oval 388">
              <a:extLst>
                <a:ext uri="{FF2B5EF4-FFF2-40B4-BE49-F238E27FC236}">
                  <a16:creationId xmlns:a16="http://schemas.microsoft.com/office/drawing/2014/main" id="{2A2AB390-F74F-4E88-ADC4-90B2CD983DCB}"/>
                </a:ext>
              </a:extLst>
            </p:cNvPr>
            <p:cNvSpPr/>
            <p:nvPr/>
          </p:nvSpPr>
          <p:spPr>
            <a:xfrm>
              <a:off x="4580751" y="1698483"/>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96" name="Oval 395">
              <a:extLst>
                <a:ext uri="{FF2B5EF4-FFF2-40B4-BE49-F238E27FC236}">
                  <a16:creationId xmlns:a16="http://schemas.microsoft.com/office/drawing/2014/main" id="{F9A2B96A-F6D8-4075-AAA9-88B265AC2AF9}"/>
                </a:ext>
              </a:extLst>
            </p:cNvPr>
            <p:cNvSpPr/>
            <p:nvPr/>
          </p:nvSpPr>
          <p:spPr>
            <a:xfrm>
              <a:off x="5239523" y="1800706"/>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69" name="Oval 368">
              <a:extLst>
                <a:ext uri="{FF2B5EF4-FFF2-40B4-BE49-F238E27FC236}">
                  <a16:creationId xmlns:a16="http://schemas.microsoft.com/office/drawing/2014/main" id="{4C14853B-254F-4DF0-9098-C3859A39ABB8}"/>
                </a:ext>
              </a:extLst>
            </p:cNvPr>
            <p:cNvSpPr/>
            <p:nvPr/>
          </p:nvSpPr>
          <p:spPr>
            <a:xfrm>
              <a:off x="5940681" y="1843955"/>
              <a:ext cx="70646"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58" name="Oval 357">
              <a:extLst>
                <a:ext uri="{FF2B5EF4-FFF2-40B4-BE49-F238E27FC236}">
                  <a16:creationId xmlns:a16="http://schemas.microsoft.com/office/drawing/2014/main" id="{8FE0F9CF-BCDB-4263-9E24-B1B4E232060A}"/>
                </a:ext>
              </a:extLst>
            </p:cNvPr>
            <p:cNvSpPr/>
            <p:nvPr/>
          </p:nvSpPr>
          <p:spPr>
            <a:xfrm>
              <a:off x="970753" y="1952076"/>
              <a:ext cx="72412" cy="72735"/>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87" name="Oval 386">
              <a:extLst>
                <a:ext uri="{FF2B5EF4-FFF2-40B4-BE49-F238E27FC236}">
                  <a16:creationId xmlns:a16="http://schemas.microsoft.com/office/drawing/2014/main" id="{55722DCE-1825-42C2-9F2D-62B176A1273C}"/>
                </a:ext>
              </a:extLst>
            </p:cNvPr>
            <p:cNvSpPr/>
            <p:nvPr/>
          </p:nvSpPr>
          <p:spPr>
            <a:xfrm>
              <a:off x="1703703" y="196387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86" name="Oval 385">
              <a:extLst>
                <a:ext uri="{FF2B5EF4-FFF2-40B4-BE49-F238E27FC236}">
                  <a16:creationId xmlns:a16="http://schemas.microsoft.com/office/drawing/2014/main" id="{5C7AD38E-09E7-450A-9C98-CCB5AE167851}"/>
                </a:ext>
              </a:extLst>
            </p:cNvPr>
            <p:cNvSpPr/>
            <p:nvPr/>
          </p:nvSpPr>
          <p:spPr>
            <a:xfrm>
              <a:off x="6625945" y="1963871"/>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67" name="Oval 366">
              <a:extLst>
                <a:ext uri="{FF2B5EF4-FFF2-40B4-BE49-F238E27FC236}">
                  <a16:creationId xmlns:a16="http://schemas.microsoft.com/office/drawing/2014/main" id="{1053138F-CA5E-4191-B2A5-EF0C5006B098}"/>
                </a:ext>
              </a:extLst>
            </p:cNvPr>
            <p:cNvSpPr/>
            <p:nvPr/>
          </p:nvSpPr>
          <p:spPr>
            <a:xfrm>
              <a:off x="1912108" y="1987461"/>
              <a:ext cx="70646"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51" name="Oval 350">
              <a:extLst>
                <a:ext uri="{FF2B5EF4-FFF2-40B4-BE49-F238E27FC236}">
                  <a16:creationId xmlns:a16="http://schemas.microsoft.com/office/drawing/2014/main" id="{2E3F3368-AC49-408F-9813-7476552566AB}"/>
                </a:ext>
              </a:extLst>
            </p:cNvPr>
            <p:cNvSpPr/>
            <p:nvPr/>
          </p:nvSpPr>
          <p:spPr>
            <a:xfrm>
              <a:off x="1763752" y="198942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68" name="Oval 367">
              <a:extLst>
                <a:ext uri="{FF2B5EF4-FFF2-40B4-BE49-F238E27FC236}">
                  <a16:creationId xmlns:a16="http://schemas.microsoft.com/office/drawing/2014/main" id="{946BF843-9733-4416-89BA-68472BC409B9}"/>
                </a:ext>
              </a:extLst>
            </p:cNvPr>
            <p:cNvSpPr/>
            <p:nvPr/>
          </p:nvSpPr>
          <p:spPr>
            <a:xfrm>
              <a:off x="1979222" y="2014983"/>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71" name="Oval 370">
              <a:extLst>
                <a:ext uri="{FF2B5EF4-FFF2-40B4-BE49-F238E27FC236}">
                  <a16:creationId xmlns:a16="http://schemas.microsoft.com/office/drawing/2014/main" id="{4B105728-075C-4316-80D7-04084FBB2E93}"/>
                </a:ext>
              </a:extLst>
            </p:cNvPr>
            <p:cNvSpPr/>
            <p:nvPr/>
          </p:nvSpPr>
          <p:spPr>
            <a:xfrm>
              <a:off x="1551815" y="202284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66" name="Oval 365">
              <a:extLst>
                <a:ext uri="{FF2B5EF4-FFF2-40B4-BE49-F238E27FC236}">
                  <a16:creationId xmlns:a16="http://schemas.microsoft.com/office/drawing/2014/main" id="{A3CE2AEF-4052-4832-B9E8-2A81E2DDA973}"/>
                </a:ext>
              </a:extLst>
            </p:cNvPr>
            <p:cNvSpPr/>
            <p:nvPr/>
          </p:nvSpPr>
          <p:spPr>
            <a:xfrm>
              <a:off x="1982754" y="2058232"/>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18" name="Oval 417">
              <a:extLst>
                <a:ext uri="{FF2B5EF4-FFF2-40B4-BE49-F238E27FC236}">
                  <a16:creationId xmlns:a16="http://schemas.microsoft.com/office/drawing/2014/main" id="{51C611EC-FBB8-4A58-8CF0-F30A735692A3}"/>
                </a:ext>
              </a:extLst>
            </p:cNvPr>
            <p:cNvSpPr/>
            <p:nvPr/>
          </p:nvSpPr>
          <p:spPr>
            <a:xfrm>
              <a:off x="1276296" y="2073958"/>
              <a:ext cx="72411"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84" name="Oval 383">
              <a:extLst>
                <a:ext uri="{FF2B5EF4-FFF2-40B4-BE49-F238E27FC236}">
                  <a16:creationId xmlns:a16="http://schemas.microsoft.com/office/drawing/2014/main" id="{B5FC6500-B273-4796-B266-D120A4123722}"/>
                </a:ext>
              </a:extLst>
            </p:cNvPr>
            <p:cNvSpPr/>
            <p:nvPr/>
          </p:nvSpPr>
          <p:spPr>
            <a:xfrm>
              <a:off x="3948471" y="2087719"/>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65" name="Oval 364">
              <a:extLst>
                <a:ext uri="{FF2B5EF4-FFF2-40B4-BE49-F238E27FC236}">
                  <a16:creationId xmlns:a16="http://schemas.microsoft.com/office/drawing/2014/main" id="{44AD594F-0BD6-4C1C-9F45-AA2624CD573A}"/>
                </a:ext>
              </a:extLst>
            </p:cNvPr>
            <p:cNvSpPr/>
            <p:nvPr/>
          </p:nvSpPr>
          <p:spPr>
            <a:xfrm>
              <a:off x="7164619" y="2097548"/>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05" name="Oval 404">
              <a:extLst>
                <a:ext uri="{FF2B5EF4-FFF2-40B4-BE49-F238E27FC236}">
                  <a16:creationId xmlns:a16="http://schemas.microsoft.com/office/drawing/2014/main" id="{1373397B-D448-4100-AE11-C6479BDA0243}"/>
                </a:ext>
              </a:extLst>
            </p:cNvPr>
            <p:cNvSpPr/>
            <p:nvPr/>
          </p:nvSpPr>
          <p:spPr>
            <a:xfrm>
              <a:off x="6809624" y="210148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78" name="Oval 377">
              <a:extLst>
                <a:ext uri="{FF2B5EF4-FFF2-40B4-BE49-F238E27FC236}">
                  <a16:creationId xmlns:a16="http://schemas.microsoft.com/office/drawing/2014/main" id="{AAF9F541-2C27-48E3-A2CE-B75CDED64BC9}"/>
                </a:ext>
              </a:extLst>
            </p:cNvPr>
            <p:cNvSpPr/>
            <p:nvPr/>
          </p:nvSpPr>
          <p:spPr>
            <a:xfrm>
              <a:off x="6588857" y="2130967"/>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64" name="Oval 363">
              <a:extLst>
                <a:ext uri="{FF2B5EF4-FFF2-40B4-BE49-F238E27FC236}">
                  <a16:creationId xmlns:a16="http://schemas.microsoft.com/office/drawing/2014/main" id="{B7A6143F-387D-4C7C-917A-B18B50F2C42A}"/>
                </a:ext>
              </a:extLst>
            </p:cNvPr>
            <p:cNvSpPr/>
            <p:nvPr/>
          </p:nvSpPr>
          <p:spPr>
            <a:xfrm>
              <a:off x="3275571" y="2132933"/>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70" name="Oval 369">
              <a:extLst>
                <a:ext uri="{FF2B5EF4-FFF2-40B4-BE49-F238E27FC236}">
                  <a16:creationId xmlns:a16="http://schemas.microsoft.com/office/drawing/2014/main" id="{D15265D0-4BDA-472F-85F7-365BC701F563}"/>
                </a:ext>
              </a:extLst>
            </p:cNvPr>
            <p:cNvSpPr/>
            <p:nvPr/>
          </p:nvSpPr>
          <p:spPr>
            <a:xfrm>
              <a:off x="1982754" y="2138830"/>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90" name="Oval 389">
              <a:extLst>
                <a:ext uri="{FF2B5EF4-FFF2-40B4-BE49-F238E27FC236}">
                  <a16:creationId xmlns:a16="http://schemas.microsoft.com/office/drawing/2014/main" id="{A809EDDB-5567-4273-ACA5-69E7C1946763}"/>
                </a:ext>
              </a:extLst>
            </p:cNvPr>
            <p:cNvSpPr/>
            <p:nvPr/>
          </p:nvSpPr>
          <p:spPr>
            <a:xfrm>
              <a:off x="1260400" y="214669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91" name="Oval 390">
              <a:extLst>
                <a:ext uri="{FF2B5EF4-FFF2-40B4-BE49-F238E27FC236}">
                  <a16:creationId xmlns:a16="http://schemas.microsoft.com/office/drawing/2014/main" id="{35ADF61C-84B4-41BC-8B07-4A24FED95BB8}"/>
                </a:ext>
              </a:extLst>
            </p:cNvPr>
            <p:cNvSpPr/>
            <p:nvPr/>
          </p:nvSpPr>
          <p:spPr>
            <a:xfrm>
              <a:off x="1346942" y="2166352"/>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07" name="Oval 406">
              <a:extLst>
                <a:ext uri="{FF2B5EF4-FFF2-40B4-BE49-F238E27FC236}">
                  <a16:creationId xmlns:a16="http://schemas.microsoft.com/office/drawing/2014/main" id="{1FBF0EF1-DBB3-47ED-868A-DFA2CAC24DC1}"/>
                </a:ext>
              </a:extLst>
            </p:cNvPr>
            <p:cNvSpPr/>
            <p:nvPr/>
          </p:nvSpPr>
          <p:spPr>
            <a:xfrm>
              <a:off x="7812794" y="217225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22" name="Oval 421">
              <a:extLst>
                <a:ext uri="{FF2B5EF4-FFF2-40B4-BE49-F238E27FC236}">
                  <a16:creationId xmlns:a16="http://schemas.microsoft.com/office/drawing/2014/main" id="{49107CF4-37E4-48D4-836C-B0C3745740B3}"/>
                </a:ext>
              </a:extLst>
            </p:cNvPr>
            <p:cNvSpPr/>
            <p:nvPr/>
          </p:nvSpPr>
          <p:spPr>
            <a:xfrm>
              <a:off x="3717107" y="2184045"/>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01" name="Oval 400">
              <a:extLst>
                <a:ext uri="{FF2B5EF4-FFF2-40B4-BE49-F238E27FC236}">
                  <a16:creationId xmlns:a16="http://schemas.microsoft.com/office/drawing/2014/main" id="{C342566B-AA83-4E99-AC95-1EE57D907F60}"/>
                </a:ext>
              </a:extLst>
            </p:cNvPr>
            <p:cNvSpPr/>
            <p:nvPr/>
          </p:nvSpPr>
          <p:spPr>
            <a:xfrm>
              <a:off x="3397434" y="2231225"/>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60" name="Oval 359">
              <a:extLst>
                <a:ext uri="{FF2B5EF4-FFF2-40B4-BE49-F238E27FC236}">
                  <a16:creationId xmlns:a16="http://schemas.microsoft.com/office/drawing/2014/main" id="{308494E0-4A82-40F3-BDAA-8A805310E43A}"/>
                </a:ext>
              </a:extLst>
            </p:cNvPr>
            <p:cNvSpPr/>
            <p:nvPr/>
          </p:nvSpPr>
          <p:spPr>
            <a:xfrm>
              <a:off x="1339878" y="2254815"/>
              <a:ext cx="72411"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59" name="Oval 358">
              <a:extLst>
                <a:ext uri="{FF2B5EF4-FFF2-40B4-BE49-F238E27FC236}">
                  <a16:creationId xmlns:a16="http://schemas.microsoft.com/office/drawing/2014/main" id="{76A9B482-4955-42C1-BE24-E5FEF07B87E5}"/>
                </a:ext>
              </a:extLst>
            </p:cNvPr>
            <p:cNvSpPr/>
            <p:nvPr/>
          </p:nvSpPr>
          <p:spPr>
            <a:xfrm>
              <a:off x="1475870" y="2290200"/>
              <a:ext cx="72412"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15" name="Oval 414">
              <a:extLst>
                <a:ext uri="{FF2B5EF4-FFF2-40B4-BE49-F238E27FC236}">
                  <a16:creationId xmlns:a16="http://schemas.microsoft.com/office/drawing/2014/main" id="{BF3E3CB4-3035-41BB-B387-FFBCCE4858B9}"/>
                </a:ext>
              </a:extLst>
            </p:cNvPr>
            <p:cNvSpPr/>
            <p:nvPr/>
          </p:nvSpPr>
          <p:spPr>
            <a:xfrm>
              <a:off x="3959068" y="2296097"/>
              <a:ext cx="72412" cy="72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14" name="Oval 413">
              <a:extLst>
                <a:ext uri="{FF2B5EF4-FFF2-40B4-BE49-F238E27FC236}">
                  <a16:creationId xmlns:a16="http://schemas.microsoft.com/office/drawing/2014/main" id="{F960D3E7-E7CF-4118-AA07-8D436F7B3BF9}"/>
                </a:ext>
              </a:extLst>
            </p:cNvPr>
            <p:cNvSpPr/>
            <p:nvPr/>
          </p:nvSpPr>
          <p:spPr>
            <a:xfrm>
              <a:off x="3805414" y="2317722"/>
              <a:ext cx="72411" cy="72735"/>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81" name="Oval 380">
              <a:extLst>
                <a:ext uri="{FF2B5EF4-FFF2-40B4-BE49-F238E27FC236}">
                  <a16:creationId xmlns:a16="http://schemas.microsoft.com/office/drawing/2014/main" id="{0DC34C40-B8B9-4DB2-95DE-41390CCEC12A}"/>
                </a:ext>
              </a:extLst>
            </p:cNvPr>
            <p:cNvSpPr/>
            <p:nvPr/>
          </p:nvSpPr>
          <p:spPr>
            <a:xfrm>
              <a:off x="3729469" y="2321654"/>
              <a:ext cx="70646"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94" name="Oval 393">
              <a:extLst>
                <a:ext uri="{FF2B5EF4-FFF2-40B4-BE49-F238E27FC236}">
                  <a16:creationId xmlns:a16="http://schemas.microsoft.com/office/drawing/2014/main" id="{C7A33E5A-4939-4199-BCF4-80A9BE9174D2}"/>
                </a:ext>
              </a:extLst>
            </p:cNvPr>
            <p:cNvSpPr/>
            <p:nvPr/>
          </p:nvSpPr>
          <p:spPr>
            <a:xfrm>
              <a:off x="3588178" y="2341312"/>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77" name="Oval 376">
              <a:extLst>
                <a:ext uri="{FF2B5EF4-FFF2-40B4-BE49-F238E27FC236}">
                  <a16:creationId xmlns:a16="http://schemas.microsoft.com/office/drawing/2014/main" id="{2EC930CE-7E75-4E92-A8EF-725664A2D86E}"/>
                </a:ext>
              </a:extLst>
            </p:cNvPr>
            <p:cNvSpPr/>
            <p:nvPr/>
          </p:nvSpPr>
          <p:spPr>
            <a:xfrm>
              <a:off x="6083739" y="2341312"/>
              <a:ext cx="72411"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80" name="Oval 379">
              <a:extLst>
                <a:ext uri="{FF2B5EF4-FFF2-40B4-BE49-F238E27FC236}">
                  <a16:creationId xmlns:a16="http://schemas.microsoft.com/office/drawing/2014/main" id="{6194C2AA-BB49-46C8-8B38-2966649F3923}"/>
                </a:ext>
              </a:extLst>
            </p:cNvPr>
            <p:cNvSpPr/>
            <p:nvPr/>
          </p:nvSpPr>
          <p:spPr>
            <a:xfrm>
              <a:off x="6659502" y="2394389"/>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73" name="Oval 372">
              <a:extLst>
                <a:ext uri="{FF2B5EF4-FFF2-40B4-BE49-F238E27FC236}">
                  <a16:creationId xmlns:a16="http://schemas.microsoft.com/office/drawing/2014/main" id="{4ED6AB9B-5311-4292-8A66-8E5B7A0322D4}"/>
                </a:ext>
              </a:extLst>
            </p:cNvPr>
            <p:cNvSpPr/>
            <p:nvPr/>
          </p:nvSpPr>
          <p:spPr>
            <a:xfrm>
              <a:off x="7019796" y="2419946"/>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83" name="Oval 382">
              <a:extLst>
                <a:ext uri="{FF2B5EF4-FFF2-40B4-BE49-F238E27FC236}">
                  <a16:creationId xmlns:a16="http://schemas.microsoft.com/office/drawing/2014/main" id="{4BB7A3DE-2CB6-443C-85E2-2E8291F5581F}"/>
                </a:ext>
              </a:extLst>
            </p:cNvPr>
            <p:cNvSpPr/>
            <p:nvPr/>
          </p:nvSpPr>
          <p:spPr>
            <a:xfrm>
              <a:off x="4084465" y="244746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10" name="Oval 409">
              <a:extLst>
                <a:ext uri="{FF2B5EF4-FFF2-40B4-BE49-F238E27FC236}">
                  <a16:creationId xmlns:a16="http://schemas.microsoft.com/office/drawing/2014/main" id="{F06CDF92-572A-47FD-BEF6-A64C3CEEC00C}"/>
                </a:ext>
              </a:extLst>
            </p:cNvPr>
            <p:cNvSpPr/>
            <p:nvPr/>
          </p:nvSpPr>
          <p:spPr>
            <a:xfrm>
              <a:off x="5940681" y="2465159"/>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79" name="Oval 378">
              <a:extLst>
                <a:ext uri="{FF2B5EF4-FFF2-40B4-BE49-F238E27FC236}">
                  <a16:creationId xmlns:a16="http://schemas.microsoft.com/office/drawing/2014/main" id="{64520768-64BA-4B50-91BC-A0C45C48754C}"/>
                </a:ext>
              </a:extLst>
            </p:cNvPr>
            <p:cNvSpPr/>
            <p:nvPr/>
          </p:nvSpPr>
          <p:spPr>
            <a:xfrm>
              <a:off x="6696591" y="2482852"/>
              <a:ext cx="72412"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00" name="Oval 399">
              <a:extLst>
                <a:ext uri="{FF2B5EF4-FFF2-40B4-BE49-F238E27FC236}">
                  <a16:creationId xmlns:a16="http://schemas.microsoft.com/office/drawing/2014/main" id="{56DA2085-5721-44B5-B1FD-BF18FE6D9D77}"/>
                </a:ext>
              </a:extLst>
            </p:cNvPr>
            <p:cNvSpPr/>
            <p:nvPr/>
          </p:nvSpPr>
          <p:spPr>
            <a:xfrm>
              <a:off x="4693784" y="255558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24" name="Oval 423">
              <a:extLst>
                <a:ext uri="{FF2B5EF4-FFF2-40B4-BE49-F238E27FC236}">
                  <a16:creationId xmlns:a16="http://schemas.microsoft.com/office/drawing/2014/main" id="{3985BA37-A1AE-4AC1-869F-5FD8EAA8949C}"/>
                </a:ext>
              </a:extLst>
            </p:cNvPr>
            <p:cNvSpPr/>
            <p:nvPr/>
          </p:nvSpPr>
          <p:spPr>
            <a:xfrm>
              <a:off x="3907850" y="2561486"/>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06" name="Oval 405">
              <a:extLst>
                <a:ext uri="{FF2B5EF4-FFF2-40B4-BE49-F238E27FC236}">
                  <a16:creationId xmlns:a16="http://schemas.microsoft.com/office/drawing/2014/main" id="{AD7BA9C8-A86B-46C6-8149-BB76F3642E1A}"/>
                </a:ext>
              </a:extLst>
            </p:cNvPr>
            <p:cNvSpPr/>
            <p:nvPr/>
          </p:nvSpPr>
          <p:spPr>
            <a:xfrm>
              <a:off x="4838608" y="2590973"/>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75" name="Oval 374">
              <a:extLst>
                <a:ext uri="{FF2B5EF4-FFF2-40B4-BE49-F238E27FC236}">
                  <a16:creationId xmlns:a16="http://schemas.microsoft.com/office/drawing/2014/main" id="{01BD35D7-BAF9-4811-B174-DB4EC98025E0}"/>
                </a:ext>
              </a:extLst>
            </p:cNvPr>
            <p:cNvSpPr/>
            <p:nvPr/>
          </p:nvSpPr>
          <p:spPr>
            <a:xfrm>
              <a:off x="6731914" y="2708923"/>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88" name="Oval 387">
              <a:extLst>
                <a:ext uri="{FF2B5EF4-FFF2-40B4-BE49-F238E27FC236}">
                  <a16:creationId xmlns:a16="http://schemas.microsoft.com/office/drawing/2014/main" id="{D06086BD-2C48-47C7-84F5-B41CBAB1E617}"/>
                </a:ext>
              </a:extLst>
            </p:cNvPr>
            <p:cNvSpPr/>
            <p:nvPr/>
          </p:nvSpPr>
          <p:spPr>
            <a:xfrm>
              <a:off x="8173087" y="2744308"/>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02" name="Oval 401">
              <a:extLst>
                <a:ext uri="{FF2B5EF4-FFF2-40B4-BE49-F238E27FC236}">
                  <a16:creationId xmlns:a16="http://schemas.microsoft.com/office/drawing/2014/main" id="{A92D0310-D084-4788-96D3-8D72066B5E4C}"/>
                </a:ext>
              </a:extLst>
            </p:cNvPr>
            <p:cNvSpPr/>
            <p:nvPr/>
          </p:nvSpPr>
          <p:spPr>
            <a:xfrm>
              <a:off x="8280822" y="274430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16" name="Oval 415">
              <a:extLst>
                <a:ext uri="{FF2B5EF4-FFF2-40B4-BE49-F238E27FC236}">
                  <a16:creationId xmlns:a16="http://schemas.microsoft.com/office/drawing/2014/main" id="{43E56BFB-9FE3-43C2-A9F4-A74E3791E9CC}"/>
                </a:ext>
              </a:extLst>
            </p:cNvPr>
            <p:cNvSpPr/>
            <p:nvPr/>
          </p:nvSpPr>
          <p:spPr>
            <a:xfrm>
              <a:off x="1548282" y="2781659"/>
              <a:ext cx="70646"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04" name="Oval 403">
              <a:extLst>
                <a:ext uri="{FF2B5EF4-FFF2-40B4-BE49-F238E27FC236}">
                  <a16:creationId xmlns:a16="http://schemas.microsoft.com/office/drawing/2014/main" id="{95E33259-87EA-4711-A137-B79B2D9B43E4}"/>
                </a:ext>
              </a:extLst>
            </p:cNvPr>
            <p:cNvSpPr/>
            <p:nvPr/>
          </p:nvSpPr>
          <p:spPr>
            <a:xfrm>
              <a:off x="7878141" y="279148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11" name="Oval 410">
              <a:extLst>
                <a:ext uri="{FF2B5EF4-FFF2-40B4-BE49-F238E27FC236}">
                  <a16:creationId xmlns:a16="http://schemas.microsoft.com/office/drawing/2014/main" id="{AA8A0A2D-0AE8-4222-A751-CDCB5E1F9185}"/>
                </a:ext>
              </a:extLst>
            </p:cNvPr>
            <p:cNvSpPr/>
            <p:nvPr/>
          </p:nvSpPr>
          <p:spPr>
            <a:xfrm>
              <a:off x="7380089" y="2852430"/>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98" name="Oval 397">
              <a:extLst>
                <a:ext uri="{FF2B5EF4-FFF2-40B4-BE49-F238E27FC236}">
                  <a16:creationId xmlns:a16="http://schemas.microsoft.com/office/drawing/2014/main" id="{6D5D7BF0-4A80-46A5-BF8E-F5A2916C550F}"/>
                </a:ext>
              </a:extLst>
            </p:cNvPr>
            <p:cNvSpPr/>
            <p:nvPr/>
          </p:nvSpPr>
          <p:spPr>
            <a:xfrm>
              <a:off x="8243733" y="286225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99" name="Oval 398">
              <a:extLst>
                <a:ext uri="{FF2B5EF4-FFF2-40B4-BE49-F238E27FC236}">
                  <a16:creationId xmlns:a16="http://schemas.microsoft.com/office/drawing/2014/main" id="{9B480DFE-46CC-46CE-961F-3EF7D44966C9}"/>
                </a:ext>
              </a:extLst>
            </p:cNvPr>
            <p:cNvSpPr/>
            <p:nvPr/>
          </p:nvSpPr>
          <p:spPr>
            <a:xfrm>
              <a:off x="8388556" y="2925165"/>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20" name="Oval 419">
              <a:extLst>
                <a:ext uri="{FF2B5EF4-FFF2-40B4-BE49-F238E27FC236}">
                  <a16:creationId xmlns:a16="http://schemas.microsoft.com/office/drawing/2014/main" id="{26422255-D244-4B85-97EE-BA2AF86D14A3}"/>
                </a:ext>
              </a:extLst>
            </p:cNvPr>
            <p:cNvSpPr/>
            <p:nvPr/>
          </p:nvSpPr>
          <p:spPr>
            <a:xfrm>
              <a:off x="2411926" y="2997902"/>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13" name="Oval 412">
              <a:extLst>
                <a:ext uri="{FF2B5EF4-FFF2-40B4-BE49-F238E27FC236}">
                  <a16:creationId xmlns:a16="http://schemas.microsoft.com/office/drawing/2014/main" id="{97DD77EB-8B8F-48EF-858D-D7902122CA72}"/>
                </a:ext>
              </a:extLst>
            </p:cNvPr>
            <p:cNvSpPr/>
            <p:nvPr/>
          </p:nvSpPr>
          <p:spPr>
            <a:xfrm>
              <a:off x="9107377" y="3033287"/>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26" name="Oval 425">
              <a:extLst>
                <a:ext uri="{FF2B5EF4-FFF2-40B4-BE49-F238E27FC236}">
                  <a16:creationId xmlns:a16="http://schemas.microsoft.com/office/drawing/2014/main" id="{E808343F-4187-4BE8-A7E0-FF1EF96B0A40}"/>
                </a:ext>
              </a:extLst>
            </p:cNvPr>
            <p:cNvSpPr/>
            <p:nvPr/>
          </p:nvSpPr>
          <p:spPr>
            <a:xfrm>
              <a:off x="8748850" y="3172860"/>
              <a:ext cx="72412"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21" name="Oval 420">
              <a:extLst>
                <a:ext uri="{FF2B5EF4-FFF2-40B4-BE49-F238E27FC236}">
                  <a16:creationId xmlns:a16="http://schemas.microsoft.com/office/drawing/2014/main" id="{07510555-1C58-4910-9671-27443CA09957}"/>
                </a:ext>
              </a:extLst>
            </p:cNvPr>
            <p:cNvSpPr/>
            <p:nvPr/>
          </p:nvSpPr>
          <p:spPr>
            <a:xfrm>
              <a:off x="4591347" y="3237734"/>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403" name="Oval 402">
              <a:extLst>
                <a:ext uri="{FF2B5EF4-FFF2-40B4-BE49-F238E27FC236}">
                  <a16:creationId xmlns:a16="http://schemas.microsoft.com/office/drawing/2014/main" id="{1B02837C-0B68-44FF-B1FB-D764F277E00F}"/>
                </a:ext>
              </a:extLst>
            </p:cNvPr>
            <p:cNvSpPr/>
            <p:nvPr/>
          </p:nvSpPr>
          <p:spPr>
            <a:xfrm>
              <a:off x="4199264" y="3273119"/>
              <a:ext cx="70646"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76" name="Oval 375">
              <a:extLst>
                <a:ext uri="{FF2B5EF4-FFF2-40B4-BE49-F238E27FC236}">
                  <a16:creationId xmlns:a16="http://schemas.microsoft.com/office/drawing/2014/main" id="{F5E6495B-33C8-4910-B0EA-DC4C45A8D7FA}"/>
                </a:ext>
              </a:extLst>
            </p:cNvPr>
            <p:cNvSpPr/>
            <p:nvPr/>
          </p:nvSpPr>
          <p:spPr>
            <a:xfrm>
              <a:off x="4425330" y="3282947"/>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74" name="Oval 373">
              <a:extLst>
                <a:ext uri="{FF2B5EF4-FFF2-40B4-BE49-F238E27FC236}">
                  <a16:creationId xmlns:a16="http://schemas.microsoft.com/office/drawing/2014/main" id="{CB345F13-2E1D-4D00-90F7-D3695F6AA00B}"/>
                </a:ext>
              </a:extLst>
            </p:cNvPr>
            <p:cNvSpPr/>
            <p:nvPr/>
          </p:nvSpPr>
          <p:spPr>
            <a:xfrm>
              <a:off x="2124045" y="3345854"/>
              <a:ext cx="72411" cy="70770"/>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53" name="Oval 352">
              <a:extLst>
                <a:ext uri="{FF2B5EF4-FFF2-40B4-BE49-F238E27FC236}">
                  <a16:creationId xmlns:a16="http://schemas.microsoft.com/office/drawing/2014/main" id="{694BAC02-E5B8-4F37-869C-35493E304227}"/>
                </a:ext>
              </a:extLst>
            </p:cNvPr>
            <p:cNvSpPr/>
            <p:nvPr/>
          </p:nvSpPr>
          <p:spPr>
            <a:xfrm>
              <a:off x="7480759" y="335764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54" name="Oval 353">
              <a:extLst>
                <a:ext uri="{FF2B5EF4-FFF2-40B4-BE49-F238E27FC236}">
                  <a16:creationId xmlns:a16="http://schemas.microsoft.com/office/drawing/2014/main" id="{94BE3FAC-4B3F-44DB-B825-4262C4444187}"/>
                </a:ext>
              </a:extLst>
            </p:cNvPr>
            <p:cNvSpPr/>
            <p:nvPr/>
          </p:nvSpPr>
          <p:spPr>
            <a:xfrm>
              <a:off x="4428862" y="350115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92" name="Oval 391">
              <a:extLst>
                <a:ext uri="{FF2B5EF4-FFF2-40B4-BE49-F238E27FC236}">
                  <a16:creationId xmlns:a16="http://schemas.microsoft.com/office/drawing/2014/main" id="{5B89D9ED-16B6-4E6D-8B6A-9C1042B2E903}"/>
                </a:ext>
              </a:extLst>
            </p:cNvPr>
            <p:cNvSpPr/>
            <p:nvPr/>
          </p:nvSpPr>
          <p:spPr>
            <a:xfrm>
              <a:off x="2267102" y="3644661"/>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61" name="Oval 360">
              <a:extLst>
                <a:ext uri="{FF2B5EF4-FFF2-40B4-BE49-F238E27FC236}">
                  <a16:creationId xmlns:a16="http://schemas.microsoft.com/office/drawing/2014/main" id="{3B7C08CA-36A6-470B-9ED9-E7607CD20137}"/>
                </a:ext>
              </a:extLst>
            </p:cNvPr>
            <p:cNvSpPr/>
            <p:nvPr/>
          </p:nvSpPr>
          <p:spPr>
            <a:xfrm>
              <a:off x="2051633" y="3788168"/>
              <a:ext cx="72412" cy="72735"/>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62" name="Oval 361">
              <a:extLst>
                <a:ext uri="{FF2B5EF4-FFF2-40B4-BE49-F238E27FC236}">
                  <a16:creationId xmlns:a16="http://schemas.microsoft.com/office/drawing/2014/main" id="{77F13FC9-F511-490D-BC7F-529CC32BD224}"/>
                </a:ext>
              </a:extLst>
            </p:cNvPr>
            <p:cNvSpPr/>
            <p:nvPr/>
          </p:nvSpPr>
          <p:spPr>
            <a:xfrm>
              <a:off x="1836163" y="3829450"/>
              <a:ext cx="72412" cy="72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82" name="Oval 381">
              <a:extLst>
                <a:ext uri="{FF2B5EF4-FFF2-40B4-BE49-F238E27FC236}">
                  <a16:creationId xmlns:a16="http://schemas.microsoft.com/office/drawing/2014/main" id="{9120B361-B1A0-4D1C-B03C-29AFB83534AB}"/>
                </a:ext>
              </a:extLst>
            </p:cNvPr>
            <p:cNvSpPr/>
            <p:nvPr/>
          </p:nvSpPr>
          <p:spPr>
            <a:xfrm>
              <a:off x="8316145" y="3919878"/>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grpSp>
      <p:sp>
        <p:nvSpPr>
          <p:cNvPr id="304" name="Oval 303">
            <a:extLst>
              <a:ext uri="{FF2B5EF4-FFF2-40B4-BE49-F238E27FC236}">
                <a16:creationId xmlns:a16="http://schemas.microsoft.com/office/drawing/2014/main" id="{21E26E25-EC9F-469B-A03B-6CBE42B418E3}"/>
              </a:ext>
            </a:extLst>
          </p:cNvPr>
          <p:cNvSpPr/>
          <p:nvPr/>
        </p:nvSpPr>
        <p:spPr>
          <a:xfrm>
            <a:off x="4034631" y="1715634"/>
            <a:ext cx="63500" cy="5715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05" name="Oval 304">
            <a:extLst>
              <a:ext uri="{FF2B5EF4-FFF2-40B4-BE49-F238E27FC236}">
                <a16:creationId xmlns:a16="http://schemas.microsoft.com/office/drawing/2014/main" id="{C2C3B03A-3470-4C74-B027-530B545F5033}"/>
              </a:ext>
            </a:extLst>
          </p:cNvPr>
          <p:cNvSpPr/>
          <p:nvPr/>
        </p:nvSpPr>
        <p:spPr>
          <a:xfrm>
            <a:off x="4639469" y="2041071"/>
            <a:ext cx="63500"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08" name="Oval 307">
            <a:extLst>
              <a:ext uri="{FF2B5EF4-FFF2-40B4-BE49-F238E27FC236}">
                <a16:creationId xmlns:a16="http://schemas.microsoft.com/office/drawing/2014/main" id="{7753A1B2-275B-4C16-AD60-F0B73E36D3AE}"/>
              </a:ext>
            </a:extLst>
          </p:cNvPr>
          <p:cNvSpPr/>
          <p:nvPr/>
        </p:nvSpPr>
        <p:spPr>
          <a:xfrm>
            <a:off x="5399881" y="2071234"/>
            <a:ext cx="65088"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07" name="Oval 306">
            <a:extLst>
              <a:ext uri="{FF2B5EF4-FFF2-40B4-BE49-F238E27FC236}">
                <a16:creationId xmlns:a16="http://schemas.microsoft.com/office/drawing/2014/main" id="{DD34706C-902C-473A-BE48-50ED2AEBE8D7}"/>
              </a:ext>
            </a:extLst>
          </p:cNvPr>
          <p:cNvSpPr/>
          <p:nvPr/>
        </p:nvSpPr>
        <p:spPr>
          <a:xfrm>
            <a:off x="6430169" y="2631621"/>
            <a:ext cx="65087" cy="5715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09" name="Oval 308">
            <a:extLst>
              <a:ext uri="{FF2B5EF4-FFF2-40B4-BE49-F238E27FC236}">
                <a16:creationId xmlns:a16="http://schemas.microsoft.com/office/drawing/2014/main" id="{F640BBE8-5C10-41BA-A151-1ED5EC3688F4}"/>
              </a:ext>
            </a:extLst>
          </p:cNvPr>
          <p:cNvSpPr/>
          <p:nvPr/>
        </p:nvSpPr>
        <p:spPr bwMode="auto">
          <a:xfrm>
            <a:off x="3168129" y="2777299"/>
            <a:ext cx="65087" cy="58737"/>
          </a:xfrm>
          <a:prstGeom prst="ellipse">
            <a:avLst/>
          </a:prstGeom>
          <a:solidFill>
            <a:schemeClr val="tx2"/>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02" name="Oval 301">
            <a:extLst>
              <a:ext uri="{FF2B5EF4-FFF2-40B4-BE49-F238E27FC236}">
                <a16:creationId xmlns:a16="http://schemas.microsoft.com/office/drawing/2014/main" id="{9C88D6F5-6B56-4FAC-88E2-CC42461706B0}"/>
              </a:ext>
            </a:extLst>
          </p:cNvPr>
          <p:cNvSpPr/>
          <p:nvPr/>
        </p:nvSpPr>
        <p:spPr>
          <a:xfrm>
            <a:off x="1866106" y="2864984"/>
            <a:ext cx="65088"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06" name="Oval 305">
            <a:extLst>
              <a:ext uri="{FF2B5EF4-FFF2-40B4-BE49-F238E27FC236}">
                <a16:creationId xmlns:a16="http://schemas.microsoft.com/office/drawing/2014/main" id="{5C1A10A9-F616-49B0-A30D-09464C874C53}"/>
              </a:ext>
            </a:extLst>
          </p:cNvPr>
          <p:cNvSpPr/>
          <p:nvPr/>
        </p:nvSpPr>
        <p:spPr>
          <a:xfrm>
            <a:off x="4831233" y="3088821"/>
            <a:ext cx="65088" cy="5715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10" name="Oval 309">
            <a:extLst>
              <a:ext uri="{FF2B5EF4-FFF2-40B4-BE49-F238E27FC236}">
                <a16:creationId xmlns:a16="http://schemas.microsoft.com/office/drawing/2014/main" id="{58C56CE0-C3EE-4C96-BAF2-638DCAA2929D}"/>
              </a:ext>
            </a:extLst>
          </p:cNvPr>
          <p:cNvSpPr/>
          <p:nvPr/>
        </p:nvSpPr>
        <p:spPr bwMode="auto">
          <a:xfrm>
            <a:off x="1878905" y="3137339"/>
            <a:ext cx="65088" cy="58737"/>
          </a:xfrm>
          <a:prstGeom prst="ellipse">
            <a:avLst/>
          </a:prstGeom>
          <a:solidFill>
            <a:srgbClr val="00B0F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03" name="Oval 302">
            <a:extLst>
              <a:ext uri="{FF2B5EF4-FFF2-40B4-BE49-F238E27FC236}">
                <a16:creationId xmlns:a16="http://schemas.microsoft.com/office/drawing/2014/main" id="{8F95F77C-F19E-4539-A4A9-0EF5A4E01551}"/>
              </a:ext>
            </a:extLst>
          </p:cNvPr>
          <p:cNvSpPr/>
          <p:nvPr/>
        </p:nvSpPr>
        <p:spPr>
          <a:xfrm>
            <a:off x="5199856" y="3488871"/>
            <a:ext cx="63500" cy="5715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311" name="Oval 310">
            <a:extLst>
              <a:ext uri="{FF2B5EF4-FFF2-40B4-BE49-F238E27FC236}">
                <a16:creationId xmlns:a16="http://schemas.microsoft.com/office/drawing/2014/main" id="{FAD3662E-FE05-4C0B-B1EA-B649ECF91815}"/>
              </a:ext>
            </a:extLst>
          </p:cNvPr>
          <p:cNvSpPr/>
          <p:nvPr/>
        </p:nvSpPr>
        <p:spPr bwMode="auto">
          <a:xfrm>
            <a:off x="4255170" y="3582658"/>
            <a:ext cx="65087"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290" name="TextBox 143">
            <a:extLst>
              <a:ext uri="{FF2B5EF4-FFF2-40B4-BE49-F238E27FC236}">
                <a16:creationId xmlns:a16="http://schemas.microsoft.com/office/drawing/2014/main" id="{77934F9D-D91F-4C44-A588-0147150AB2AB}"/>
              </a:ext>
            </a:extLst>
          </p:cNvPr>
          <p:cNvSpPr txBox="1">
            <a:spLocks noChangeArrowheads="1"/>
          </p:cNvSpPr>
          <p:nvPr/>
        </p:nvSpPr>
        <p:spPr bwMode="auto">
          <a:xfrm>
            <a:off x="288131" y="3622221"/>
            <a:ext cx="219551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tr"/>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pPr algn="l" rtl="0"/>
            <a:r>
              <a:rPr lang="tr" sz="4800" b="1" i="0" u="none" baseline="0">
                <a:latin typeface="Verdana" charset="0"/>
                <a:cs typeface="Verdana" charset="0"/>
              </a:rPr>
              <a:t>130</a:t>
            </a:r>
            <a:r>
              <a:rPr lang="tr" sz="4000" b="1" i="0" u="none" baseline="0">
                <a:latin typeface="Verdana" charset="0"/>
                <a:cs typeface="Verdana" charset="0"/>
              </a:rPr>
              <a:t>+</a:t>
            </a:r>
          </a:p>
        </p:txBody>
      </p:sp>
      <p:sp>
        <p:nvSpPr>
          <p:cNvPr id="148" name="TextBox 282">
            <a:extLst>
              <a:ext uri="{FF2B5EF4-FFF2-40B4-BE49-F238E27FC236}">
                <a16:creationId xmlns:a16="http://schemas.microsoft.com/office/drawing/2014/main" id="{28D8B462-2EC8-403B-989D-CEFDA4724802}"/>
              </a:ext>
            </a:extLst>
          </p:cNvPr>
          <p:cNvSpPr txBox="1"/>
          <p:nvPr/>
        </p:nvSpPr>
        <p:spPr>
          <a:xfrm>
            <a:off x="291640" y="4233282"/>
            <a:ext cx="2328529" cy="707886"/>
          </a:xfrm>
          <a:prstGeom prst="rect">
            <a:avLst/>
          </a:prstGeom>
          <a:noFill/>
        </p:spPr>
        <p:txBody>
          <a:bodyPr wrap="square" rtlCol="0">
            <a:spAutoFit/>
          </a:bodyPr>
          <a:lstStyle>
            <a:defPPr>
              <a:defRPr lang="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0"/>
            <a:r>
              <a:rPr lang="tr" sz="4000" b="1" i="0" u="none" baseline="0">
                <a:solidFill>
                  <a:schemeClr val="accent1">
                    <a:lumMod val="50000"/>
                  </a:schemeClr>
                </a:solidFill>
                <a:latin typeface="Verdana" panose="020B0604030504040204" pitchFamily="34" charset="0"/>
                <a:ea typeface="Verdana" panose="020B0604030504040204" pitchFamily="34" charset="0"/>
              </a:rPr>
              <a:t>150+</a:t>
            </a:r>
          </a:p>
        </p:txBody>
      </p:sp>
      <p:sp>
        <p:nvSpPr>
          <p:cNvPr id="292" name="TextBox 134">
            <a:extLst>
              <a:ext uri="{FF2B5EF4-FFF2-40B4-BE49-F238E27FC236}">
                <a16:creationId xmlns:a16="http://schemas.microsoft.com/office/drawing/2014/main" id="{681CE40A-C76B-4B73-8F6B-37B3209EBE08}"/>
              </a:ext>
            </a:extLst>
          </p:cNvPr>
          <p:cNvSpPr txBox="1">
            <a:spLocks noChangeArrowheads="1"/>
          </p:cNvSpPr>
          <p:nvPr/>
        </p:nvSpPr>
        <p:spPr bwMode="auto">
          <a:xfrm>
            <a:off x="143669" y="5063671"/>
            <a:ext cx="275907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tr"/>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pPr algn="l" rtl="0"/>
            <a:r>
              <a:rPr lang="tr" sz="1400" b="1" i="0" u="none" baseline="0">
                <a:latin typeface="Verdana" charset="0"/>
                <a:cs typeface="Verdana" charset="0"/>
              </a:rPr>
              <a:t>Budapeşte Sözleşmesi</a:t>
            </a:r>
          </a:p>
          <a:p>
            <a:pPr algn="l" rtl="0"/>
            <a:r>
              <a:rPr lang="tr" sz="1400" b="1" i="0" u="none" baseline="0">
                <a:latin typeface="Verdana" charset="0"/>
                <a:cs typeface="Verdana" charset="0"/>
              </a:rPr>
              <a:t>Onay/katılım: </a:t>
            </a:r>
            <a:r>
              <a:rPr lang="tr" sz="2800" b="1" i="0" u="none" baseline="0">
                <a:solidFill>
                  <a:srgbClr val="FF0000"/>
                </a:solidFill>
                <a:latin typeface="Verdana" charset="0"/>
                <a:cs typeface="Verdana" charset="0"/>
              </a:rPr>
              <a:t>65</a:t>
            </a:r>
          </a:p>
        </p:txBody>
      </p:sp>
      <p:sp>
        <p:nvSpPr>
          <p:cNvPr id="295" name="TextBox 137">
            <a:extLst>
              <a:ext uri="{FF2B5EF4-FFF2-40B4-BE49-F238E27FC236}">
                <a16:creationId xmlns:a16="http://schemas.microsoft.com/office/drawing/2014/main" id="{FD2E9D87-C0AA-4036-B4D2-6BCB4E04865C}"/>
              </a:ext>
            </a:extLst>
          </p:cNvPr>
          <p:cNvSpPr txBox="1">
            <a:spLocks noChangeArrowheads="1"/>
          </p:cNvSpPr>
          <p:nvPr/>
        </p:nvSpPr>
        <p:spPr bwMode="auto">
          <a:xfrm>
            <a:off x="3759994" y="5206546"/>
            <a:ext cx="498157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tr"/>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pPr algn="l" rtl="0"/>
            <a:r>
              <a:rPr lang="tr" sz="1400" b="1" i="0" u="none" baseline="0">
                <a:latin typeface="Verdana" charset="0"/>
                <a:cs typeface="Verdana" charset="0"/>
              </a:rPr>
              <a:t>Budapeşte Sözleşmesi ile büyük oranda uyumlu kanunları/kanun taslakları olan diğer devletler = 20</a:t>
            </a:r>
          </a:p>
        </p:txBody>
      </p:sp>
      <p:sp>
        <p:nvSpPr>
          <p:cNvPr id="297" name="Oval 296">
            <a:extLst>
              <a:ext uri="{FF2B5EF4-FFF2-40B4-BE49-F238E27FC236}">
                <a16:creationId xmlns:a16="http://schemas.microsoft.com/office/drawing/2014/main" id="{03B34493-9D35-4638-AFCD-89C1F9CFE074}"/>
              </a:ext>
            </a:extLst>
          </p:cNvPr>
          <p:cNvSpPr/>
          <p:nvPr/>
        </p:nvSpPr>
        <p:spPr>
          <a:xfrm>
            <a:off x="2807494" y="5276619"/>
            <a:ext cx="360362" cy="381000"/>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299" name="Oval 298">
            <a:extLst>
              <a:ext uri="{FF2B5EF4-FFF2-40B4-BE49-F238E27FC236}">
                <a16:creationId xmlns:a16="http://schemas.microsoft.com/office/drawing/2014/main" id="{D530B04E-5701-426D-B405-8C958800E83F}"/>
              </a:ext>
            </a:extLst>
          </p:cNvPr>
          <p:cNvSpPr/>
          <p:nvPr/>
        </p:nvSpPr>
        <p:spPr>
          <a:xfrm>
            <a:off x="8352631" y="5314496"/>
            <a:ext cx="354013" cy="384175"/>
          </a:xfrm>
          <a:prstGeom prst="ellipse">
            <a:avLst/>
          </a:prstGeom>
          <a:solidFill>
            <a:srgbClr val="00B05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296" name="Oval 295">
            <a:extLst>
              <a:ext uri="{FF2B5EF4-FFF2-40B4-BE49-F238E27FC236}">
                <a16:creationId xmlns:a16="http://schemas.microsoft.com/office/drawing/2014/main" id="{C677DEBE-4C73-40D0-88A1-139BEF4B9D9E}"/>
              </a:ext>
            </a:extLst>
          </p:cNvPr>
          <p:cNvSpPr/>
          <p:nvPr/>
        </p:nvSpPr>
        <p:spPr>
          <a:xfrm>
            <a:off x="2807494" y="5729627"/>
            <a:ext cx="360362" cy="360362"/>
          </a:xfrm>
          <a:prstGeom prst="ellipse">
            <a:avLst/>
          </a:prstGeom>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293" name="TextBox 135">
            <a:extLst>
              <a:ext uri="{FF2B5EF4-FFF2-40B4-BE49-F238E27FC236}">
                <a16:creationId xmlns:a16="http://schemas.microsoft.com/office/drawing/2014/main" id="{5A430D4F-C9EF-4E36-9F1C-92BCB8743F2A}"/>
              </a:ext>
            </a:extLst>
          </p:cNvPr>
          <p:cNvSpPr txBox="1">
            <a:spLocks noChangeArrowheads="1"/>
          </p:cNvSpPr>
          <p:nvPr/>
        </p:nvSpPr>
        <p:spPr bwMode="auto">
          <a:xfrm>
            <a:off x="143669" y="5781692"/>
            <a:ext cx="27590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tr"/>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pPr algn="l" rtl="0"/>
            <a:r>
              <a:rPr lang="tr" sz="1400" b="1" i="0" u="none" baseline="0">
                <a:latin typeface="Verdana" charset="0"/>
                <a:cs typeface="Verdana" charset="0"/>
              </a:rPr>
              <a:t>İmzalayanlar: 3</a:t>
            </a:r>
          </a:p>
        </p:txBody>
      </p:sp>
      <p:sp>
        <p:nvSpPr>
          <p:cNvPr id="300" name="TextBox 142">
            <a:extLst>
              <a:ext uri="{FF2B5EF4-FFF2-40B4-BE49-F238E27FC236}">
                <a16:creationId xmlns:a16="http://schemas.microsoft.com/office/drawing/2014/main" id="{2EA2A8EF-D705-4AE8-ACA4-D00DFE6067DC}"/>
              </a:ext>
            </a:extLst>
          </p:cNvPr>
          <p:cNvSpPr txBox="1">
            <a:spLocks noChangeArrowheads="1"/>
          </p:cNvSpPr>
          <p:nvPr/>
        </p:nvSpPr>
        <p:spPr bwMode="auto">
          <a:xfrm>
            <a:off x="3796506" y="5801859"/>
            <a:ext cx="498157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tr"/>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pPr algn="l" rtl="0"/>
            <a:r>
              <a:rPr lang="tr" sz="1400" b="1" i="0" u="none" baseline="0" dirty="0">
                <a:latin typeface="Verdana" charset="0"/>
                <a:cs typeface="Verdana" charset="0"/>
              </a:rPr>
              <a:t>Mevzuatında Budapeşte Sözleşmesinden faydalanan diğer devletler </a:t>
            </a:r>
            <a:r>
              <a:rPr lang="tr" sz="1400" b="1" i="0" u="none" baseline="0">
                <a:latin typeface="Verdana" charset="0"/>
                <a:cs typeface="Verdana" charset="0"/>
              </a:rPr>
              <a:t>= </a:t>
            </a:r>
            <a:r>
              <a:rPr lang="tr" sz="1400" b="1">
                <a:latin typeface="Verdana" charset="0"/>
                <a:cs typeface="Verdana" charset="0"/>
              </a:rPr>
              <a:t>50</a:t>
            </a:r>
            <a:r>
              <a:rPr lang="tr" sz="1400" b="1" i="0" u="none" baseline="0">
                <a:latin typeface="Verdana" charset="0"/>
                <a:cs typeface="Verdana" charset="0"/>
              </a:rPr>
              <a:t>+</a:t>
            </a:r>
            <a:endParaRPr lang="tr" sz="1400" b="1" i="0" u="none" baseline="0" dirty="0">
              <a:latin typeface="Verdana" charset="0"/>
              <a:cs typeface="Verdana" charset="0"/>
            </a:endParaRPr>
          </a:p>
        </p:txBody>
      </p:sp>
      <p:sp>
        <p:nvSpPr>
          <p:cNvPr id="301" name="Oval 300">
            <a:extLst>
              <a:ext uri="{FF2B5EF4-FFF2-40B4-BE49-F238E27FC236}">
                <a16:creationId xmlns:a16="http://schemas.microsoft.com/office/drawing/2014/main" id="{243C1954-7E45-4734-B788-62B7FCC129DB}"/>
              </a:ext>
            </a:extLst>
          </p:cNvPr>
          <p:cNvSpPr/>
          <p:nvPr/>
        </p:nvSpPr>
        <p:spPr>
          <a:xfrm>
            <a:off x="8352631" y="5882821"/>
            <a:ext cx="354013" cy="358775"/>
          </a:xfrm>
          <a:prstGeom prst="ellipse">
            <a:avLst/>
          </a:prstGeom>
          <a:solidFill>
            <a:srgbClr val="FFFF0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298" name="Oval 297">
            <a:extLst>
              <a:ext uri="{FF2B5EF4-FFF2-40B4-BE49-F238E27FC236}">
                <a16:creationId xmlns:a16="http://schemas.microsoft.com/office/drawing/2014/main" id="{3F39E183-6DBB-48D4-B3AF-081128854310}"/>
              </a:ext>
            </a:extLst>
          </p:cNvPr>
          <p:cNvSpPr/>
          <p:nvPr/>
        </p:nvSpPr>
        <p:spPr>
          <a:xfrm>
            <a:off x="2807494" y="6161353"/>
            <a:ext cx="366712" cy="360362"/>
          </a:xfrm>
          <a:prstGeom prst="ellipse">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tr"/>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rtl="0">
              <a:defRPr/>
            </a:pPr>
            <a:endParaRPr lang="tr" sz="1100">
              <a:latin typeface="Verdana"/>
              <a:cs typeface="Verdana"/>
            </a:endParaRPr>
          </a:p>
        </p:txBody>
      </p:sp>
      <p:sp>
        <p:nvSpPr>
          <p:cNvPr id="294" name="TextBox 136">
            <a:extLst>
              <a:ext uri="{FF2B5EF4-FFF2-40B4-BE49-F238E27FC236}">
                <a16:creationId xmlns:a16="http://schemas.microsoft.com/office/drawing/2014/main" id="{4B4CE852-EE79-4A59-96C9-517BBC6E3DB1}"/>
              </a:ext>
            </a:extLst>
          </p:cNvPr>
          <p:cNvSpPr txBox="1">
            <a:spLocks noChangeArrowheads="1"/>
          </p:cNvSpPr>
          <p:nvPr/>
        </p:nvSpPr>
        <p:spPr bwMode="auto">
          <a:xfrm>
            <a:off x="170135" y="6085073"/>
            <a:ext cx="303053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tr"/>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a:lstStyle>
          <a:p>
            <a:pPr algn="l" rtl="0"/>
            <a:r>
              <a:rPr lang="tr" sz="1400" b="1" i="0" u="none" baseline="0" dirty="0">
                <a:latin typeface="Verdana" charset="0"/>
                <a:cs typeface="Verdana" charset="0"/>
              </a:rPr>
              <a:t>Katılmak için davet edilenler:  9</a:t>
            </a:r>
          </a:p>
        </p:txBody>
      </p:sp>
      <p:sp>
        <p:nvSpPr>
          <p:cNvPr id="145" name="Rectangle 144">
            <a:extLst>
              <a:ext uri="{FF2B5EF4-FFF2-40B4-BE49-F238E27FC236}">
                <a16:creationId xmlns:a16="http://schemas.microsoft.com/office/drawing/2014/main" id="{C35F155E-0823-437A-A020-47D0BD690D4B}"/>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pic>
        <p:nvPicPr>
          <p:cNvPr id="150"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817883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12" name="TextBox 15"/>
          <p:cNvSpPr txBox="1">
            <a:spLocks noChangeArrowheads="1"/>
          </p:cNvSpPr>
          <p:nvPr/>
        </p:nvSpPr>
        <p:spPr bwMode="auto">
          <a:xfrm>
            <a:off x="1258888" y="-27384"/>
            <a:ext cx="7777162" cy="1046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3100" b="1" i="0" u="none" baseline="0">
                <a:solidFill>
                  <a:schemeClr val="bg1"/>
                </a:solidFill>
                <a:latin typeface="Verdana" panose="020B0604030504040204" pitchFamily="34" charset="0"/>
              </a:rPr>
              <a:t>Yerel mevzuatlarda iyileştirmeler </a:t>
            </a:r>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rtl="0">
              <a:defRPr/>
            </a:pPr>
            <a:r>
              <a:rPr lang="tr" sz="2800" b="1" dirty="0"/>
              <a:t>Budapeşte Sözleşmesinin erişim alanı</a:t>
            </a: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6" name="Chart 5">
            <a:extLst>
              <a:ext uri="{FF2B5EF4-FFF2-40B4-BE49-F238E27FC236}">
                <a16:creationId xmlns:a16="http://schemas.microsoft.com/office/drawing/2014/main" id="{7536ED66-B034-44E6-8F75-C7D926580617}"/>
              </a:ext>
            </a:extLst>
          </p:cNvPr>
          <p:cNvGraphicFramePr/>
          <p:nvPr>
            <p:extLst>
              <p:ext uri="{D42A27DB-BD31-4B8C-83A1-F6EECF244321}">
                <p14:modId xmlns:p14="http://schemas.microsoft.com/office/powerpoint/2010/main" val="2342640135"/>
              </p:ext>
            </p:extLst>
          </p:nvPr>
        </p:nvGraphicFramePr>
        <p:xfrm>
          <a:off x="0" y="1052513"/>
          <a:ext cx="9144000" cy="5502155"/>
        </p:xfrm>
        <a:graphic>
          <a:graphicData uri="http://schemas.openxmlformats.org/drawingml/2006/chart">
            <c:chart xmlns:c="http://schemas.openxmlformats.org/drawingml/2006/chart" xmlns:r="http://schemas.openxmlformats.org/officeDocument/2006/relationships" r:id="rId4"/>
          </a:graphicData>
        </a:graphic>
      </p:graphicFrame>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rtl="0" eaLnBrk="1" hangingPunct="1">
              <a:spcBef>
                <a:spcPct val="0"/>
              </a:spcBef>
            </a:pPr>
            <a:endParaRPr lang="tr" sz="2400">
              <a:latin typeface="Verdana" panose="020B0604030504040204" pitchFamily="34" charset="0"/>
            </a:endParaRPr>
          </a:p>
        </p:txBody>
      </p:sp>
      <p:sp>
        <p:nvSpPr>
          <p:cNvPr id="4" name="TextBox 3">
            <a:extLst>
              <a:ext uri="{FF2B5EF4-FFF2-40B4-BE49-F238E27FC236}">
                <a16:creationId xmlns:a16="http://schemas.microsoft.com/office/drawing/2014/main" id="{55528148-1675-42D5-9D3B-08790F29F7BD}"/>
              </a:ext>
            </a:extLst>
          </p:cNvPr>
          <p:cNvSpPr txBox="1"/>
          <p:nvPr/>
        </p:nvSpPr>
        <p:spPr>
          <a:xfrm>
            <a:off x="5508104" y="3398322"/>
            <a:ext cx="4681330" cy="769441"/>
          </a:xfrm>
          <a:prstGeom prst="rect">
            <a:avLst/>
          </a:prstGeom>
          <a:noFill/>
        </p:spPr>
        <p:txBody>
          <a:bodyPr wrap="square">
            <a:spAutoFit/>
          </a:bodyPr>
          <a:lstStyle/>
          <a:p>
            <a:pPr algn="ctr" rtl="0" eaLnBrk="1" hangingPunct="1">
              <a:defRPr/>
            </a:pPr>
            <a:r>
              <a:rPr lang="tr" sz="2200" b="1" i="0" u="none" baseline="0" dirty="0">
                <a:latin typeface="Verdana" panose="020B0604030504040204" pitchFamily="34" charset="0"/>
                <a:ea typeface="Verdana" panose="020B0604030504040204" pitchFamily="34" charset="0"/>
                <a:cs typeface="Verdana" panose="020B0604030504040204" pitchFamily="34" charset="0"/>
              </a:rPr>
              <a:t>30 Haziran </a:t>
            </a:r>
          </a:p>
          <a:p>
            <a:pPr algn="ctr" rtl="0" eaLnBrk="1" hangingPunct="1">
              <a:defRPr/>
            </a:pPr>
            <a:r>
              <a:rPr lang="tr" sz="2200" b="1" i="0" u="none" baseline="0" dirty="0">
                <a:latin typeface="Verdana" panose="020B0604030504040204" pitchFamily="34" charset="0"/>
                <a:ea typeface="Verdana" panose="020B0604030504040204" pitchFamily="34" charset="0"/>
                <a:cs typeface="Verdana" panose="020B0604030504040204" pitchFamily="34" charset="0"/>
              </a:rPr>
              <a:t>2020 itibarıyla</a:t>
            </a: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8272286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12" name="TextBox 15"/>
          <p:cNvSpPr txBox="1">
            <a:spLocks noChangeArrowheads="1"/>
          </p:cNvSpPr>
          <p:nvPr/>
        </p:nvSpPr>
        <p:spPr bwMode="auto">
          <a:xfrm>
            <a:off x="1258888" y="-27384"/>
            <a:ext cx="7777162" cy="1046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3100" b="1" i="0" u="none" baseline="0">
                <a:solidFill>
                  <a:schemeClr val="bg1"/>
                </a:solidFill>
                <a:latin typeface="Verdana" panose="020B0604030504040204" pitchFamily="34" charset="0"/>
              </a:rPr>
              <a:t>Yerel mevzuatlarda iyileştirmeler </a:t>
            </a:r>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tr" sz="2800" b="1" dirty="0"/>
              <a:t>Ulusal mevzuatlarda iyileştirmeler</a:t>
            </a: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4" name="Table 4">
            <a:extLst>
              <a:ext uri="{FF2B5EF4-FFF2-40B4-BE49-F238E27FC236}">
                <a16:creationId xmlns:a16="http://schemas.microsoft.com/office/drawing/2014/main" id="{2A77F352-8B54-4F2D-A7E1-90DF6262AF4F}"/>
              </a:ext>
            </a:extLst>
          </p:cNvPr>
          <p:cNvGraphicFramePr>
            <a:graphicFrameLocks noGrp="1"/>
          </p:cNvGraphicFramePr>
          <p:nvPr>
            <p:extLst>
              <p:ext uri="{D42A27DB-BD31-4B8C-83A1-F6EECF244321}">
                <p14:modId xmlns:p14="http://schemas.microsoft.com/office/powerpoint/2010/main" val="3805712488"/>
              </p:ext>
            </p:extLst>
          </p:nvPr>
        </p:nvGraphicFramePr>
        <p:xfrm>
          <a:off x="722308" y="1700808"/>
          <a:ext cx="7704856" cy="2174084"/>
        </p:xfrm>
        <a:graphic>
          <a:graphicData uri="http://schemas.openxmlformats.org/drawingml/2006/table">
            <a:tbl>
              <a:tblPr firstRow="1" bandRow="1">
                <a:tableStyleId>{5C22544A-7EE6-4342-B048-85BDC9FD1C3A}</a:tableStyleId>
              </a:tblPr>
              <a:tblGrid>
                <a:gridCol w="6192688">
                  <a:extLst>
                    <a:ext uri="{9D8B030D-6E8A-4147-A177-3AD203B41FA5}">
                      <a16:colId xmlns:a16="http://schemas.microsoft.com/office/drawing/2014/main" val="2029212424"/>
                    </a:ext>
                  </a:extLst>
                </a:gridCol>
                <a:gridCol w="1512168">
                  <a:extLst>
                    <a:ext uri="{9D8B030D-6E8A-4147-A177-3AD203B41FA5}">
                      <a16:colId xmlns:a16="http://schemas.microsoft.com/office/drawing/2014/main" val="953540140"/>
                    </a:ext>
                  </a:extLst>
                </a:gridCol>
              </a:tblGrid>
              <a:tr h="632832">
                <a:tc>
                  <a:txBody>
                    <a:bodyPr/>
                    <a:lstStyle/>
                    <a:p>
                      <a:pPr algn="ctr" rtl="0"/>
                      <a:r>
                        <a:rPr lang="tr" b="1" i="0" u="none" baseline="0"/>
                        <a:t>Kategori</a:t>
                      </a:r>
                      <a:endParaRPr lang="tr"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tr" b="1" i="0" u="none" baseline="0"/>
                        <a:t>Devlet Sayısı</a:t>
                      </a:r>
                      <a:endParaRPr lang="tr" dirty="0"/>
                    </a:p>
                  </a:txBody>
                  <a:tcPr anchor="ctr"/>
                </a:tc>
                <a:extLst>
                  <a:ext uri="{0D108BD9-81ED-4DB2-BD59-A6C34878D82A}">
                    <a16:rowId xmlns:a16="http://schemas.microsoft.com/office/drawing/2014/main" val="4029965201"/>
                  </a:ext>
                </a:extLst>
              </a:tr>
              <a:tr h="893924">
                <a:tc>
                  <a:txBody>
                    <a:bodyPr/>
                    <a:lstStyle/>
                    <a:p>
                      <a:pPr algn="just" rtl="0"/>
                      <a:r>
                        <a:rPr lang="tr" b="0" i="0" u="none" baseline="0"/>
                        <a:t>Budapeşte Sözleşmesinin </a:t>
                      </a:r>
                      <a:r>
                        <a:rPr lang="tr" b="1" i="0" u="none" baseline="0">
                          <a:solidFill>
                            <a:srgbClr val="FF0000"/>
                          </a:solidFill>
                        </a:rPr>
                        <a:t>maddi</a:t>
                      </a:r>
                      <a:r>
                        <a:rPr lang="tr" b="0" i="0" u="none" baseline="0"/>
                        <a:t> hukuk hükümlerine karşılık gelen yerel mevzuat hükümleri</a:t>
                      </a:r>
                      <a:endParaRPr lang="tr" dirty="0"/>
                    </a:p>
                  </a:txBody>
                  <a:tcPr anchor="ctr"/>
                </a:tc>
                <a:tc>
                  <a:txBody>
                    <a:bodyPr/>
                    <a:lstStyle/>
                    <a:p>
                      <a:pPr algn="ctr" rtl="0"/>
                      <a:r>
                        <a:rPr lang="tr" b="0" i="0" u="none" baseline="0"/>
                        <a:t>106</a:t>
                      </a:r>
                      <a:endParaRPr lang="tr" dirty="0"/>
                    </a:p>
                  </a:txBody>
                  <a:tcPr anchor="ctr"/>
                </a:tc>
                <a:extLst>
                  <a:ext uri="{0D108BD9-81ED-4DB2-BD59-A6C34878D82A}">
                    <a16:rowId xmlns:a16="http://schemas.microsoft.com/office/drawing/2014/main" val="2281499254"/>
                  </a:ext>
                </a:extLst>
              </a:tr>
              <a:tr h="362536">
                <a:tc>
                  <a:txBody>
                    <a:bodyPr/>
                    <a:lstStyle/>
                    <a:p>
                      <a:pPr algn="l" rtl="0"/>
                      <a:r>
                        <a:rPr lang="tr" b="0" i="0" u="none" baseline="0"/>
                        <a:t>Budapeşte Sözleşmesinin </a:t>
                      </a:r>
                      <a:r>
                        <a:rPr lang="tr" b="1" i="0" u="none" baseline="0">
                          <a:solidFill>
                            <a:srgbClr val="FF0000"/>
                          </a:solidFill>
                        </a:rPr>
                        <a:t>usul</a:t>
                      </a:r>
                      <a:r>
                        <a:rPr lang="tr" b="0" i="0" u="none" baseline="0"/>
                        <a:t> hukuku hükümlerine karşılık gelen yerel mevzuat hükümleri</a:t>
                      </a:r>
                      <a:endParaRPr lang="tr" dirty="0"/>
                    </a:p>
                  </a:txBody>
                  <a:tcPr anchor="ctr"/>
                </a:tc>
                <a:tc>
                  <a:txBody>
                    <a:bodyPr/>
                    <a:lstStyle/>
                    <a:p>
                      <a:pPr algn="ctr" rtl="0"/>
                      <a:r>
                        <a:rPr lang="tr" b="0" i="0" u="none" baseline="0"/>
                        <a:t>82</a:t>
                      </a:r>
                      <a:endParaRPr lang="tr" dirty="0"/>
                    </a:p>
                  </a:txBody>
                  <a:tcPr anchor="ctr"/>
                </a:tc>
                <a:extLst>
                  <a:ext uri="{0D108BD9-81ED-4DB2-BD59-A6C34878D82A}">
                    <a16:rowId xmlns:a16="http://schemas.microsoft.com/office/drawing/2014/main" val="1281541693"/>
                  </a:ext>
                </a:extLst>
              </a:tr>
            </a:tbl>
          </a:graphicData>
        </a:graphic>
      </p:graphicFrame>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rtl="0" eaLnBrk="1" hangingPunct="1">
              <a:spcBef>
                <a:spcPct val="0"/>
              </a:spcBef>
            </a:pPr>
            <a:endParaRPr lang="tr" sz="2400">
              <a:latin typeface="Verdana" panose="020B0604030504040204" pitchFamily="34" charset="0"/>
            </a:endParaRPr>
          </a:p>
        </p:txBody>
      </p:sp>
      <p:sp>
        <p:nvSpPr>
          <p:cNvPr id="5" name="TextBox 4">
            <a:extLst>
              <a:ext uri="{FF2B5EF4-FFF2-40B4-BE49-F238E27FC236}">
                <a16:creationId xmlns:a16="http://schemas.microsoft.com/office/drawing/2014/main" id="{507B3B33-FF9B-48EF-89A4-C267E9FBC669}"/>
              </a:ext>
            </a:extLst>
          </p:cNvPr>
          <p:cNvSpPr txBox="1"/>
          <p:nvPr/>
        </p:nvSpPr>
        <p:spPr>
          <a:xfrm>
            <a:off x="4788024" y="5517232"/>
            <a:ext cx="4681330" cy="769441"/>
          </a:xfrm>
          <a:prstGeom prst="rect">
            <a:avLst/>
          </a:prstGeom>
          <a:noFill/>
        </p:spPr>
        <p:txBody>
          <a:bodyPr wrap="square">
            <a:spAutoFit/>
          </a:bodyPr>
          <a:lstStyle/>
          <a:p>
            <a:pPr algn="ctr" rtl="0" eaLnBrk="1" hangingPunct="1">
              <a:defRPr/>
            </a:pPr>
            <a:r>
              <a:rPr lang="tr" sz="2200" b="1" i="0" u="none" baseline="0" dirty="0">
                <a:latin typeface="Verdana" panose="020B0604030504040204" pitchFamily="34" charset="0"/>
                <a:ea typeface="Verdana" panose="020B0604030504040204" pitchFamily="34" charset="0"/>
                <a:cs typeface="Verdana" panose="020B0604030504040204" pitchFamily="34" charset="0"/>
              </a:rPr>
              <a:t>30 Haziran </a:t>
            </a:r>
          </a:p>
          <a:p>
            <a:pPr algn="ctr" rtl="0" eaLnBrk="1" hangingPunct="1">
              <a:defRPr/>
            </a:pPr>
            <a:r>
              <a:rPr lang="tr" sz="2200" b="1" i="0" u="none" baseline="0" dirty="0">
                <a:latin typeface="Verdana" panose="020B0604030504040204" pitchFamily="34" charset="0"/>
                <a:ea typeface="Verdana" panose="020B0604030504040204" pitchFamily="34" charset="0"/>
                <a:cs typeface="Verdana" panose="020B0604030504040204" pitchFamily="34" charset="0"/>
              </a:rPr>
              <a:t>2020 itibarıyla</a:t>
            </a: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5301335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12" name="TextBox 15"/>
          <p:cNvSpPr txBox="1">
            <a:spLocks noChangeArrowheads="1"/>
          </p:cNvSpPr>
          <p:nvPr/>
        </p:nvSpPr>
        <p:spPr bwMode="auto">
          <a:xfrm>
            <a:off x="1258888" y="-27384"/>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3100" b="1" i="0" u="none" baseline="0">
                <a:solidFill>
                  <a:schemeClr val="bg1"/>
                </a:solidFill>
                <a:latin typeface="Verdana" panose="020B0604030504040204" pitchFamily="34" charset="0"/>
              </a:rPr>
              <a:t>Yerel soruşturmalar </a:t>
            </a:r>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rtl="0">
              <a:defRPr/>
            </a:pPr>
            <a:r>
              <a:rPr lang="tr" sz="2800" b="1" dirty="0"/>
              <a:t>Yerel soruşturmalar</a:t>
            </a: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2"/>
          <p:cNvSpPr>
            <a:spLocks noChangeArrowheads="1"/>
          </p:cNvSpPr>
          <p:nvPr/>
        </p:nvSpPr>
        <p:spPr bwMode="auto">
          <a:xfrm>
            <a:off x="467544" y="1513220"/>
            <a:ext cx="8352928"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571500" indent="-571500" algn="just" rtl="0" eaLnBrk="1" hangingPunct="1">
              <a:buFont typeface="Arial" panose="020B0604020202020204" pitchFamily="34" charset="0"/>
              <a:buChar char="•"/>
              <a:defRPr/>
            </a:pPr>
            <a:r>
              <a:rPr lang="tr" sz="2600" b="0" i="0" u="none" baseline="0" dirty="0">
                <a:latin typeface="Verdana" panose="020B0604030504040204" pitchFamily="34" charset="0"/>
                <a:ea typeface="Verdana" panose="020B0604030504040204" pitchFamily="34" charset="0"/>
                <a:cs typeface="Verdana" panose="020B0604030504040204" pitchFamily="34" charset="0"/>
              </a:rPr>
              <a:t>Tarafların yürüttüğü siber suç soruşturmalarının toplam sayısında bir artış var</a:t>
            </a:r>
          </a:p>
          <a:p>
            <a:pPr marL="571500" indent="-571500" algn="just" rtl="0" eaLnBrk="1" hangingPunct="1">
              <a:buFont typeface="Arial" panose="020B0604020202020204" pitchFamily="34" charset="0"/>
              <a:buChar char="•"/>
              <a:defRPr/>
            </a:pPr>
            <a:endParaRPr lang="tr" sz="2600" dirty="0">
              <a:latin typeface="Verdana" panose="020B0604030504040204" pitchFamily="34" charset="0"/>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sz="2600" b="0" i="0" u="none" baseline="0" dirty="0">
                <a:latin typeface="Verdana" panose="020B0604030504040204" pitchFamily="34" charset="0"/>
                <a:ea typeface="Verdana" panose="020B0604030504040204" pitchFamily="34" charset="0"/>
                <a:cs typeface="Verdana" panose="020B0604030504040204" pitchFamily="34" charset="0"/>
              </a:rPr>
              <a:t>Bu ağırlıklı olarak şunlardan kaynaklanıyor:</a:t>
            </a:r>
          </a:p>
          <a:p>
            <a:pPr marL="1314450" lvl="1" indent="-571500" algn="just" rtl="0" eaLnBrk="1" hangingPunct="1">
              <a:buFont typeface="Arial" panose="020B0604020202020204" pitchFamily="34" charset="0"/>
              <a:buChar char="•"/>
              <a:defRPr/>
            </a:pPr>
            <a:r>
              <a:rPr lang="tr" sz="2600" b="0" i="0" u="none" baseline="0" dirty="0">
                <a:latin typeface="Verdana" panose="020B0604030504040204" pitchFamily="34" charset="0"/>
                <a:ea typeface="Verdana" panose="020B0604030504040204" pitchFamily="34" charset="0"/>
                <a:cs typeface="Verdana" panose="020B0604030504040204" pitchFamily="34" charset="0"/>
              </a:rPr>
              <a:t>yerel mevzuatın iyileştirilmesi </a:t>
            </a:r>
          </a:p>
          <a:p>
            <a:pPr marL="1314450" lvl="1" indent="-571500" algn="just" rtl="0" eaLnBrk="1" hangingPunct="1">
              <a:buFont typeface="Arial" panose="020B0604020202020204" pitchFamily="34" charset="0"/>
              <a:buChar char="•"/>
              <a:defRPr/>
            </a:pPr>
            <a:r>
              <a:rPr lang="tr" sz="2600" b="0" i="0" u="none" baseline="0" dirty="0">
                <a:latin typeface="Verdana" panose="020B0604030504040204" pitchFamily="34" charset="0"/>
                <a:ea typeface="Verdana" panose="020B0604030504040204" pitchFamily="34" charset="0"/>
                <a:cs typeface="Verdana" panose="020B0604030504040204" pitchFamily="34" charset="0"/>
              </a:rPr>
              <a:t>işlevsel bir uluslararası işbirliği mekanizmasının varlığı</a:t>
            </a:r>
          </a:p>
          <a:p>
            <a:pPr marL="1314450" lvl="1" indent="-571500" algn="just" rtl="0" eaLnBrk="1" hangingPunct="1">
              <a:buFont typeface="Arial" panose="020B0604020202020204" pitchFamily="34" charset="0"/>
              <a:buChar char="•"/>
              <a:defRPr/>
            </a:pPr>
            <a:r>
              <a:rPr lang="tr" sz="2600" b="0" i="0" u="none" baseline="0" dirty="0">
                <a:latin typeface="Verdana" panose="020B0604030504040204" pitchFamily="34" charset="0"/>
                <a:ea typeface="Verdana" panose="020B0604030504040204" pitchFamily="34" charset="0"/>
                <a:cs typeface="Verdana" panose="020B0604030504040204" pitchFamily="34" charset="0"/>
              </a:rPr>
              <a:t>kapasitenin geliştirilmesi</a:t>
            </a:r>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rtl="0" eaLnBrk="1" hangingPunct="1">
              <a:spcBef>
                <a:spcPct val="0"/>
              </a:spcBef>
            </a:pPr>
            <a:endParaRPr lang="tr" sz="2400">
              <a:latin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9497786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a:p>
        </p:txBody>
      </p:sp>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tr"/>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1" i="0" u="none" baseline="0">
                <a:solidFill>
                  <a:schemeClr val="bg1"/>
                </a:solidFill>
                <a:latin typeface="Verdana" charset="0"/>
                <a:cs typeface="Verdana" charset="0"/>
              </a:rPr>
              <a:t>Oturumun amacı</a:t>
            </a:r>
            <a:endParaRPr lang="tr" sz="2000" b="1" dirty="0">
              <a:solidFill>
                <a:schemeClr val="bg1"/>
              </a:solidFill>
              <a:latin typeface="Verdana" charset="0"/>
              <a:cs typeface="Verdana" charset="0"/>
            </a:endParaRPr>
          </a:p>
        </p:txBody>
      </p:sp>
      <p:sp>
        <p:nvSpPr>
          <p:cNvPr id="3" name="Content Placeholder 2">
            <a:extLst>
              <a:ext uri="{FF2B5EF4-FFF2-40B4-BE49-F238E27FC236}">
                <a16:creationId xmlns:a16="http://schemas.microsoft.com/office/drawing/2014/main" id="{77B18497-BF37-4A20-ABA6-353886C26CA1}"/>
              </a:ext>
            </a:extLst>
          </p:cNvPr>
          <p:cNvSpPr>
            <a:spLocks noGrp="1"/>
          </p:cNvSpPr>
          <p:nvPr>
            <p:ph idx="1"/>
          </p:nvPr>
        </p:nvSpPr>
        <p:spPr>
          <a:xfrm>
            <a:off x="323528" y="1340767"/>
            <a:ext cx="8712522" cy="5240233"/>
          </a:xfrm>
        </p:spPr>
        <p:txBody>
          <a:bodyPr>
            <a:normAutofit/>
          </a:bodyPr>
          <a:lstStyle/>
          <a:p>
            <a:pPr marL="0" indent="0" algn="just" rtl="0">
              <a:buNone/>
            </a:pPr>
            <a:r>
              <a:rPr lang="tr" b="0" i="0" u="none" baseline="0">
                <a:latin typeface="Verdana" panose="020B0604030504040204" pitchFamily="34" charset="0"/>
                <a:ea typeface="Verdana" panose="020B0604030504040204" pitchFamily="34" charset="0"/>
              </a:rPr>
              <a:t>Katılımcılara Budapeşte Sözleşmesinin kapsamı ve sözleşmeye taraf olmanın faydaları da dahil olmak üzere sözleşmeye dair genel bir bakış sunmaktır. </a:t>
            </a:r>
          </a:p>
        </p:txBody>
      </p:sp>
      <p:sp>
        <p:nvSpPr>
          <p:cNvPr id="53254" name="Rectangle 11"/>
          <p:cNvSpPr>
            <a:spLocks noChangeArrowheads="1"/>
          </p:cNvSpPr>
          <p:nvPr/>
        </p:nvSpPr>
        <p:spPr bwMode="auto">
          <a:xfrm>
            <a:off x="7937" y="6581001"/>
            <a:ext cx="924458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rtl="0"/>
            <a:r>
              <a:rPr lang="tr" sz="1200" b="1" i="0" u="none" baseline="0">
                <a:solidFill>
                  <a:srgbClr val="FFFFFF"/>
                </a:solidFill>
                <a:latin typeface="Verdana" charset="0"/>
                <a:cs typeface="Verdana" charset="0"/>
              </a:rPr>
              <a:t>www.coe.int/cybercrime</a:t>
            </a:r>
            <a:r>
              <a:rPr lang="tr" sz="1200" b="0" i="0" u="none" baseline="0">
                <a:solidFill>
                  <a:srgbClr val="FFFFFF"/>
                </a:solidFill>
                <a:latin typeface="Verdana" charset="0"/>
                <a:cs typeface="Verdana" charset="0"/>
              </a:rPr>
              <a:t>						</a:t>
            </a:r>
          </a:p>
        </p:txBody>
      </p:sp>
      <p:sp>
        <p:nvSpPr>
          <p:cNvPr id="11" name="Rectangle 10"/>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a:p>
        </p:txBody>
      </p:sp>
      <p:pic>
        <p:nvPicPr>
          <p:cNvPr id="9"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8650214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12" name="TextBox 15"/>
          <p:cNvSpPr txBox="1">
            <a:spLocks noChangeArrowheads="1"/>
          </p:cNvSpPr>
          <p:nvPr/>
        </p:nvSpPr>
        <p:spPr bwMode="auto">
          <a:xfrm>
            <a:off x="1258888" y="-27384"/>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3100" b="1" i="0" u="none" baseline="0">
                <a:solidFill>
                  <a:schemeClr val="bg1"/>
                </a:solidFill>
                <a:latin typeface="Verdana" panose="020B0604030504040204" pitchFamily="34" charset="0"/>
              </a:rPr>
              <a:t>Uluslararası İşbirliği </a:t>
            </a:r>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rtl="0">
              <a:defRPr/>
            </a:pPr>
            <a:r>
              <a:rPr lang="tr" sz="2800" b="1" dirty="0"/>
              <a:t>Uluslararası işbirliği</a:t>
            </a: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2"/>
          <p:cNvSpPr>
            <a:spLocks noChangeArrowheads="1"/>
          </p:cNvSpPr>
          <p:nvPr/>
        </p:nvSpPr>
        <p:spPr bwMode="auto">
          <a:xfrm>
            <a:off x="467544" y="1513220"/>
            <a:ext cx="8352928" cy="4893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571500" indent="-571500" algn="just" rtl="0" eaLnBrk="1" hangingPunct="1">
              <a:buFont typeface="Arial" panose="020B0604020202020204" pitchFamily="34" charset="0"/>
              <a:buChar char="•"/>
              <a:defRPr/>
            </a:pPr>
            <a:r>
              <a:rPr lang="tr" sz="2600" b="0" i="0" u="none" baseline="0" dirty="0">
                <a:latin typeface="Verdana" panose="020B0604030504040204" pitchFamily="34" charset="0"/>
                <a:ea typeface="Verdana" panose="020B0604030504040204" pitchFamily="34" charset="0"/>
                <a:cs typeface="Verdana" panose="020B0604030504040204" pitchFamily="34" charset="0"/>
              </a:rPr>
              <a:t>Siber suçlar ve bilgisayarda delil bulunan diğer suçlar için bağlayıcı uluslararası işbirliği mekanizması</a:t>
            </a:r>
          </a:p>
          <a:p>
            <a:pPr marL="571500" indent="-571500" algn="just" rtl="0" eaLnBrk="1" hangingPunct="1">
              <a:buFont typeface="Arial" panose="020B0604020202020204" pitchFamily="34" charset="0"/>
              <a:buChar char="•"/>
              <a:defRPr/>
            </a:pPr>
            <a:endParaRPr lang="tr" sz="2600" dirty="0">
              <a:latin typeface="Verdana" panose="020B0604030504040204" pitchFamily="34" charset="0"/>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sz="2600" b="0" i="0" u="none" baseline="0" dirty="0">
                <a:latin typeface="Verdana" panose="020B0604030504040204" pitchFamily="34" charset="0"/>
                <a:ea typeface="Verdana" panose="020B0604030504040204" pitchFamily="34" charset="0"/>
                <a:cs typeface="Verdana" panose="020B0604030504040204" pitchFamily="34" charset="0"/>
              </a:rPr>
              <a:t>Siber Suçlar Sözleşmesi Komitesine (T-CY) ve kapasite geliştirme çalışmalarına katılan geniş bir uygulayıcı ağına erişim</a:t>
            </a:r>
          </a:p>
          <a:p>
            <a:pPr marL="571500" indent="-571500" algn="just" rtl="0" eaLnBrk="1" hangingPunct="1">
              <a:buFont typeface="Arial" panose="020B0604020202020204" pitchFamily="34" charset="0"/>
              <a:buChar char="•"/>
              <a:defRPr/>
            </a:pPr>
            <a:endParaRPr lang="tr" sz="2600" dirty="0">
              <a:latin typeface="Verdana" panose="020B0604030504040204" pitchFamily="34" charset="0"/>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sz="2600" b="0" i="0" u="none" baseline="0" dirty="0">
                <a:latin typeface="Verdana" panose="020B0604030504040204" pitchFamily="34" charset="0"/>
                <a:ea typeface="Verdana" panose="020B0604030504040204" pitchFamily="34" charset="0"/>
                <a:cs typeface="Verdana" panose="020B0604030504040204" pitchFamily="34" charset="0"/>
              </a:rPr>
              <a:t>T-CY ve kapasite geliştirme önlemleri ile uluslararası işbirliği için reformların teşvik edilmesi ve kanunların, prosedürlerin ve mekanizmaların güçlendirilmesi</a:t>
            </a:r>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rtl="0" eaLnBrk="1" hangingPunct="1">
              <a:spcBef>
                <a:spcPct val="0"/>
              </a:spcBef>
            </a:pPr>
            <a:endParaRPr lang="tr" sz="2400">
              <a:latin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1868747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12" name="TextBox 15"/>
          <p:cNvSpPr txBox="1">
            <a:spLocks noChangeArrowheads="1"/>
          </p:cNvSpPr>
          <p:nvPr/>
        </p:nvSpPr>
        <p:spPr bwMode="auto">
          <a:xfrm>
            <a:off x="1258888" y="-27384"/>
            <a:ext cx="7777162" cy="1046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3100" b="1" i="0" u="none" baseline="0">
                <a:solidFill>
                  <a:schemeClr val="bg1"/>
                </a:solidFill>
                <a:latin typeface="Verdana" panose="020B0604030504040204" pitchFamily="34" charset="0"/>
              </a:rPr>
              <a:t>Uluslararası İşbirliği: Etkiler</a:t>
            </a:r>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rtl="0">
              <a:defRPr/>
            </a:pPr>
            <a:r>
              <a:rPr lang="tr" sz="2800" b="1" dirty="0"/>
              <a:t>Uluslararası işbirliği: Etkiler</a:t>
            </a: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2"/>
          <p:cNvSpPr>
            <a:spLocks noChangeArrowheads="1"/>
          </p:cNvSpPr>
          <p:nvPr/>
        </p:nvSpPr>
        <p:spPr bwMode="auto">
          <a:xfrm>
            <a:off x="467544" y="1513220"/>
            <a:ext cx="8352928" cy="3293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571500" indent="-571500" algn="just" rtl="0" eaLnBrk="1" hangingPunct="1">
              <a:buFont typeface="Arial" panose="020B0604020202020204" pitchFamily="34" charset="0"/>
              <a:buChar char="•"/>
              <a:defRPr/>
            </a:pPr>
            <a:r>
              <a:rPr lang="tr" sz="2600" b="0" i="0" u="none" baseline="0" dirty="0">
                <a:latin typeface="Verdana" panose="020B0604030504040204" pitchFamily="34" charset="0"/>
                <a:ea typeface="Verdana" panose="020B0604030504040204" pitchFamily="34" charset="0"/>
                <a:cs typeface="Verdana" panose="020B0604030504040204" pitchFamily="34" charset="0"/>
              </a:rPr>
              <a:t>7/24 ağların kapsamlı kullanımı</a:t>
            </a:r>
          </a:p>
          <a:p>
            <a:pPr marL="571500" indent="-571500" algn="just" rtl="0" eaLnBrk="1" hangingPunct="1">
              <a:buFont typeface="Arial" panose="020B0604020202020204" pitchFamily="34" charset="0"/>
              <a:buChar char="•"/>
              <a:defRPr/>
            </a:pPr>
            <a:endParaRPr lang="tr" sz="2600" dirty="0">
              <a:latin typeface="Verdana" panose="020B0604030504040204" pitchFamily="34" charset="0"/>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sz="2600" b="0" i="0" u="none" baseline="0" dirty="0">
                <a:latin typeface="Verdana" panose="020B0604030504040204" pitchFamily="34" charset="0"/>
                <a:ea typeface="Verdana" panose="020B0604030504040204" pitchFamily="34" charset="0"/>
                <a:cs typeface="Verdana" panose="020B0604030504040204" pitchFamily="34" charset="0"/>
              </a:rPr>
              <a:t>Budapeşte Sözleşmesi aracılığıyla özel sektörle işbirliğinde iyileştirmeler – özellikle abone bilgilerinin verilmesi için doğrudan talepler </a:t>
            </a:r>
          </a:p>
          <a:p>
            <a:pPr marL="571500" indent="-571500" algn="just" rtl="0" eaLnBrk="1" hangingPunct="1">
              <a:buFont typeface="Arial" panose="020B0604020202020204" pitchFamily="34" charset="0"/>
              <a:buChar char="•"/>
              <a:defRPr/>
            </a:pPr>
            <a:endParaRPr lang="tr" sz="2600" dirty="0">
              <a:latin typeface="Verdana" panose="020B0604030504040204" pitchFamily="34" charset="0"/>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endParaRPr lang="tr" sz="2600" dirty="0">
              <a:latin typeface="Verdana" panose="020B0604030504040204" pitchFamily="34" charset="0"/>
              <a:ea typeface="Verdana" panose="020B0604030504040204" pitchFamily="34" charset="0"/>
              <a:cs typeface="Verdana" panose="020B0604030504040204" pitchFamily="34" charset="0"/>
            </a:endParaRPr>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rtl="0" eaLnBrk="1" hangingPunct="1">
              <a:spcBef>
                <a:spcPct val="0"/>
              </a:spcBef>
            </a:pPr>
            <a:endParaRPr lang="tr" sz="2400">
              <a:latin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5243052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12" name="TextBox 15"/>
          <p:cNvSpPr txBox="1">
            <a:spLocks noChangeArrowheads="1"/>
          </p:cNvSpPr>
          <p:nvPr/>
        </p:nvSpPr>
        <p:spPr bwMode="auto">
          <a:xfrm>
            <a:off x="1258888" y="-27384"/>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3100" b="1" i="0" u="none" baseline="0">
                <a:solidFill>
                  <a:schemeClr val="bg1"/>
                </a:solidFill>
                <a:latin typeface="Verdana" panose="020B0604030504040204" pitchFamily="34" charset="0"/>
              </a:rPr>
              <a:t>Kapasite Geliştirme</a:t>
            </a:r>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rtl="0">
              <a:defRPr/>
            </a:pPr>
            <a:r>
              <a:rPr lang="tr" sz="2800" b="1" dirty="0"/>
              <a:t>Kapasite geliştirme</a:t>
            </a: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2"/>
          <p:cNvSpPr>
            <a:spLocks noChangeArrowheads="1"/>
          </p:cNvSpPr>
          <p:nvPr/>
        </p:nvSpPr>
        <p:spPr bwMode="auto">
          <a:xfrm>
            <a:off x="467544" y="1513220"/>
            <a:ext cx="8352928" cy="390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571500" indent="-571500" algn="just" rtl="0" eaLnBrk="1" hangingPunct="1">
              <a:buFont typeface="Arial" panose="020B0604020202020204" pitchFamily="34" charset="0"/>
              <a:buChar char="•"/>
              <a:defRPr/>
            </a:pPr>
            <a:r>
              <a:rPr lang="tr" sz="2500" b="0" i="0" u="none" baseline="0" dirty="0">
                <a:latin typeface="Verdana" panose="020B0604030504040204" pitchFamily="34" charset="0"/>
                <a:ea typeface="Verdana" panose="020B0604030504040204" pitchFamily="34" charset="0"/>
                <a:cs typeface="Verdana" panose="020B0604030504040204" pitchFamily="34" charset="0"/>
              </a:rPr>
              <a:t>Budapeşte Sözleşmesi hukuki bir dokümandan fazlasıdır </a:t>
            </a:r>
          </a:p>
          <a:p>
            <a:pPr marL="571500" indent="-571500" algn="just" rtl="0" eaLnBrk="1" hangingPunct="1">
              <a:buFont typeface="Arial" panose="020B0604020202020204" pitchFamily="34" charset="0"/>
              <a:buChar char="•"/>
              <a:defRPr/>
            </a:pPr>
            <a:endParaRPr lang="tr" sz="2500" dirty="0">
              <a:latin typeface="Verdana" panose="020B0604030504040204" pitchFamily="34" charset="0"/>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sz="2400" b="0" i="0" u="none" baseline="0" dirty="0">
                <a:latin typeface="Verdana" panose="020B0604030504040204" pitchFamily="34" charset="0"/>
                <a:ea typeface="Verdana" panose="020B0604030504040204" pitchFamily="34" charset="0"/>
                <a:cs typeface="Verdana" panose="020B0604030504040204" pitchFamily="34" charset="0"/>
              </a:rPr>
              <a:t>Avrupa Konseyi birçok ülkeye mevzuat iyileştirmeleri için teknik destek veriyor</a:t>
            </a:r>
          </a:p>
          <a:p>
            <a:pPr marL="571500" indent="-571500" algn="just" rtl="0" eaLnBrk="1" hangingPunct="1">
              <a:buFont typeface="Arial" panose="020B0604020202020204" pitchFamily="34" charset="0"/>
              <a:buChar char="•"/>
              <a:defRPr/>
            </a:pPr>
            <a:endParaRPr lang="tr" sz="2500" dirty="0">
              <a:latin typeface="Verdana" panose="020B0604030504040204" pitchFamily="34" charset="0"/>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sz="2500" b="0" i="0" u="none" baseline="0" dirty="0">
                <a:latin typeface="Verdana" panose="020B0604030504040204" pitchFamily="34" charset="0"/>
                <a:ea typeface="Verdana" panose="020B0604030504040204" pitchFamily="34" charset="0"/>
                <a:cs typeface="Verdana" panose="020B0604030504040204" pitchFamily="34" charset="0"/>
              </a:rPr>
              <a:t>Siber Suçlar Program Ofisi (C-PROC) 1000'den fazla faaliyete destek verdi</a:t>
            </a:r>
          </a:p>
          <a:p>
            <a:pPr marL="571500" indent="-571500" algn="just" rtl="0" eaLnBrk="1" hangingPunct="1">
              <a:buFont typeface="Arial" panose="020B0604020202020204" pitchFamily="34" charset="0"/>
              <a:buChar char="•"/>
              <a:defRPr/>
            </a:pPr>
            <a:endParaRPr lang="tr" sz="2500" dirty="0">
              <a:latin typeface="Verdana" panose="020B0604030504040204" pitchFamily="34" charset="0"/>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sz="2500" b="0" i="0" u="none" baseline="0" dirty="0">
                <a:latin typeface="Verdana" panose="020B0604030504040204" pitchFamily="34" charset="0"/>
                <a:ea typeface="Verdana" panose="020B0604030504040204" pitchFamily="34" charset="0"/>
                <a:cs typeface="Verdana" panose="020B0604030504040204" pitchFamily="34" charset="0"/>
              </a:rPr>
              <a:t>Şu anda 6 proje devam ediyor </a:t>
            </a:r>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rtl="0" eaLnBrk="1" hangingPunct="1">
              <a:spcBef>
                <a:spcPct val="0"/>
              </a:spcBef>
            </a:pPr>
            <a:endParaRPr lang="tr" sz="2400">
              <a:latin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6988444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380FE40-902C-48A0-8E4E-962AA387FB67}"/>
              </a:ext>
            </a:extLst>
          </p:cNvPr>
          <p:cNvSpPr>
            <a:spLocks noGrp="1"/>
          </p:cNvSpPr>
          <p:nvPr>
            <p:ph type="body" idx="1"/>
          </p:nvPr>
        </p:nvSpPr>
        <p:spPr/>
        <p:txBody>
          <a:bodyPr/>
          <a:lstStyle/>
          <a:p>
            <a:pPr algn="l" rtl="0"/>
            <a:r>
              <a:rPr lang="tr" b="0" i="0" u="none" baseline="0" dirty="0">
                <a:latin typeface="Verdana" panose="020B0604030504040204" pitchFamily="34" charset="0"/>
                <a:ea typeface="Verdana" panose="020B0604030504040204" pitchFamily="34" charset="0"/>
              </a:rPr>
              <a:t>Budapeşte Sözleşmesi – Genel Bakış </a:t>
            </a:r>
          </a:p>
        </p:txBody>
      </p:sp>
      <p:pic>
        <p:nvPicPr>
          <p:cNvPr id="10" name="Picture 4">
            <a:extLst>
              <a:ext uri="{FF2B5EF4-FFF2-40B4-BE49-F238E27FC236}">
                <a16:creationId xmlns:a16="http://schemas.microsoft.com/office/drawing/2014/main" id="{9E352179-95DE-4E37-9014-C7512F18C08A}"/>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a:extLst>
              <a:ext uri="{FF2B5EF4-FFF2-40B4-BE49-F238E27FC236}">
                <a16:creationId xmlns:a16="http://schemas.microsoft.com/office/drawing/2014/main" id="{F9CBCD3B-0D81-4EEF-9F9F-DB3E28FFD393}"/>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a:latin typeface="Verdana" panose="020B0604030504040204" pitchFamily="34" charset="0"/>
              <a:ea typeface="Verdana" panose="020B0604030504040204" pitchFamily="34" charset="0"/>
            </a:endParaRPr>
          </a:p>
        </p:txBody>
      </p:sp>
      <p:sp>
        <p:nvSpPr>
          <p:cNvPr id="9" name="TextBox 7">
            <a:extLst>
              <a:ext uri="{FF2B5EF4-FFF2-40B4-BE49-F238E27FC236}">
                <a16:creationId xmlns:a16="http://schemas.microsoft.com/office/drawing/2014/main" id="{7B9BC96D-6AC8-4249-9F3D-D92372DB1900}"/>
              </a:ext>
            </a:extLst>
          </p:cNvPr>
          <p:cNvSpPr txBox="1">
            <a:spLocks noChangeArrowheads="1"/>
          </p:cNvSpPr>
          <p:nvPr/>
        </p:nvSpPr>
        <p:spPr bwMode="auto">
          <a:xfrm>
            <a:off x="1403350" y="190500"/>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1" i="0" u="none" baseline="0">
                <a:solidFill>
                  <a:schemeClr val="bg1"/>
                </a:solidFill>
                <a:latin typeface="Verdana" panose="020B0604030504040204" pitchFamily="34" charset="0"/>
                <a:ea typeface="Verdana" panose="020B0604030504040204" pitchFamily="34" charset="0"/>
                <a:cs typeface="Verdana" charset="0"/>
              </a:rPr>
              <a:t>Bölüm 4</a:t>
            </a:r>
            <a:endParaRPr lang="tr" sz="2000" b="1" dirty="0">
              <a:solidFill>
                <a:schemeClr val="bg1"/>
              </a:solidFill>
              <a:latin typeface="Verdana" panose="020B0604030504040204" pitchFamily="34" charset="0"/>
              <a:ea typeface="Verdana" panose="020B0604030504040204" pitchFamily="34" charset="0"/>
              <a:cs typeface="Verdana" charset="0"/>
            </a:endParaRPr>
          </a:p>
        </p:txBody>
      </p:sp>
      <p:sp>
        <p:nvSpPr>
          <p:cNvPr id="2" name="Title 1">
            <a:extLst>
              <a:ext uri="{FF2B5EF4-FFF2-40B4-BE49-F238E27FC236}">
                <a16:creationId xmlns:a16="http://schemas.microsoft.com/office/drawing/2014/main" id="{82BA244C-489D-417D-B8AB-CB954192CB36}"/>
              </a:ext>
            </a:extLst>
          </p:cNvPr>
          <p:cNvSpPr>
            <a:spLocks noGrp="1"/>
          </p:cNvSpPr>
          <p:nvPr>
            <p:ph type="title"/>
          </p:nvPr>
        </p:nvSpPr>
        <p:spPr>
          <a:xfrm>
            <a:off x="649288" y="4406900"/>
            <a:ext cx="7955160" cy="1362075"/>
          </a:xfrm>
        </p:spPr>
        <p:txBody>
          <a:bodyPr/>
          <a:lstStyle/>
          <a:p>
            <a:pPr algn="l" rtl="0"/>
            <a:r>
              <a:rPr lang="tr" b="1" i="0" u="none" baseline="0" dirty="0">
                <a:latin typeface="Verdana" panose="020B0604030504040204" pitchFamily="34" charset="0"/>
                <a:ea typeface="Verdana" panose="020B0604030504040204" pitchFamily="34" charset="0"/>
              </a:rPr>
              <a:t>DOĞRU SANILAN YANLIŞLAR </a:t>
            </a:r>
          </a:p>
        </p:txBody>
      </p:sp>
      <p:sp>
        <p:nvSpPr>
          <p:cNvPr id="6" name="Rectangle 5">
            <a:extLst>
              <a:ext uri="{FF2B5EF4-FFF2-40B4-BE49-F238E27FC236}">
                <a16:creationId xmlns:a16="http://schemas.microsoft.com/office/drawing/2014/main" id="{74DFE25A-050F-4914-B2E8-65E908C83E53}"/>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sp>
        <p:nvSpPr>
          <p:cNvPr id="5" name="Rectangle 11">
            <a:extLst>
              <a:ext uri="{FF2B5EF4-FFF2-40B4-BE49-F238E27FC236}">
                <a16:creationId xmlns:a16="http://schemas.microsoft.com/office/drawing/2014/main" id="{C48A7903-DBE1-43BD-905E-55DB247564CB}"/>
              </a:ext>
            </a:extLst>
          </p:cNvPr>
          <p:cNvSpPr>
            <a:spLocks noChangeArrowheads="1"/>
          </p:cNvSpPr>
          <p:nvPr/>
        </p:nvSpPr>
        <p:spPr bwMode="auto">
          <a:xfrm>
            <a:off x="7938" y="6597650"/>
            <a:ext cx="913606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rtl="0"/>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r>
              <a:rPr lang="tr" sz="1200" b="0" i="0" u="none" baseline="0">
                <a:solidFill>
                  <a:srgbClr val="FFFFFF"/>
                </a:solidFill>
                <a:latin typeface="Verdana" panose="020B0604030504040204" pitchFamily="34" charset="0"/>
                <a:ea typeface="Verdana" panose="020B0604030504040204" pitchFamily="34" charset="0"/>
                <a:cs typeface="Verdana" charset="0"/>
              </a:rPr>
              <a:t>						</a:t>
            </a:r>
            <a:r>
              <a:rPr lang="tr" sz="1200" b="1" i="0" u="none" baseline="0">
                <a:solidFill>
                  <a:srgbClr val="FFFFFF"/>
                </a:solidFill>
                <a:latin typeface="Verdana" panose="020B0604030504040204" pitchFamily="34" charset="0"/>
                <a:ea typeface="Verdana" panose="020B0604030504040204" pitchFamily="34" charset="0"/>
                <a:cs typeface="Verdana" charset="0"/>
              </a:rPr>
              <a:t>                        - </a:t>
            </a:r>
            <a:fld id="{F50FF694-912A-834E-AD45-B984C7BF2CE4}" type="slidenum">
              <a:rPr sz="1200" b="1">
                <a:solidFill>
                  <a:srgbClr val="FFFFFF"/>
                </a:solidFill>
                <a:latin typeface="Verdana" panose="020B0604030504040204" pitchFamily="34" charset="0"/>
                <a:ea typeface="Verdana" panose="020B0604030504040204" pitchFamily="34" charset="0"/>
                <a:cs typeface="Verdana" charset="0"/>
              </a:rPr>
              <a:pPr algn="l" rtl="0"/>
              <a:t>33</a:t>
            </a:fld>
            <a:r>
              <a:rPr lang="tr" sz="1200" b="1" i="0" u="none" baseline="0">
                <a:solidFill>
                  <a:srgbClr val="FFFFFF"/>
                </a:solidFill>
                <a:latin typeface="Verdana" panose="020B0604030504040204" pitchFamily="34" charset="0"/>
                <a:ea typeface="Verdana" panose="020B0604030504040204" pitchFamily="34" charset="0"/>
                <a:cs typeface="Verdana" charset="0"/>
              </a:rPr>
              <a:t> -</a:t>
            </a:r>
          </a:p>
        </p:txBody>
      </p:sp>
      <p:pic>
        <p:nvPicPr>
          <p:cNvPr id="11"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7288801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4">
            <a:extLst>
              <a:ext uri="{FF2B5EF4-FFF2-40B4-BE49-F238E27FC236}">
                <a16:creationId xmlns:a16="http://schemas.microsoft.com/office/drawing/2014/main" id="{8CE0265E-029E-4219-8F02-A929EAF20918}"/>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a:extLst>
              <a:ext uri="{FF2B5EF4-FFF2-40B4-BE49-F238E27FC236}">
                <a16:creationId xmlns:a16="http://schemas.microsoft.com/office/drawing/2014/main" id="{6E0EF5B3-1C7F-4660-A6D1-6B02E941038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dirty="0">
              <a:latin typeface="Verdana" panose="020B0604030504040204" pitchFamily="34" charset="0"/>
              <a:ea typeface="Verdana" panose="020B0604030504040204" pitchFamily="34" charset="0"/>
            </a:endParaRPr>
          </a:p>
        </p:txBody>
      </p:sp>
      <p:sp>
        <p:nvSpPr>
          <p:cNvPr id="13" name="TextBox 7">
            <a:extLst>
              <a:ext uri="{FF2B5EF4-FFF2-40B4-BE49-F238E27FC236}">
                <a16:creationId xmlns:a16="http://schemas.microsoft.com/office/drawing/2014/main" id="{A440D332-1417-4A98-BC4A-09D5E690C999}"/>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1" i="0" u="none" baseline="0">
                <a:solidFill>
                  <a:schemeClr val="bg1"/>
                </a:solidFill>
                <a:latin typeface="Verdana" panose="020B0604030504040204" pitchFamily="34" charset="0"/>
                <a:ea typeface="Verdana" panose="020B0604030504040204" pitchFamily="34" charset="0"/>
                <a:cs typeface="Verdana" charset="0"/>
              </a:rPr>
              <a:t>Yanlış </a:t>
            </a:r>
          </a:p>
        </p:txBody>
      </p:sp>
      <p:sp>
        <p:nvSpPr>
          <p:cNvPr id="5" name="Rectangle 2">
            <a:extLst>
              <a:ext uri="{FF2B5EF4-FFF2-40B4-BE49-F238E27FC236}">
                <a16:creationId xmlns:a16="http://schemas.microsoft.com/office/drawing/2014/main" id="{4D27D9AC-4ADB-45D9-AFA6-8E0CDEC5466B}"/>
              </a:ext>
            </a:extLst>
          </p:cNvPr>
          <p:cNvSpPr>
            <a:spLocks noChangeArrowheads="1"/>
          </p:cNvSpPr>
          <p:nvPr/>
        </p:nvSpPr>
        <p:spPr bwMode="auto">
          <a:xfrm>
            <a:off x="251520" y="1231904"/>
            <a:ext cx="8640960"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rtl="0" eaLnBrk="1" hangingPunct="1">
              <a:defRPr/>
            </a:pPr>
            <a:r>
              <a:rPr lang="tr" sz="4200" b="1" i="0" u="none" baseline="0">
                <a:solidFill>
                  <a:srgbClr val="FF0000"/>
                </a:solidFill>
                <a:latin typeface="Verdana" panose="020B0604030504040204" pitchFamily="34" charset="0"/>
                <a:ea typeface="Verdana" panose="020B0604030504040204" pitchFamily="34" charset="0"/>
                <a:cs typeface="Verdana" panose="020B0604030504040204" pitchFamily="34" charset="0"/>
              </a:rPr>
              <a:t>YANLIŞ: </a:t>
            </a:r>
          </a:p>
          <a:p>
            <a:pPr algn="ctr" rtl="0" eaLnBrk="1" hangingPunct="1">
              <a:defRPr/>
            </a:pPr>
            <a:r>
              <a:rPr lang="tr" sz="4200" b="0" i="0" u="none" baseline="0">
                <a:latin typeface="Verdana" panose="020B0604030504040204" pitchFamily="34" charset="0"/>
                <a:ea typeface="Verdana" panose="020B0604030504040204" pitchFamily="34" charset="0"/>
                <a:cs typeface="Verdana" panose="020B0604030504040204" pitchFamily="34" charset="0"/>
              </a:rPr>
              <a:t>Budapeşte Sözleşmesi</a:t>
            </a:r>
            <a:r>
              <a:rPr lang="tr" sz="4200" b="1" i="0" u="none" baseline="0">
                <a:latin typeface="Verdana" panose="020B0604030504040204" pitchFamily="34" charset="0"/>
                <a:ea typeface="Verdana" panose="020B0604030504040204" pitchFamily="34" charset="0"/>
                <a:cs typeface="Verdana" panose="020B0604030504040204" pitchFamily="34" charset="0"/>
              </a:rPr>
              <a:t> </a:t>
            </a:r>
          </a:p>
          <a:p>
            <a:pPr algn="ctr" rtl="0" eaLnBrk="1" hangingPunct="1">
              <a:defRPr/>
            </a:pPr>
            <a:r>
              <a:rPr lang="tr" sz="4200" b="1" i="0" u="none" baseline="0">
                <a:latin typeface="Verdana" panose="020B0604030504040204" pitchFamily="34" charset="0"/>
                <a:ea typeface="Verdana" panose="020B0604030504040204" pitchFamily="34" charset="0"/>
                <a:cs typeface="Verdana" panose="020B0604030504040204" pitchFamily="34" charset="0"/>
              </a:rPr>
              <a:t>Bölgesel ve Avrupa merkezlidir</a:t>
            </a:r>
            <a:endParaRPr lang="tr" sz="2800" b="1" dirty="0">
              <a:latin typeface="Verdana" panose="020B0604030504040204" pitchFamily="34" charset="0"/>
              <a:ea typeface="Verdana" panose="020B0604030504040204" pitchFamily="34" charset="0"/>
              <a:cs typeface="Verdana" panose="020B0604030504040204" pitchFamily="34" charset="0"/>
            </a:endParaRPr>
          </a:p>
        </p:txBody>
      </p:sp>
      <p:pic>
        <p:nvPicPr>
          <p:cNvPr id="3" name="Picture 2" descr="Map&#10;&#10;Description automatically generated">
            <a:extLst>
              <a:ext uri="{FF2B5EF4-FFF2-40B4-BE49-F238E27FC236}">
                <a16:creationId xmlns:a16="http://schemas.microsoft.com/office/drawing/2014/main" id="{36851BCD-5857-4F9C-8149-10E185678E2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77924" y="3861048"/>
            <a:ext cx="6778452" cy="2574925"/>
          </a:xfrm>
          <a:prstGeom prst="rect">
            <a:avLst/>
          </a:prstGeom>
        </p:spPr>
      </p:pic>
      <p:sp>
        <p:nvSpPr>
          <p:cNvPr id="9" name="Rectangle 8">
            <a:extLst>
              <a:ext uri="{FF2B5EF4-FFF2-40B4-BE49-F238E27FC236}">
                <a16:creationId xmlns:a16="http://schemas.microsoft.com/office/drawing/2014/main" id="{74AFFC74-60C3-4BE7-86F0-8405A57003F9}"/>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pic>
        <p:nvPicPr>
          <p:cNvPr id="8"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43802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3EFAA99-241D-4027-A641-49F4A9A9D679}"/>
              </a:ext>
            </a:extLst>
          </p:cNvPr>
          <p:cNvSpPr>
            <a:spLocks noGrp="1"/>
          </p:cNvSpPr>
          <p:nvPr>
            <p:ph type="sldNum" sz="quarter" idx="12"/>
          </p:nvPr>
        </p:nvSpPr>
        <p:spPr/>
        <p:txBody>
          <a:bodyPr/>
          <a:lstStyle/>
          <a:p>
            <a:pPr algn="r" rtl="0">
              <a:defRPr/>
            </a:pPr>
            <a:fld id="{660D1ACE-C798-4152-BAA2-F98E2F4CEDC5}" type="slidenum">
              <a:rPr/>
              <a:pPr algn="r" rtl="0">
                <a:defRPr/>
              </a:pPr>
              <a:t>35</a:t>
            </a:fld>
            <a:endParaRPr lang="tr" altLang="en-US"/>
          </a:p>
        </p:txBody>
      </p:sp>
      <p:sp>
        <p:nvSpPr>
          <p:cNvPr id="3" name="Rectangle 4">
            <a:extLst>
              <a:ext uri="{FF2B5EF4-FFF2-40B4-BE49-F238E27FC236}">
                <a16:creationId xmlns:a16="http://schemas.microsoft.com/office/drawing/2014/main" id="{726A9327-6A23-4313-8BB1-613F77E46B66}"/>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8" name="Rectangle 4">
            <a:extLst>
              <a:ext uri="{FF2B5EF4-FFF2-40B4-BE49-F238E27FC236}">
                <a16:creationId xmlns:a16="http://schemas.microsoft.com/office/drawing/2014/main" id="{A89FEEF6-81F3-4D27-9487-3A311DA50A7D}"/>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6" name="Rectangle 5">
            <a:extLst>
              <a:ext uri="{FF2B5EF4-FFF2-40B4-BE49-F238E27FC236}">
                <a16:creationId xmlns:a16="http://schemas.microsoft.com/office/drawing/2014/main" id="{DFAD50B4-E5AA-4263-9905-2DA217E299F5}"/>
              </a:ext>
            </a:extLst>
          </p:cNvPr>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a:p>
        </p:txBody>
      </p:sp>
      <p:pic>
        <p:nvPicPr>
          <p:cNvPr id="18" name="Picture 4">
            <a:extLst>
              <a:ext uri="{FF2B5EF4-FFF2-40B4-BE49-F238E27FC236}">
                <a16:creationId xmlns:a16="http://schemas.microsoft.com/office/drawing/2014/main" id="{BF70B3C5-A778-462F-A755-0228F47F343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15">
            <a:extLst>
              <a:ext uri="{FF2B5EF4-FFF2-40B4-BE49-F238E27FC236}">
                <a16:creationId xmlns:a16="http://schemas.microsoft.com/office/drawing/2014/main" id="{32A64ED8-B574-405F-A140-A79EF694329F}"/>
              </a:ext>
            </a:extLst>
          </p:cNvPr>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3100" b="1" i="0" u="none" baseline="0">
                <a:solidFill>
                  <a:schemeClr val="bg1"/>
                </a:solidFill>
                <a:latin typeface="Verdana" panose="020B0604030504040204" pitchFamily="34" charset="0"/>
              </a:rPr>
              <a:t>DOĞRU</a:t>
            </a:r>
          </a:p>
        </p:txBody>
      </p:sp>
      <p:sp>
        <p:nvSpPr>
          <p:cNvPr id="14" name="TextBox 15">
            <a:extLst>
              <a:ext uri="{FF2B5EF4-FFF2-40B4-BE49-F238E27FC236}">
                <a16:creationId xmlns:a16="http://schemas.microsoft.com/office/drawing/2014/main" id="{9FC6632B-1272-49EC-977E-9377F7120B2F}"/>
              </a:ext>
            </a:extLst>
          </p:cNvPr>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3100" b="1" i="0" u="none" baseline="0">
                <a:solidFill>
                  <a:schemeClr val="bg1"/>
                </a:solidFill>
                <a:latin typeface="Verdana" panose="020B0604030504040204" pitchFamily="34" charset="0"/>
              </a:rPr>
              <a:t>Küresel Sözleşme </a:t>
            </a:r>
          </a:p>
        </p:txBody>
      </p:sp>
      <p:sp>
        <p:nvSpPr>
          <p:cNvPr id="17" name="TextBox 16">
            <a:extLst>
              <a:ext uri="{FF2B5EF4-FFF2-40B4-BE49-F238E27FC236}">
                <a16:creationId xmlns:a16="http://schemas.microsoft.com/office/drawing/2014/main" id="{4F6BEF15-7AFA-4B6C-8368-C786214F4AC6}"/>
              </a:ext>
            </a:extLst>
          </p:cNvPr>
          <p:cNvSpPr txBox="1"/>
          <p:nvPr/>
        </p:nvSpPr>
        <p:spPr>
          <a:xfrm>
            <a:off x="2226232" y="1117021"/>
            <a:ext cx="4681330" cy="523220"/>
          </a:xfrm>
          <a:prstGeom prst="rect">
            <a:avLst/>
          </a:prstGeom>
          <a:noFill/>
        </p:spPr>
        <p:txBody>
          <a:bodyPr wrap="square">
            <a:spAutoFit/>
          </a:bodyPr>
          <a:lstStyle/>
          <a:p>
            <a:pPr algn="ctr" rtl="0" eaLnBrk="1" hangingPunct="1">
              <a:defRPr/>
            </a:pPr>
            <a:r>
              <a:rPr lang="tr" sz="2800" b="1" i="0" u="none" baseline="0">
                <a:solidFill>
                  <a:srgbClr val="FF0000"/>
                </a:solidFill>
                <a:latin typeface="Verdana" panose="020B0604030504040204" pitchFamily="34" charset="0"/>
                <a:ea typeface="Verdana" panose="020B0604030504040204" pitchFamily="34" charset="0"/>
                <a:cs typeface="Verdana" panose="020B0604030504040204" pitchFamily="34" charset="0"/>
              </a:rPr>
              <a:t>DOĞRU</a:t>
            </a:r>
            <a:r>
              <a:rPr lang="tr" sz="2800" b="1" i="0" u="none" baseline="0">
                <a:latin typeface="Verdana" panose="020B0604030504040204" pitchFamily="34" charset="0"/>
                <a:ea typeface="Verdana" panose="020B0604030504040204" pitchFamily="34" charset="0"/>
                <a:cs typeface="Verdana" panose="020B0604030504040204" pitchFamily="34" charset="0"/>
              </a:rPr>
              <a:t>:</a:t>
            </a:r>
          </a:p>
        </p:txBody>
      </p:sp>
      <p:grpSp>
        <p:nvGrpSpPr>
          <p:cNvPr id="11" name="Group 10">
            <a:extLst>
              <a:ext uri="{FF2B5EF4-FFF2-40B4-BE49-F238E27FC236}">
                <a16:creationId xmlns:a16="http://schemas.microsoft.com/office/drawing/2014/main" id="{A0ECBCCE-6606-4C17-9177-C043EA0125C5}"/>
              </a:ext>
            </a:extLst>
          </p:cNvPr>
          <p:cNvGrpSpPr/>
          <p:nvPr/>
        </p:nvGrpSpPr>
        <p:grpSpPr>
          <a:xfrm>
            <a:off x="0" y="1640241"/>
            <a:ext cx="9144000" cy="4898671"/>
            <a:chOff x="0" y="1056409"/>
            <a:chExt cx="9154216" cy="5471390"/>
          </a:xfrm>
        </p:grpSpPr>
        <p:pic>
          <p:nvPicPr>
            <p:cNvPr id="1026" name="Picture 2" descr="Image result for antarctica on world map">
              <a:extLst>
                <a:ext uri="{FF2B5EF4-FFF2-40B4-BE49-F238E27FC236}">
                  <a16:creationId xmlns:a16="http://schemas.microsoft.com/office/drawing/2014/main" id="{135F21CB-2628-4F41-9293-80E3F532571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1056409"/>
              <a:ext cx="9144000" cy="4586287"/>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1937C62A-68FB-46C0-AD89-47A4B6A0D141}"/>
                </a:ext>
              </a:extLst>
            </p:cNvPr>
            <p:cNvSpPr txBox="1"/>
            <p:nvPr/>
          </p:nvSpPr>
          <p:spPr>
            <a:xfrm>
              <a:off x="5644100" y="5876347"/>
              <a:ext cx="3510116" cy="646331"/>
            </a:xfrm>
            <a:prstGeom prst="rect">
              <a:avLst/>
            </a:prstGeom>
            <a:noFill/>
          </p:spPr>
          <p:txBody>
            <a:bodyPr wrap="square" rtlCol="0">
              <a:spAutoFit/>
            </a:bodyPr>
            <a:lstStyle/>
            <a:p>
              <a:pPr algn="l" rtl="0"/>
              <a:r>
                <a:rPr lang="tr" b="0" i="0" u="none" baseline="0"/>
                <a:t>Budapeşte Sözleşmesine taraf ülke içermeyen tek kıta</a:t>
              </a:r>
              <a:endParaRPr lang="tr" dirty="0"/>
            </a:p>
          </p:txBody>
        </p:sp>
        <p:sp>
          <p:nvSpPr>
            <p:cNvPr id="7" name="TextBox 6">
              <a:extLst>
                <a:ext uri="{FF2B5EF4-FFF2-40B4-BE49-F238E27FC236}">
                  <a16:creationId xmlns:a16="http://schemas.microsoft.com/office/drawing/2014/main" id="{E2F12405-B2EE-44B7-AD97-D53CE32562AE}"/>
                </a:ext>
              </a:extLst>
            </p:cNvPr>
            <p:cNvSpPr txBox="1"/>
            <p:nvPr/>
          </p:nvSpPr>
          <p:spPr>
            <a:xfrm>
              <a:off x="918931" y="5881468"/>
              <a:ext cx="3510116" cy="646331"/>
            </a:xfrm>
            <a:prstGeom prst="rect">
              <a:avLst/>
            </a:prstGeom>
            <a:noFill/>
          </p:spPr>
          <p:txBody>
            <a:bodyPr wrap="square" rtlCol="0">
              <a:spAutoFit/>
            </a:bodyPr>
            <a:lstStyle/>
            <a:p>
              <a:pPr algn="l" rtl="0"/>
              <a:r>
                <a:rPr lang="tr" b="0" i="0" u="none" baseline="0"/>
                <a:t>Budapeşte Sözleşmesine taraf ülke içeren kıtalar</a:t>
              </a:r>
              <a:endParaRPr lang="tr" dirty="0"/>
            </a:p>
          </p:txBody>
        </p:sp>
        <p:pic>
          <p:nvPicPr>
            <p:cNvPr id="5" name="Picture 4">
              <a:extLst>
                <a:ext uri="{FF2B5EF4-FFF2-40B4-BE49-F238E27FC236}">
                  <a16:creationId xmlns:a16="http://schemas.microsoft.com/office/drawing/2014/main" id="{BD6052EA-0699-42CE-B654-8E3D562FB3A3}"/>
                </a:ext>
              </a:extLst>
            </p:cNvPr>
            <p:cNvPicPr>
              <a:picLocks noChangeAspect="1"/>
            </p:cNvPicPr>
            <p:nvPr/>
          </p:nvPicPr>
          <p:blipFill>
            <a:blip r:embed="rId5" cstate="print"/>
            <a:stretch>
              <a:fillRect/>
            </a:stretch>
          </p:blipFill>
          <p:spPr>
            <a:xfrm>
              <a:off x="363179" y="5927729"/>
              <a:ext cx="571500" cy="428625"/>
            </a:xfrm>
            <a:prstGeom prst="rect">
              <a:avLst/>
            </a:prstGeom>
          </p:spPr>
        </p:pic>
        <p:pic>
          <p:nvPicPr>
            <p:cNvPr id="4" name="Picture 3">
              <a:extLst>
                <a:ext uri="{FF2B5EF4-FFF2-40B4-BE49-F238E27FC236}">
                  <a16:creationId xmlns:a16="http://schemas.microsoft.com/office/drawing/2014/main" id="{0B47180C-D0B2-42CD-A949-93803277EE1C}"/>
                </a:ext>
              </a:extLst>
            </p:cNvPr>
            <p:cNvPicPr>
              <a:picLocks noChangeAspect="1"/>
            </p:cNvPicPr>
            <p:nvPr/>
          </p:nvPicPr>
          <p:blipFill>
            <a:blip r:embed="rId6" cstate="print"/>
            <a:stretch>
              <a:fillRect/>
            </a:stretch>
          </p:blipFill>
          <p:spPr>
            <a:xfrm>
              <a:off x="4949777" y="5946779"/>
              <a:ext cx="561975" cy="409575"/>
            </a:xfrm>
            <a:prstGeom prst="rect">
              <a:avLst/>
            </a:prstGeom>
          </p:spPr>
        </p:pic>
      </p:grpSp>
      <p:sp>
        <p:nvSpPr>
          <p:cNvPr id="16" name="Rectangle 15">
            <a:extLst>
              <a:ext uri="{FF2B5EF4-FFF2-40B4-BE49-F238E27FC236}">
                <a16:creationId xmlns:a16="http://schemas.microsoft.com/office/drawing/2014/main" id="{9417385E-EA38-4656-8F88-370963785E57}"/>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55486072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4CE0073-A6FE-4E04-B574-BBA1E9D47D04}"/>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7" name="Rectangle 4">
            <a:extLst>
              <a:ext uri="{FF2B5EF4-FFF2-40B4-BE49-F238E27FC236}">
                <a16:creationId xmlns:a16="http://schemas.microsoft.com/office/drawing/2014/main" id="{80D9A0A3-5506-4A5D-9D71-ABEC89F65583}"/>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6" name="Rectangle 5">
            <a:extLst>
              <a:ext uri="{FF2B5EF4-FFF2-40B4-BE49-F238E27FC236}">
                <a16:creationId xmlns:a16="http://schemas.microsoft.com/office/drawing/2014/main" id="{BF267F71-EE2B-4425-8C5C-BC396D429E4E}"/>
              </a:ext>
            </a:extLst>
          </p:cNvPr>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a:p>
        </p:txBody>
      </p:sp>
      <p:pic>
        <p:nvPicPr>
          <p:cNvPr id="9" name="Picture 4">
            <a:extLst>
              <a:ext uri="{FF2B5EF4-FFF2-40B4-BE49-F238E27FC236}">
                <a16:creationId xmlns:a16="http://schemas.microsoft.com/office/drawing/2014/main" id="{5B12D585-9CA3-4236-A6B7-999B8CE47C38}"/>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15">
            <a:extLst>
              <a:ext uri="{FF2B5EF4-FFF2-40B4-BE49-F238E27FC236}">
                <a16:creationId xmlns:a16="http://schemas.microsoft.com/office/drawing/2014/main" id="{2ED47D1E-B4A2-41CE-BB4E-B6CE4051AF5D}"/>
              </a:ext>
            </a:extLst>
          </p:cNvPr>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3100" b="1" i="0" u="none" baseline="0">
                <a:solidFill>
                  <a:schemeClr val="bg1"/>
                </a:solidFill>
                <a:latin typeface="Verdana" panose="020B0604030504040204" pitchFamily="34" charset="0"/>
              </a:rPr>
              <a:t>DOĞRU</a:t>
            </a:r>
          </a:p>
        </p:txBody>
      </p:sp>
      <p:sp>
        <p:nvSpPr>
          <p:cNvPr id="8" name="TextBox 15">
            <a:extLst>
              <a:ext uri="{FF2B5EF4-FFF2-40B4-BE49-F238E27FC236}">
                <a16:creationId xmlns:a16="http://schemas.microsoft.com/office/drawing/2014/main" id="{7F8D08D3-348E-410C-A4A8-91AE255C5295}"/>
              </a:ext>
            </a:extLst>
          </p:cNvPr>
          <p:cNvSpPr txBox="1">
            <a:spLocks noChangeArrowheads="1"/>
          </p:cNvSpPr>
          <p:nvPr/>
        </p:nvSpPr>
        <p:spPr bwMode="auto">
          <a:xfrm>
            <a:off x="713867" y="-77546"/>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3100" b="1" i="0" u="none" baseline="0" dirty="0">
                <a:solidFill>
                  <a:schemeClr val="bg1"/>
                </a:solidFill>
                <a:latin typeface="Verdana" panose="020B0604030504040204" pitchFamily="34" charset="0"/>
              </a:rPr>
              <a:t>Dönemlere göre toplam katılım</a:t>
            </a:r>
          </a:p>
        </p:txBody>
      </p:sp>
      <p:grpSp>
        <p:nvGrpSpPr>
          <p:cNvPr id="2" name="Group 1">
            <a:extLst>
              <a:ext uri="{FF2B5EF4-FFF2-40B4-BE49-F238E27FC236}">
                <a16:creationId xmlns:a16="http://schemas.microsoft.com/office/drawing/2014/main" id="{9030F96A-DDC6-4D4F-825A-0D5D01DAAC7B}"/>
              </a:ext>
            </a:extLst>
          </p:cNvPr>
          <p:cNvGrpSpPr/>
          <p:nvPr/>
        </p:nvGrpSpPr>
        <p:grpSpPr>
          <a:xfrm>
            <a:off x="-19595" y="548680"/>
            <a:ext cx="9167063" cy="6333035"/>
            <a:chOff x="-19595" y="-23716"/>
            <a:chExt cx="9167063" cy="6905431"/>
          </a:xfrm>
        </p:grpSpPr>
        <p:pic>
          <p:nvPicPr>
            <p:cNvPr id="3" name="Picture 2" descr="Image result for antarctica on world map">
              <a:extLst>
                <a:ext uri="{FF2B5EF4-FFF2-40B4-BE49-F238E27FC236}">
                  <a16:creationId xmlns:a16="http://schemas.microsoft.com/office/drawing/2014/main" id="{08DC9669-B11A-4390-886F-7839B802365C}"/>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16333"/>
            <a:stretch/>
          </p:blipFill>
          <p:spPr bwMode="auto">
            <a:xfrm>
              <a:off x="-19595" y="-23716"/>
              <a:ext cx="9167063" cy="6905431"/>
            </a:xfrm>
            <a:prstGeom prst="rect">
              <a:avLst/>
            </a:prstGeom>
            <a:noFill/>
            <a:extLst>
              <a:ext uri="{909E8E84-426E-40DD-AFC4-6F175D3DCCD1}">
                <a14:hiddenFill xmlns:a14="http://schemas.microsoft.com/office/drawing/2010/main">
                  <a:solidFill>
                    <a:srgbClr val="FFFFFF"/>
                  </a:solidFill>
                </a14:hiddenFill>
              </a:ext>
            </a:extLst>
          </p:spPr>
        </p:pic>
        <p:sp>
          <p:nvSpPr>
            <p:cNvPr id="28" name="Oval 27">
              <a:extLst>
                <a:ext uri="{FF2B5EF4-FFF2-40B4-BE49-F238E27FC236}">
                  <a16:creationId xmlns:a16="http://schemas.microsoft.com/office/drawing/2014/main" id="{E4F2D5EE-C44B-4431-84B4-545F8D61861A}"/>
                </a:ext>
              </a:extLst>
            </p:cNvPr>
            <p:cNvSpPr/>
            <p:nvPr/>
          </p:nvSpPr>
          <p:spPr bwMode="auto">
            <a:xfrm>
              <a:off x="3814059" y="1097585"/>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27" name="Oval 26">
              <a:extLst>
                <a:ext uri="{FF2B5EF4-FFF2-40B4-BE49-F238E27FC236}">
                  <a16:creationId xmlns:a16="http://schemas.microsoft.com/office/drawing/2014/main" id="{04F306DD-F7C2-4E04-9D6D-B43FA0A27ECE}"/>
                </a:ext>
              </a:extLst>
            </p:cNvPr>
            <p:cNvSpPr/>
            <p:nvPr/>
          </p:nvSpPr>
          <p:spPr bwMode="auto">
            <a:xfrm>
              <a:off x="4974495" y="1151864"/>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24" name="Oval 23">
              <a:extLst>
                <a:ext uri="{FF2B5EF4-FFF2-40B4-BE49-F238E27FC236}">
                  <a16:creationId xmlns:a16="http://schemas.microsoft.com/office/drawing/2014/main" id="{4B107AB2-CB02-4895-81EA-B90A8C85226D}"/>
                </a:ext>
              </a:extLst>
            </p:cNvPr>
            <p:cNvSpPr/>
            <p:nvPr/>
          </p:nvSpPr>
          <p:spPr bwMode="auto">
            <a:xfrm>
              <a:off x="4520008" y="1262636"/>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54" name="Oval 53">
              <a:extLst>
                <a:ext uri="{FF2B5EF4-FFF2-40B4-BE49-F238E27FC236}">
                  <a16:creationId xmlns:a16="http://schemas.microsoft.com/office/drawing/2014/main" id="{B6C503BA-DB87-4240-AA5F-3DA47E694D85}"/>
                </a:ext>
              </a:extLst>
            </p:cNvPr>
            <p:cNvSpPr/>
            <p:nvPr/>
          </p:nvSpPr>
          <p:spPr bwMode="auto">
            <a:xfrm>
              <a:off x="1470903" y="1314060"/>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12" name="Oval 11">
              <a:extLst>
                <a:ext uri="{FF2B5EF4-FFF2-40B4-BE49-F238E27FC236}">
                  <a16:creationId xmlns:a16="http://schemas.microsoft.com/office/drawing/2014/main" id="{D365DE9F-7EF4-423F-8F9C-513816C4DF02}"/>
                </a:ext>
              </a:extLst>
            </p:cNvPr>
            <p:cNvSpPr/>
            <p:nvPr/>
          </p:nvSpPr>
          <p:spPr bwMode="auto">
            <a:xfrm>
              <a:off x="4942665" y="1365484"/>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14" name="Oval 13">
              <a:extLst>
                <a:ext uri="{FF2B5EF4-FFF2-40B4-BE49-F238E27FC236}">
                  <a16:creationId xmlns:a16="http://schemas.microsoft.com/office/drawing/2014/main" id="{246FFDE8-D231-4DA1-B7D4-4AD281E635E4}"/>
                </a:ext>
              </a:extLst>
            </p:cNvPr>
            <p:cNvSpPr/>
            <p:nvPr/>
          </p:nvSpPr>
          <p:spPr bwMode="auto">
            <a:xfrm>
              <a:off x="4922936" y="1468330"/>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20" name="Oval 19">
              <a:extLst>
                <a:ext uri="{FF2B5EF4-FFF2-40B4-BE49-F238E27FC236}">
                  <a16:creationId xmlns:a16="http://schemas.microsoft.com/office/drawing/2014/main" id="{40B109B6-7E06-4F6E-81CB-0C2882E976F7}"/>
                </a:ext>
              </a:extLst>
            </p:cNvPr>
            <p:cNvSpPr/>
            <p:nvPr/>
          </p:nvSpPr>
          <p:spPr bwMode="auto">
            <a:xfrm>
              <a:off x="4500279" y="1485473"/>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29" name="Oval 28">
              <a:extLst>
                <a:ext uri="{FF2B5EF4-FFF2-40B4-BE49-F238E27FC236}">
                  <a16:creationId xmlns:a16="http://schemas.microsoft.com/office/drawing/2014/main" id="{6B5B3D4C-FB9B-4E2B-9A0E-DFABD48BF048}"/>
                </a:ext>
              </a:extLst>
            </p:cNvPr>
            <p:cNvSpPr/>
            <p:nvPr/>
          </p:nvSpPr>
          <p:spPr bwMode="auto">
            <a:xfrm>
              <a:off x="4882628" y="1540511"/>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40" name="Oval 39">
              <a:extLst>
                <a:ext uri="{FF2B5EF4-FFF2-40B4-BE49-F238E27FC236}">
                  <a16:creationId xmlns:a16="http://schemas.microsoft.com/office/drawing/2014/main" id="{84944DFF-F3F8-407D-BA19-2E71EEDB1010}"/>
                </a:ext>
              </a:extLst>
            </p:cNvPr>
            <p:cNvSpPr/>
            <p:nvPr/>
          </p:nvSpPr>
          <p:spPr bwMode="auto">
            <a:xfrm>
              <a:off x="4227317" y="1600715"/>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53" name="Oval 52">
              <a:extLst>
                <a:ext uri="{FF2B5EF4-FFF2-40B4-BE49-F238E27FC236}">
                  <a16:creationId xmlns:a16="http://schemas.microsoft.com/office/drawing/2014/main" id="{F0762A13-9C78-45BD-A2CE-0A7D0DF594BD}"/>
                </a:ext>
              </a:extLst>
            </p:cNvPr>
            <p:cNvSpPr/>
            <p:nvPr/>
          </p:nvSpPr>
          <p:spPr bwMode="auto">
            <a:xfrm>
              <a:off x="4752804" y="1662905"/>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23" name="Oval 22">
              <a:extLst>
                <a:ext uri="{FF2B5EF4-FFF2-40B4-BE49-F238E27FC236}">
                  <a16:creationId xmlns:a16="http://schemas.microsoft.com/office/drawing/2014/main" id="{760E6D6F-FC60-48EC-A22E-0393218717B9}"/>
                </a:ext>
              </a:extLst>
            </p:cNvPr>
            <p:cNvSpPr/>
            <p:nvPr/>
          </p:nvSpPr>
          <p:spPr bwMode="auto">
            <a:xfrm>
              <a:off x="4420625" y="1664349"/>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32" name="Oval 31">
              <a:extLst>
                <a:ext uri="{FF2B5EF4-FFF2-40B4-BE49-F238E27FC236}">
                  <a16:creationId xmlns:a16="http://schemas.microsoft.com/office/drawing/2014/main" id="{D632C5D0-7D21-40EA-BFF1-F84D49EDA62F}"/>
                </a:ext>
              </a:extLst>
            </p:cNvPr>
            <p:cNvSpPr/>
            <p:nvPr/>
          </p:nvSpPr>
          <p:spPr bwMode="auto">
            <a:xfrm>
              <a:off x="4520008" y="1715773"/>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42" name="Oval 41">
              <a:extLst>
                <a:ext uri="{FF2B5EF4-FFF2-40B4-BE49-F238E27FC236}">
                  <a16:creationId xmlns:a16="http://schemas.microsoft.com/office/drawing/2014/main" id="{410336FC-E889-45F3-86D7-AEC1260385DA}"/>
                </a:ext>
              </a:extLst>
            </p:cNvPr>
            <p:cNvSpPr/>
            <p:nvPr/>
          </p:nvSpPr>
          <p:spPr bwMode="auto">
            <a:xfrm>
              <a:off x="4388795" y="1747647"/>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dirty="0">
                <a:latin typeface="Verdana"/>
                <a:cs typeface="Verdana"/>
              </a:endParaRPr>
            </a:p>
          </p:txBody>
        </p:sp>
        <p:sp>
          <p:nvSpPr>
            <p:cNvPr id="47" name="Oval 46">
              <a:extLst>
                <a:ext uri="{FF2B5EF4-FFF2-40B4-BE49-F238E27FC236}">
                  <a16:creationId xmlns:a16="http://schemas.microsoft.com/office/drawing/2014/main" id="{5D0C46BE-E6E1-4AF8-AC15-7D11FF39E167}"/>
                </a:ext>
              </a:extLst>
            </p:cNvPr>
            <p:cNvSpPr/>
            <p:nvPr/>
          </p:nvSpPr>
          <p:spPr bwMode="auto">
            <a:xfrm>
              <a:off x="4666108" y="1767197"/>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50" name="Oval 49">
              <a:extLst>
                <a:ext uri="{FF2B5EF4-FFF2-40B4-BE49-F238E27FC236}">
                  <a16:creationId xmlns:a16="http://schemas.microsoft.com/office/drawing/2014/main" id="{2E93CE86-7F92-4862-BEB6-63E43F020119}"/>
                </a:ext>
              </a:extLst>
            </p:cNvPr>
            <p:cNvSpPr/>
            <p:nvPr/>
          </p:nvSpPr>
          <p:spPr bwMode="auto">
            <a:xfrm>
              <a:off x="4449558" y="1796800"/>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25" name="Oval 24">
              <a:extLst>
                <a:ext uri="{FF2B5EF4-FFF2-40B4-BE49-F238E27FC236}">
                  <a16:creationId xmlns:a16="http://schemas.microsoft.com/office/drawing/2014/main" id="{31F0D971-7875-412F-9EAD-194AB8D7154D}"/>
                </a:ext>
              </a:extLst>
            </p:cNvPr>
            <p:cNvSpPr/>
            <p:nvPr/>
          </p:nvSpPr>
          <p:spPr bwMode="auto">
            <a:xfrm>
              <a:off x="5077199" y="1809865"/>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31" name="Oval 30">
              <a:extLst>
                <a:ext uri="{FF2B5EF4-FFF2-40B4-BE49-F238E27FC236}">
                  <a16:creationId xmlns:a16="http://schemas.microsoft.com/office/drawing/2014/main" id="{12955F30-2D45-406F-9EA7-CF3A309E7FF3}"/>
                </a:ext>
              </a:extLst>
            </p:cNvPr>
            <p:cNvSpPr/>
            <p:nvPr/>
          </p:nvSpPr>
          <p:spPr bwMode="auto">
            <a:xfrm>
              <a:off x="4772492" y="1811155"/>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41" name="Oval 40">
              <a:extLst>
                <a:ext uri="{FF2B5EF4-FFF2-40B4-BE49-F238E27FC236}">
                  <a16:creationId xmlns:a16="http://schemas.microsoft.com/office/drawing/2014/main" id="{F5A833C8-907F-459B-AFDA-9C5A6E29EBD7}"/>
                </a:ext>
              </a:extLst>
            </p:cNvPr>
            <p:cNvSpPr/>
            <p:nvPr/>
          </p:nvSpPr>
          <p:spPr bwMode="auto">
            <a:xfrm>
              <a:off x="4645595" y="1868493"/>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57" name="Oval 56">
              <a:extLst>
                <a:ext uri="{FF2B5EF4-FFF2-40B4-BE49-F238E27FC236}">
                  <a16:creationId xmlns:a16="http://schemas.microsoft.com/office/drawing/2014/main" id="{D16E3A3B-DFEE-4925-9D2C-1ECFB4B115DF}"/>
                </a:ext>
              </a:extLst>
            </p:cNvPr>
            <p:cNvSpPr/>
            <p:nvPr/>
          </p:nvSpPr>
          <p:spPr bwMode="auto">
            <a:xfrm>
              <a:off x="4575357" y="1883184"/>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13" name="Oval 12">
              <a:extLst>
                <a:ext uri="{FF2B5EF4-FFF2-40B4-BE49-F238E27FC236}">
                  <a16:creationId xmlns:a16="http://schemas.microsoft.com/office/drawing/2014/main" id="{4EBC6F73-D1AB-4CE3-9EFA-37F8C3EE7F1C}"/>
                </a:ext>
              </a:extLst>
            </p:cNvPr>
            <p:cNvSpPr/>
            <p:nvPr/>
          </p:nvSpPr>
          <p:spPr bwMode="auto">
            <a:xfrm>
              <a:off x="4772492" y="1899647"/>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33" name="Oval 32">
              <a:extLst>
                <a:ext uri="{FF2B5EF4-FFF2-40B4-BE49-F238E27FC236}">
                  <a16:creationId xmlns:a16="http://schemas.microsoft.com/office/drawing/2014/main" id="{8878C58B-8D69-404F-9602-2A793D31CE10}"/>
                </a:ext>
              </a:extLst>
            </p:cNvPr>
            <p:cNvSpPr/>
            <p:nvPr/>
          </p:nvSpPr>
          <p:spPr bwMode="auto">
            <a:xfrm>
              <a:off x="4999959" y="1899647"/>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22" name="Oval 21">
              <a:extLst>
                <a:ext uri="{FF2B5EF4-FFF2-40B4-BE49-F238E27FC236}">
                  <a16:creationId xmlns:a16="http://schemas.microsoft.com/office/drawing/2014/main" id="{FAB9EA64-FE6F-47A3-9E63-1050418206BE}"/>
                </a:ext>
              </a:extLst>
            </p:cNvPr>
            <p:cNvSpPr/>
            <p:nvPr/>
          </p:nvSpPr>
          <p:spPr bwMode="auto">
            <a:xfrm>
              <a:off x="4338487" y="1912712"/>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39" name="Oval 38">
              <a:extLst>
                <a:ext uri="{FF2B5EF4-FFF2-40B4-BE49-F238E27FC236}">
                  <a16:creationId xmlns:a16="http://schemas.microsoft.com/office/drawing/2014/main" id="{18F2E601-E3E6-4931-AC70-E9C6FA01717E}"/>
                </a:ext>
              </a:extLst>
            </p:cNvPr>
            <p:cNvSpPr/>
            <p:nvPr/>
          </p:nvSpPr>
          <p:spPr bwMode="auto">
            <a:xfrm>
              <a:off x="4484286" y="1912712"/>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dirty="0">
                <a:latin typeface="Verdana"/>
                <a:cs typeface="Verdana"/>
              </a:endParaRPr>
            </a:p>
          </p:txBody>
        </p:sp>
        <p:sp>
          <p:nvSpPr>
            <p:cNvPr id="16" name="Oval 15">
              <a:extLst>
                <a:ext uri="{FF2B5EF4-FFF2-40B4-BE49-F238E27FC236}">
                  <a16:creationId xmlns:a16="http://schemas.microsoft.com/office/drawing/2014/main" id="{2875BB6A-F296-40BF-9E01-877B89D30EB7}"/>
                </a:ext>
              </a:extLst>
            </p:cNvPr>
            <p:cNvSpPr/>
            <p:nvPr/>
          </p:nvSpPr>
          <p:spPr bwMode="auto">
            <a:xfrm>
              <a:off x="4638805" y="1964136"/>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15" name="Oval 14">
              <a:extLst>
                <a:ext uri="{FF2B5EF4-FFF2-40B4-BE49-F238E27FC236}">
                  <a16:creationId xmlns:a16="http://schemas.microsoft.com/office/drawing/2014/main" id="{64D5C4A4-56A1-41E5-BB9F-220C8658EC56}"/>
                </a:ext>
              </a:extLst>
            </p:cNvPr>
            <p:cNvSpPr/>
            <p:nvPr/>
          </p:nvSpPr>
          <p:spPr bwMode="auto">
            <a:xfrm>
              <a:off x="4910834" y="1964136"/>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76" name="Oval 75">
              <a:extLst>
                <a:ext uri="{FF2B5EF4-FFF2-40B4-BE49-F238E27FC236}">
                  <a16:creationId xmlns:a16="http://schemas.microsoft.com/office/drawing/2014/main" id="{92F5866C-0B30-4AB7-9137-A1C894175BD9}"/>
                </a:ext>
              </a:extLst>
            </p:cNvPr>
            <p:cNvSpPr/>
            <p:nvPr/>
          </p:nvSpPr>
          <p:spPr bwMode="auto">
            <a:xfrm>
              <a:off x="4581267" y="1997839"/>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11" name="Oval 10">
              <a:extLst>
                <a:ext uri="{FF2B5EF4-FFF2-40B4-BE49-F238E27FC236}">
                  <a16:creationId xmlns:a16="http://schemas.microsoft.com/office/drawing/2014/main" id="{717E9150-B89D-41C3-807E-8A7CBE3F53A9}"/>
                </a:ext>
              </a:extLst>
            </p:cNvPr>
            <p:cNvSpPr/>
            <p:nvPr/>
          </p:nvSpPr>
          <p:spPr bwMode="auto">
            <a:xfrm>
              <a:off x="4683367" y="2002495"/>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73" name="Oval 72">
              <a:extLst>
                <a:ext uri="{FF2B5EF4-FFF2-40B4-BE49-F238E27FC236}">
                  <a16:creationId xmlns:a16="http://schemas.microsoft.com/office/drawing/2014/main" id="{294901A1-7408-45BC-82FC-968E06417E0C}"/>
                </a:ext>
              </a:extLst>
            </p:cNvPr>
            <p:cNvSpPr/>
            <p:nvPr/>
          </p:nvSpPr>
          <p:spPr bwMode="auto">
            <a:xfrm>
              <a:off x="4742989" y="2014445"/>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34" name="Oval 33">
              <a:extLst>
                <a:ext uri="{FF2B5EF4-FFF2-40B4-BE49-F238E27FC236}">
                  <a16:creationId xmlns:a16="http://schemas.microsoft.com/office/drawing/2014/main" id="{E8B5609B-46C3-40DE-A303-735B206C0829}"/>
                </a:ext>
              </a:extLst>
            </p:cNvPr>
            <p:cNvSpPr/>
            <p:nvPr/>
          </p:nvSpPr>
          <p:spPr bwMode="auto">
            <a:xfrm>
              <a:off x="4804321" y="2028542"/>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60" name="Oval 59">
              <a:extLst>
                <a:ext uri="{FF2B5EF4-FFF2-40B4-BE49-F238E27FC236}">
                  <a16:creationId xmlns:a16="http://schemas.microsoft.com/office/drawing/2014/main" id="{AB65CE54-D07A-4207-A3FB-050AF62AE847}"/>
                </a:ext>
              </a:extLst>
            </p:cNvPr>
            <p:cNvSpPr/>
            <p:nvPr/>
          </p:nvSpPr>
          <p:spPr bwMode="auto">
            <a:xfrm>
              <a:off x="4427376" y="2071126"/>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56" name="Oval 55">
              <a:extLst>
                <a:ext uri="{FF2B5EF4-FFF2-40B4-BE49-F238E27FC236}">
                  <a16:creationId xmlns:a16="http://schemas.microsoft.com/office/drawing/2014/main" id="{9104EBD6-241E-495C-A74F-B89BB26CFF27}"/>
                </a:ext>
              </a:extLst>
            </p:cNvPr>
            <p:cNvSpPr/>
            <p:nvPr/>
          </p:nvSpPr>
          <p:spPr bwMode="auto">
            <a:xfrm>
              <a:off x="4307484" y="2091921"/>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30" name="Oval 29">
              <a:extLst>
                <a:ext uri="{FF2B5EF4-FFF2-40B4-BE49-F238E27FC236}">
                  <a16:creationId xmlns:a16="http://schemas.microsoft.com/office/drawing/2014/main" id="{BA340C83-8FAC-4C4E-BB00-56CA2CE9F31E}"/>
                </a:ext>
              </a:extLst>
            </p:cNvPr>
            <p:cNvSpPr/>
            <p:nvPr/>
          </p:nvSpPr>
          <p:spPr bwMode="auto">
            <a:xfrm>
              <a:off x="4602448" y="2105342"/>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18" name="Oval 17">
              <a:extLst>
                <a:ext uri="{FF2B5EF4-FFF2-40B4-BE49-F238E27FC236}">
                  <a16:creationId xmlns:a16="http://schemas.microsoft.com/office/drawing/2014/main" id="{7B957BD8-5E34-400F-9D30-A7EE10C33DC1}"/>
                </a:ext>
              </a:extLst>
            </p:cNvPr>
            <p:cNvSpPr/>
            <p:nvPr/>
          </p:nvSpPr>
          <p:spPr bwMode="auto">
            <a:xfrm>
              <a:off x="4913743" y="2109886"/>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43" name="Oval 42">
              <a:extLst>
                <a:ext uri="{FF2B5EF4-FFF2-40B4-BE49-F238E27FC236}">
                  <a16:creationId xmlns:a16="http://schemas.microsoft.com/office/drawing/2014/main" id="{3A0868F6-D9F2-476E-8F37-6BE5D362AD8C}"/>
                </a:ext>
              </a:extLst>
            </p:cNvPr>
            <p:cNvSpPr/>
            <p:nvPr/>
          </p:nvSpPr>
          <p:spPr bwMode="auto">
            <a:xfrm>
              <a:off x="5375989" y="2113661"/>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36" name="Oval 35">
              <a:extLst>
                <a:ext uri="{FF2B5EF4-FFF2-40B4-BE49-F238E27FC236}">
                  <a16:creationId xmlns:a16="http://schemas.microsoft.com/office/drawing/2014/main" id="{2B539C91-04D2-4319-B225-9FD9C5A29913}"/>
                </a:ext>
              </a:extLst>
            </p:cNvPr>
            <p:cNvSpPr/>
            <p:nvPr/>
          </p:nvSpPr>
          <p:spPr bwMode="auto">
            <a:xfrm>
              <a:off x="4736342" y="2115862"/>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68" name="Arrow: Right 67">
              <a:extLst>
                <a:ext uri="{FF2B5EF4-FFF2-40B4-BE49-F238E27FC236}">
                  <a16:creationId xmlns:a16="http://schemas.microsoft.com/office/drawing/2014/main" id="{1928258C-94CA-46D7-ABCF-BDBE5B4B2AD9}"/>
                </a:ext>
              </a:extLst>
            </p:cNvPr>
            <p:cNvSpPr/>
            <p:nvPr/>
          </p:nvSpPr>
          <p:spPr>
            <a:xfrm rot="5400000">
              <a:off x="-523" y="2130808"/>
              <a:ext cx="1108357" cy="958423"/>
            </a:xfrm>
            <a:prstGeom prst="rightArrow">
              <a:avLst>
                <a:gd name="adj1" fmla="val 50000"/>
                <a:gd name="adj2" fmla="val 0"/>
              </a:avLst>
            </a:prstGeom>
            <a:solidFill>
              <a:schemeClr val="bg1"/>
            </a:soli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r>
                <a:rPr lang="tr" sz="1500" b="0" i="0" u="none" baseline="0">
                  <a:solidFill>
                    <a:sysClr val="windowText" lastClr="000000"/>
                  </a:solidFill>
                </a:rPr>
                <a:t>2001 - 2005</a:t>
              </a:r>
              <a:endParaRPr lang="tr" sz="1500" dirty="0">
                <a:solidFill>
                  <a:sysClr val="windowText" lastClr="000000"/>
                </a:solidFill>
              </a:endParaRPr>
            </a:p>
          </p:txBody>
        </p:sp>
        <p:sp>
          <p:nvSpPr>
            <p:cNvPr id="17" name="Oval 16">
              <a:extLst>
                <a:ext uri="{FF2B5EF4-FFF2-40B4-BE49-F238E27FC236}">
                  <a16:creationId xmlns:a16="http://schemas.microsoft.com/office/drawing/2014/main" id="{4BAD5A95-9C9A-421A-B92C-3549BA7C77A0}"/>
                </a:ext>
              </a:extLst>
            </p:cNvPr>
            <p:cNvSpPr/>
            <p:nvPr/>
          </p:nvSpPr>
          <p:spPr bwMode="auto">
            <a:xfrm>
              <a:off x="4837346" y="2161310"/>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10" name="Oval 9">
              <a:extLst>
                <a:ext uri="{FF2B5EF4-FFF2-40B4-BE49-F238E27FC236}">
                  <a16:creationId xmlns:a16="http://schemas.microsoft.com/office/drawing/2014/main" id="{06DC0CF4-3AFE-4C9F-BB33-391ED7E31669}"/>
                </a:ext>
              </a:extLst>
            </p:cNvPr>
            <p:cNvSpPr/>
            <p:nvPr/>
          </p:nvSpPr>
          <p:spPr bwMode="auto">
            <a:xfrm>
              <a:off x="4782465" y="2173260"/>
              <a:ext cx="63660" cy="10284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26" name="Oval 25">
              <a:extLst>
                <a:ext uri="{FF2B5EF4-FFF2-40B4-BE49-F238E27FC236}">
                  <a16:creationId xmlns:a16="http://schemas.microsoft.com/office/drawing/2014/main" id="{28690180-1687-422F-AE79-369B709F6AC5}"/>
                </a:ext>
              </a:extLst>
            </p:cNvPr>
            <p:cNvSpPr/>
            <p:nvPr/>
          </p:nvSpPr>
          <p:spPr bwMode="auto">
            <a:xfrm>
              <a:off x="1702387" y="2212733"/>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21" name="Oval 20">
              <a:extLst>
                <a:ext uri="{FF2B5EF4-FFF2-40B4-BE49-F238E27FC236}">
                  <a16:creationId xmlns:a16="http://schemas.microsoft.com/office/drawing/2014/main" id="{C4AB0F4D-1132-43A1-AF8E-7369BA98AD82}"/>
                </a:ext>
              </a:extLst>
            </p:cNvPr>
            <p:cNvSpPr/>
            <p:nvPr/>
          </p:nvSpPr>
          <p:spPr bwMode="auto">
            <a:xfrm>
              <a:off x="5409014" y="2212733"/>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dirty="0">
                <a:latin typeface="Verdana"/>
                <a:cs typeface="Verdana"/>
              </a:endParaRPr>
            </a:p>
          </p:txBody>
        </p:sp>
        <p:sp>
          <p:nvSpPr>
            <p:cNvPr id="38" name="Oval 37">
              <a:extLst>
                <a:ext uri="{FF2B5EF4-FFF2-40B4-BE49-F238E27FC236}">
                  <a16:creationId xmlns:a16="http://schemas.microsoft.com/office/drawing/2014/main" id="{469C5715-A649-4B50-9A5E-FFAFB6C20B28}"/>
                </a:ext>
              </a:extLst>
            </p:cNvPr>
            <p:cNvSpPr/>
            <p:nvPr/>
          </p:nvSpPr>
          <p:spPr bwMode="auto">
            <a:xfrm>
              <a:off x="4195487" y="2216508"/>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37" name="Oval 36">
              <a:extLst>
                <a:ext uri="{FF2B5EF4-FFF2-40B4-BE49-F238E27FC236}">
                  <a16:creationId xmlns:a16="http://schemas.microsoft.com/office/drawing/2014/main" id="{EA4EC791-D7EE-4DE0-A02E-B774843F6B3A}"/>
                </a:ext>
              </a:extLst>
            </p:cNvPr>
            <p:cNvSpPr/>
            <p:nvPr/>
          </p:nvSpPr>
          <p:spPr bwMode="auto">
            <a:xfrm>
              <a:off x="4076946" y="2224684"/>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35" name="Oval 34">
              <a:extLst>
                <a:ext uri="{FF2B5EF4-FFF2-40B4-BE49-F238E27FC236}">
                  <a16:creationId xmlns:a16="http://schemas.microsoft.com/office/drawing/2014/main" id="{F866685F-FE11-45C9-BE1C-EDD96DA1AA4E}"/>
                </a:ext>
              </a:extLst>
            </p:cNvPr>
            <p:cNvSpPr/>
            <p:nvPr/>
          </p:nvSpPr>
          <p:spPr bwMode="auto">
            <a:xfrm>
              <a:off x="5490272" y="2224684"/>
              <a:ext cx="63660" cy="10284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51" name="Oval 50">
              <a:extLst>
                <a:ext uri="{FF2B5EF4-FFF2-40B4-BE49-F238E27FC236}">
                  <a16:creationId xmlns:a16="http://schemas.microsoft.com/office/drawing/2014/main" id="{5CEEF314-B8D7-4941-AABB-2B2D025C5A7A}"/>
                </a:ext>
              </a:extLst>
            </p:cNvPr>
            <p:cNvSpPr/>
            <p:nvPr/>
          </p:nvSpPr>
          <p:spPr bwMode="auto">
            <a:xfrm>
              <a:off x="5160700" y="2252213"/>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59" name="Oval 58">
              <a:extLst>
                <a:ext uri="{FF2B5EF4-FFF2-40B4-BE49-F238E27FC236}">
                  <a16:creationId xmlns:a16="http://schemas.microsoft.com/office/drawing/2014/main" id="{42B2F7EC-6C06-4977-A70C-32BAC40D61EA}"/>
                </a:ext>
              </a:extLst>
            </p:cNvPr>
            <p:cNvSpPr/>
            <p:nvPr/>
          </p:nvSpPr>
          <p:spPr bwMode="auto">
            <a:xfrm>
              <a:off x="4828589" y="2276108"/>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46" name="Oval 45">
              <a:extLst>
                <a:ext uri="{FF2B5EF4-FFF2-40B4-BE49-F238E27FC236}">
                  <a16:creationId xmlns:a16="http://schemas.microsoft.com/office/drawing/2014/main" id="{1CA3AF48-7E52-4B55-A4EC-D0D519E8C533}"/>
                </a:ext>
              </a:extLst>
            </p:cNvPr>
            <p:cNvSpPr/>
            <p:nvPr/>
          </p:nvSpPr>
          <p:spPr bwMode="auto">
            <a:xfrm>
              <a:off x="7811914" y="2355058"/>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44" name="Oval 43">
              <a:extLst>
                <a:ext uri="{FF2B5EF4-FFF2-40B4-BE49-F238E27FC236}">
                  <a16:creationId xmlns:a16="http://schemas.microsoft.com/office/drawing/2014/main" id="{F2E9341D-5052-4857-A130-E51A6C606D86}"/>
                </a:ext>
              </a:extLst>
            </p:cNvPr>
            <p:cNvSpPr/>
            <p:nvPr/>
          </p:nvSpPr>
          <p:spPr bwMode="auto">
            <a:xfrm>
              <a:off x="4638805" y="2446810"/>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19" name="Oval 18">
              <a:extLst>
                <a:ext uri="{FF2B5EF4-FFF2-40B4-BE49-F238E27FC236}">
                  <a16:creationId xmlns:a16="http://schemas.microsoft.com/office/drawing/2014/main" id="{BF2742C2-A986-418F-A9C1-2DEFB8F17A9A}"/>
                </a:ext>
              </a:extLst>
            </p:cNvPr>
            <p:cNvSpPr/>
            <p:nvPr/>
          </p:nvSpPr>
          <p:spPr bwMode="auto">
            <a:xfrm>
              <a:off x="5127279" y="2457907"/>
              <a:ext cx="63660" cy="102847"/>
            </a:xfrm>
            <a:prstGeom prst="ellipse">
              <a:avLst/>
            </a:prstGeom>
            <a:solidFill>
              <a:srgbClr val="0000CC"/>
            </a:soli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tr">
                <a:solidFill>
                  <a:sysClr val="windowText" lastClr="000000"/>
                </a:solidFill>
              </a:endParaRPr>
            </a:p>
          </p:txBody>
        </p:sp>
        <p:sp>
          <p:nvSpPr>
            <p:cNvPr id="74" name="Oval 73">
              <a:extLst>
                <a:ext uri="{FF2B5EF4-FFF2-40B4-BE49-F238E27FC236}">
                  <a16:creationId xmlns:a16="http://schemas.microsoft.com/office/drawing/2014/main" id="{45A69DA2-3210-42AA-AA3A-6BCD7B986956}"/>
                </a:ext>
              </a:extLst>
            </p:cNvPr>
            <p:cNvSpPr/>
            <p:nvPr/>
          </p:nvSpPr>
          <p:spPr bwMode="auto">
            <a:xfrm>
              <a:off x="5165582" y="2528655"/>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58" name="Oval 57">
              <a:extLst>
                <a:ext uri="{FF2B5EF4-FFF2-40B4-BE49-F238E27FC236}">
                  <a16:creationId xmlns:a16="http://schemas.microsoft.com/office/drawing/2014/main" id="{30F1693E-DA18-444B-9EBF-15842C610A6A}"/>
                </a:ext>
              </a:extLst>
            </p:cNvPr>
            <p:cNvSpPr/>
            <p:nvPr/>
          </p:nvSpPr>
          <p:spPr bwMode="auto">
            <a:xfrm>
              <a:off x="4023628" y="2776035"/>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48" name="Oval 47">
              <a:extLst>
                <a:ext uri="{FF2B5EF4-FFF2-40B4-BE49-F238E27FC236}">
                  <a16:creationId xmlns:a16="http://schemas.microsoft.com/office/drawing/2014/main" id="{E76DCBC6-C720-47D7-833F-E665B8DB7EBD}"/>
                </a:ext>
              </a:extLst>
            </p:cNvPr>
            <p:cNvSpPr/>
            <p:nvPr/>
          </p:nvSpPr>
          <p:spPr bwMode="auto">
            <a:xfrm>
              <a:off x="2594191" y="3215929"/>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65" name="Oval 64">
              <a:extLst>
                <a:ext uri="{FF2B5EF4-FFF2-40B4-BE49-F238E27FC236}">
                  <a16:creationId xmlns:a16="http://schemas.microsoft.com/office/drawing/2014/main" id="{50EEF776-63BC-45E0-AFD6-F4A19C680FCF}"/>
                </a:ext>
              </a:extLst>
            </p:cNvPr>
            <p:cNvSpPr/>
            <p:nvPr/>
          </p:nvSpPr>
          <p:spPr bwMode="auto">
            <a:xfrm>
              <a:off x="3737296" y="3327716"/>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71" name="Arrow: Right 70">
              <a:extLst>
                <a:ext uri="{FF2B5EF4-FFF2-40B4-BE49-F238E27FC236}">
                  <a16:creationId xmlns:a16="http://schemas.microsoft.com/office/drawing/2014/main" id="{764C6BBF-7A91-4F6A-A4D6-E12D4761CC54}"/>
                </a:ext>
              </a:extLst>
            </p:cNvPr>
            <p:cNvSpPr/>
            <p:nvPr/>
          </p:nvSpPr>
          <p:spPr>
            <a:xfrm rot="5400000">
              <a:off x="-4509" y="3352500"/>
              <a:ext cx="1108359" cy="902961"/>
            </a:xfrm>
            <a:prstGeom prst="rightArrow">
              <a:avLst>
                <a:gd name="adj1" fmla="val 50000"/>
                <a:gd name="adj2" fmla="val 0"/>
              </a:avLst>
            </a:prstGeom>
            <a:solidFill>
              <a:schemeClr val="bg1"/>
            </a:soli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r>
                <a:rPr lang="tr" sz="1500" b="0" i="0" u="none" baseline="0">
                  <a:solidFill>
                    <a:sysClr val="windowText" lastClr="000000"/>
                  </a:solidFill>
                </a:rPr>
                <a:t>2006 – 2010</a:t>
              </a:r>
              <a:endParaRPr lang="tr" sz="1500" dirty="0">
                <a:solidFill>
                  <a:sysClr val="windowText" lastClr="000000"/>
                </a:solidFill>
              </a:endParaRPr>
            </a:p>
          </p:txBody>
        </p:sp>
        <p:sp>
          <p:nvSpPr>
            <p:cNvPr id="69" name="Oval 68">
              <a:extLst>
                <a:ext uri="{FF2B5EF4-FFF2-40B4-BE49-F238E27FC236}">
                  <a16:creationId xmlns:a16="http://schemas.microsoft.com/office/drawing/2014/main" id="{8A305F5C-5255-4BBA-9C66-3963C1B7A8B6}"/>
                </a:ext>
              </a:extLst>
            </p:cNvPr>
            <p:cNvSpPr/>
            <p:nvPr/>
          </p:nvSpPr>
          <p:spPr bwMode="auto">
            <a:xfrm>
              <a:off x="7450142" y="3591953"/>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62" name="Oval 61">
              <a:extLst>
                <a:ext uri="{FF2B5EF4-FFF2-40B4-BE49-F238E27FC236}">
                  <a16:creationId xmlns:a16="http://schemas.microsoft.com/office/drawing/2014/main" id="{45816F6C-9147-473E-B06E-4F49CE15C02A}"/>
                </a:ext>
              </a:extLst>
            </p:cNvPr>
            <p:cNvSpPr/>
            <p:nvPr/>
          </p:nvSpPr>
          <p:spPr bwMode="auto">
            <a:xfrm>
              <a:off x="2144993" y="3596553"/>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66" name="Oval 65">
              <a:extLst>
                <a:ext uri="{FF2B5EF4-FFF2-40B4-BE49-F238E27FC236}">
                  <a16:creationId xmlns:a16="http://schemas.microsoft.com/office/drawing/2014/main" id="{2CC0E5B2-40DD-45AE-8AA9-28B9C0272832}"/>
                </a:ext>
              </a:extLst>
            </p:cNvPr>
            <p:cNvSpPr/>
            <p:nvPr/>
          </p:nvSpPr>
          <p:spPr bwMode="auto">
            <a:xfrm>
              <a:off x="3890081" y="3601976"/>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52" name="Oval 51">
              <a:extLst>
                <a:ext uri="{FF2B5EF4-FFF2-40B4-BE49-F238E27FC236}">
                  <a16:creationId xmlns:a16="http://schemas.microsoft.com/office/drawing/2014/main" id="{F26FE65F-2F64-4E45-B071-5ED63AD61232}"/>
                </a:ext>
              </a:extLst>
            </p:cNvPr>
            <p:cNvSpPr/>
            <p:nvPr/>
          </p:nvSpPr>
          <p:spPr bwMode="auto">
            <a:xfrm>
              <a:off x="2256345" y="3644701"/>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75" name="Oval 74">
              <a:extLst>
                <a:ext uri="{FF2B5EF4-FFF2-40B4-BE49-F238E27FC236}">
                  <a16:creationId xmlns:a16="http://schemas.microsoft.com/office/drawing/2014/main" id="{154FE352-8DF2-4E85-B426-62E77B968B3C}"/>
                </a:ext>
              </a:extLst>
            </p:cNvPr>
            <p:cNvSpPr/>
            <p:nvPr/>
          </p:nvSpPr>
          <p:spPr bwMode="auto">
            <a:xfrm>
              <a:off x="4253746" y="3716352"/>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55" name="Oval 54">
              <a:extLst>
                <a:ext uri="{FF2B5EF4-FFF2-40B4-BE49-F238E27FC236}">
                  <a16:creationId xmlns:a16="http://schemas.microsoft.com/office/drawing/2014/main" id="{9D55458C-BDDA-4F26-80AF-EA6094AA09FB}"/>
                </a:ext>
              </a:extLst>
            </p:cNvPr>
            <p:cNvSpPr/>
            <p:nvPr/>
          </p:nvSpPr>
          <p:spPr bwMode="auto">
            <a:xfrm>
              <a:off x="6334101" y="3733575"/>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78" name="Oval 77">
              <a:extLst>
                <a:ext uri="{FF2B5EF4-FFF2-40B4-BE49-F238E27FC236}">
                  <a16:creationId xmlns:a16="http://schemas.microsoft.com/office/drawing/2014/main" id="{51C19D58-E8AC-4B22-8F3E-FCDAC2FEEAAD}"/>
                </a:ext>
              </a:extLst>
            </p:cNvPr>
            <p:cNvSpPr/>
            <p:nvPr/>
          </p:nvSpPr>
          <p:spPr bwMode="auto">
            <a:xfrm>
              <a:off x="2424194" y="3855246"/>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77" name="Oval 76">
              <a:extLst>
                <a:ext uri="{FF2B5EF4-FFF2-40B4-BE49-F238E27FC236}">
                  <a16:creationId xmlns:a16="http://schemas.microsoft.com/office/drawing/2014/main" id="{608EE7DC-86BC-4301-936E-8B917F5BD667}"/>
                </a:ext>
              </a:extLst>
            </p:cNvPr>
            <p:cNvSpPr/>
            <p:nvPr/>
          </p:nvSpPr>
          <p:spPr bwMode="auto">
            <a:xfrm>
              <a:off x="2339752" y="4437112"/>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70" name="Arrow: Right 69">
              <a:extLst>
                <a:ext uri="{FF2B5EF4-FFF2-40B4-BE49-F238E27FC236}">
                  <a16:creationId xmlns:a16="http://schemas.microsoft.com/office/drawing/2014/main" id="{03FD68C0-E355-4FD2-A5FB-FFFA26863AD3}"/>
                </a:ext>
              </a:extLst>
            </p:cNvPr>
            <p:cNvSpPr/>
            <p:nvPr/>
          </p:nvSpPr>
          <p:spPr>
            <a:xfrm rot="5400000">
              <a:off x="25645" y="4520586"/>
              <a:ext cx="1108357" cy="902963"/>
            </a:xfrm>
            <a:prstGeom prst="rightArrow">
              <a:avLst>
                <a:gd name="adj1" fmla="val 50000"/>
                <a:gd name="adj2" fmla="val 0"/>
              </a:avLst>
            </a:prstGeom>
            <a:solidFill>
              <a:schemeClr val="bg1"/>
            </a:soli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r>
                <a:rPr lang="tr" sz="1500" b="0" i="0" u="none" baseline="0">
                  <a:solidFill>
                    <a:sysClr val="windowText" lastClr="000000"/>
                  </a:solidFill>
                </a:rPr>
                <a:t>2011 – 2015 </a:t>
              </a:r>
              <a:endParaRPr lang="tr" sz="1500" dirty="0">
                <a:solidFill>
                  <a:sysClr val="windowText" lastClr="000000"/>
                </a:solidFill>
              </a:endParaRPr>
            </a:p>
          </p:txBody>
        </p:sp>
        <p:sp>
          <p:nvSpPr>
            <p:cNvPr id="49" name="Oval 48">
              <a:extLst>
                <a:ext uri="{FF2B5EF4-FFF2-40B4-BE49-F238E27FC236}">
                  <a16:creationId xmlns:a16="http://schemas.microsoft.com/office/drawing/2014/main" id="{450F72B9-1038-4E9E-8064-3D251309388E}"/>
                </a:ext>
              </a:extLst>
            </p:cNvPr>
            <p:cNvSpPr/>
            <p:nvPr/>
          </p:nvSpPr>
          <p:spPr bwMode="auto">
            <a:xfrm>
              <a:off x="5757394" y="4952027"/>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67" name="Oval 66">
              <a:extLst>
                <a:ext uri="{FF2B5EF4-FFF2-40B4-BE49-F238E27FC236}">
                  <a16:creationId xmlns:a16="http://schemas.microsoft.com/office/drawing/2014/main" id="{72EC5986-B8EF-41E7-84FD-2D4E550BD160}"/>
                </a:ext>
              </a:extLst>
            </p:cNvPr>
            <p:cNvSpPr/>
            <p:nvPr/>
          </p:nvSpPr>
          <p:spPr bwMode="auto">
            <a:xfrm>
              <a:off x="2762544" y="5054875"/>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63" name="Oval 62">
              <a:extLst>
                <a:ext uri="{FF2B5EF4-FFF2-40B4-BE49-F238E27FC236}">
                  <a16:creationId xmlns:a16="http://schemas.microsoft.com/office/drawing/2014/main" id="{198F3CC6-514C-4B0D-933F-76A269E6B4DD}"/>
                </a:ext>
              </a:extLst>
            </p:cNvPr>
            <p:cNvSpPr/>
            <p:nvPr/>
          </p:nvSpPr>
          <p:spPr bwMode="auto">
            <a:xfrm>
              <a:off x="8950734" y="5099484"/>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61" name="Oval 60">
              <a:extLst>
                <a:ext uri="{FF2B5EF4-FFF2-40B4-BE49-F238E27FC236}">
                  <a16:creationId xmlns:a16="http://schemas.microsoft.com/office/drawing/2014/main" id="{6D7B88E8-B359-4694-B996-AA7E1CEC7945}"/>
                </a:ext>
              </a:extLst>
            </p:cNvPr>
            <p:cNvSpPr/>
            <p:nvPr/>
          </p:nvSpPr>
          <p:spPr bwMode="auto">
            <a:xfrm>
              <a:off x="2520636" y="5150908"/>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45" name="Oval 44">
              <a:extLst>
                <a:ext uri="{FF2B5EF4-FFF2-40B4-BE49-F238E27FC236}">
                  <a16:creationId xmlns:a16="http://schemas.microsoft.com/office/drawing/2014/main" id="{C4CB932F-4034-45FB-A29B-B0DE21E50825}"/>
                </a:ext>
              </a:extLst>
            </p:cNvPr>
            <p:cNvSpPr/>
            <p:nvPr/>
          </p:nvSpPr>
          <p:spPr bwMode="auto">
            <a:xfrm>
              <a:off x="7680474" y="5157722"/>
              <a:ext cx="63660" cy="10284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64" name="Oval 63">
              <a:extLst>
                <a:ext uri="{FF2B5EF4-FFF2-40B4-BE49-F238E27FC236}">
                  <a16:creationId xmlns:a16="http://schemas.microsoft.com/office/drawing/2014/main" id="{B74B218A-5FCD-437D-B0EB-6D3293216630}"/>
                </a:ext>
              </a:extLst>
            </p:cNvPr>
            <p:cNvSpPr/>
            <p:nvPr/>
          </p:nvSpPr>
          <p:spPr bwMode="auto">
            <a:xfrm>
              <a:off x="2641590" y="5595498"/>
              <a:ext cx="63660" cy="102847"/>
            </a:xfrm>
            <a:prstGeom prst="ellipse">
              <a:avLst/>
            </a:prstGeom>
            <a:solidFill>
              <a:srgbClr val="FF00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sz="1100">
                <a:latin typeface="Verdana"/>
                <a:cs typeface="Verdana"/>
              </a:endParaRPr>
            </a:p>
          </p:txBody>
        </p:sp>
        <p:sp>
          <p:nvSpPr>
            <p:cNvPr id="72" name="Arrow: Right 71">
              <a:extLst>
                <a:ext uri="{FF2B5EF4-FFF2-40B4-BE49-F238E27FC236}">
                  <a16:creationId xmlns:a16="http://schemas.microsoft.com/office/drawing/2014/main" id="{257D1F93-A6B5-472B-A6BD-A837313809EE}"/>
                </a:ext>
              </a:extLst>
            </p:cNvPr>
            <p:cNvSpPr/>
            <p:nvPr/>
          </p:nvSpPr>
          <p:spPr>
            <a:xfrm rot="5400000">
              <a:off x="-16735" y="5731884"/>
              <a:ext cx="1108357" cy="899140"/>
            </a:xfrm>
            <a:prstGeom prst="rightArrow">
              <a:avLst>
                <a:gd name="adj1" fmla="val 50000"/>
                <a:gd name="adj2" fmla="val 0"/>
              </a:avLst>
            </a:prstGeom>
            <a:solidFill>
              <a:schemeClr val="bg1"/>
            </a:solidFill>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r>
                <a:rPr lang="tr" sz="1500" b="0" i="0" u="none" baseline="0">
                  <a:solidFill>
                    <a:sysClr val="windowText" lastClr="000000"/>
                  </a:solidFill>
                </a:rPr>
                <a:t>2016 – 2020</a:t>
              </a:r>
              <a:endParaRPr lang="tr" sz="1500" dirty="0">
                <a:solidFill>
                  <a:sysClr val="windowText" lastClr="000000"/>
                </a:solidFill>
              </a:endParaRPr>
            </a:p>
          </p:txBody>
        </p:sp>
      </p:grpSp>
    </p:spTree>
    <p:extLst>
      <p:ext uri="{BB962C8B-B14F-4D97-AF65-F5344CB8AC3E}">
        <p14:creationId xmlns:p14="http://schemas.microsoft.com/office/powerpoint/2010/main" val="38746146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5"/>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3100" b="1" i="0" u="none" baseline="0">
                <a:solidFill>
                  <a:schemeClr val="bg1"/>
                </a:solidFill>
                <a:latin typeface="Verdana" panose="020B0604030504040204" pitchFamily="34" charset="0"/>
              </a:rPr>
              <a:t>Doğru </a:t>
            </a:r>
          </a:p>
        </p:txBody>
      </p:sp>
      <p:sp>
        <p:nvSpPr>
          <p:cNvPr id="11" name="Rectangle 2"/>
          <p:cNvSpPr>
            <a:spLocks noChangeArrowheads="1"/>
          </p:cNvSpPr>
          <p:nvPr/>
        </p:nvSpPr>
        <p:spPr bwMode="auto">
          <a:xfrm>
            <a:off x="588962" y="1205746"/>
            <a:ext cx="8352928" cy="4324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rtl="0" eaLnBrk="1" hangingPunct="1">
              <a:defRPr/>
            </a:pPr>
            <a:r>
              <a:rPr lang="tr" sz="3500" b="1" i="0" u="none" baseline="0" dirty="0">
                <a:solidFill>
                  <a:srgbClr val="FF0000"/>
                </a:solidFill>
                <a:latin typeface="Verdana" panose="020B0604030504040204" pitchFamily="34" charset="0"/>
                <a:ea typeface="Verdana" panose="020B0604030504040204" pitchFamily="34" charset="0"/>
                <a:cs typeface="Verdana" panose="020B0604030504040204" pitchFamily="34" charset="0"/>
              </a:rPr>
              <a:t>DOĞRU:</a:t>
            </a:r>
            <a:endParaRPr lang="tr" sz="2500" dirty="0">
              <a:latin typeface="Verdana" panose="020B0604030504040204" pitchFamily="34" charset="0"/>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b="0" i="0" u="none" baseline="0" dirty="0">
                <a:latin typeface="Verdana" panose="020B0604030504040204" pitchFamily="34" charset="0"/>
                <a:ea typeface="Verdana" panose="020B0604030504040204" pitchFamily="34" charset="0"/>
                <a:cs typeface="Verdana" panose="020B0604030504040204" pitchFamily="34" charset="0"/>
              </a:rPr>
              <a:t>Üyelerine bakıldığında BS küresel bir antlaşmadır </a:t>
            </a:r>
          </a:p>
          <a:p>
            <a:pPr marL="571500" indent="-571500" algn="just" rtl="0" eaLnBrk="1" hangingPunct="1">
              <a:buFont typeface="Arial" panose="020B0604020202020204" pitchFamily="34" charset="0"/>
              <a:buChar char="•"/>
              <a:defRPr/>
            </a:pPr>
            <a:endParaRPr lang="tr" dirty="0">
              <a:latin typeface="Verdana" panose="020B0604030504040204" pitchFamily="34" charset="0"/>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b="0" i="0" u="none" baseline="0" dirty="0">
                <a:latin typeface="Verdana" panose="020B0604030504040204" pitchFamily="34" charset="0"/>
                <a:ea typeface="Verdana" panose="020B0604030504040204" pitchFamily="34" charset="0"/>
                <a:cs typeface="Verdana" panose="020B0604030504040204" pitchFamily="34" charset="0"/>
              </a:rPr>
              <a:t>Dünya genelinde katılım oranı artmaya devam ediyor </a:t>
            </a:r>
          </a:p>
          <a:p>
            <a:pPr marL="571500" indent="-571500" algn="just" rtl="0" eaLnBrk="1" hangingPunct="1">
              <a:buFont typeface="Arial" panose="020B0604020202020204" pitchFamily="34" charset="0"/>
              <a:buChar char="•"/>
              <a:defRPr/>
            </a:pPr>
            <a:endParaRPr lang="tr" dirty="0">
              <a:latin typeface="Verdana" panose="020B0604030504040204" pitchFamily="34" charset="0"/>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b="0" i="0" u="none" baseline="0" dirty="0">
                <a:latin typeface="Verdana" panose="020B0604030504040204" pitchFamily="34" charset="0"/>
                <a:ea typeface="Verdana" panose="020B0604030504040204" pitchFamily="34" charset="0"/>
                <a:cs typeface="Verdana" panose="020B0604030504040204" pitchFamily="34" charset="0"/>
              </a:rPr>
              <a:t>Mevcut şartlarda yeni oluşturulacak bir antlaşmanın BS'yi yakalaması en az 25 yıl sürer</a:t>
            </a:r>
          </a:p>
          <a:p>
            <a:pPr marL="1314450" lvl="1" indent="-571500" algn="just" rtl="0" eaLnBrk="1" hangingPunct="1">
              <a:buFont typeface="Arial" panose="020B0604020202020204" pitchFamily="34" charset="0"/>
              <a:buChar char="•"/>
              <a:defRPr/>
            </a:pPr>
            <a:r>
              <a:rPr lang="tr" b="0" i="0" u="none" baseline="0" dirty="0">
                <a:latin typeface="Verdana" panose="020B0604030504040204" pitchFamily="34" charset="0"/>
                <a:ea typeface="Verdana" panose="020B0604030504040204" pitchFamily="34" charset="0"/>
                <a:cs typeface="Verdana" panose="020B0604030504040204" pitchFamily="34" charset="0"/>
              </a:rPr>
              <a:t>BS ile ilgili ilk çalışmalar 1996'da başladı ve mevcut aşamaya ulaşmak 24 yıl sürdü</a:t>
            </a:r>
          </a:p>
          <a:p>
            <a:pPr marL="1314450" lvl="1" indent="-571500" algn="just" rtl="0" eaLnBrk="1" hangingPunct="1">
              <a:buFont typeface="Arial" panose="020B0604020202020204" pitchFamily="34" charset="0"/>
              <a:buChar char="•"/>
              <a:defRPr/>
            </a:pPr>
            <a:r>
              <a:rPr lang="tr" b="0" i="0" u="none" baseline="0" dirty="0">
                <a:latin typeface="Verdana" panose="020B0604030504040204" pitchFamily="34" charset="0"/>
                <a:ea typeface="Verdana" panose="020B0604030504040204" pitchFamily="34" charset="0"/>
                <a:cs typeface="Verdana" panose="020B0604030504040204" pitchFamily="34" charset="0"/>
              </a:rPr>
              <a:t>Konulara dair fikir ayrılığı</a:t>
            </a:r>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rtl="0" eaLnBrk="1" hangingPunct="1">
              <a:spcBef>
                <a:spcPct val="0"/>
              </a:spcBef>
            </a:pPr>
            <a:endParaRPr lang="tr" sz="2400">
              <a:latin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401319321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9A5032-5BD8-4AA3-99F0-476BA7DC21F8}"/>
              </a:ext>
            </a:extLst>
          </p:cNvPr>
          <p:cNvSpPr>
            <a:spLocks noGrp="1"/>
          </p:cNvSpPr>
          <p:nvPr>
            <p:ph type="title"/>
          </p:nvPr>
        </p:nvSpPr>
        <p:spPr/>
        <p:txBody>
          <a:bodyPr/>
          <a:lstStyle/>
          <a:p>
            <a:endParaRPr lang="tr"/>
          </a:p>
        </p:txBody>
      </p:sp>
      <p:sp>
        <p:nvSpPr>
          <p:cNvPr id="3" name="Text Placeholder 2">
            <a:extLst>
              <a:ext uri="{FF2B5EF4-FFF2-40B4-BE49-F238E27FC236}">
                <a16:creationId xmlns:a16="http://schemas.microsoft.com/office/drawing/2014/main" id="{7996FEB4-35B3-49E3-BD57-43E4114A76DC}"/>
              </a:ext>
            </a:extLst>
          </p:cNvPr>
          <p:cNvSpPr>
            <a:spLocks noGrp="1"/>
          </p:cNvSpPr>
          <p:nvPr>
            <p:ph type="body" idx="1"/>
          </p:nvPr>
        </p:nvSpPr>
        <p:spPr/>
        <p:txBody>
          <a:bodyPr/>
          <a:lstStyle/>
          <a:p>
            <a:endParaRPr lang="tr"/>
          </a:p>
        </p:txBody>
      </p:sp>
      <p:pic>
        <p:nvPicPr>
          <p:cNvPr id="15" name="Picture 4">
            <a:extLst>
              <a:ext uri="{FF2B5EF4-FFF2-40B4-BE49-F238E27FC236}">
                <a16:creationId xmlns:a16="http://schemas.microsoft.com/office/drawing/2014/main" id="{8CE0265E-029E-4219-8F02-A929EAF20918}"/>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a:extLst>
              <a:ext uri="{FF2B5EF4-FFF2-40B4-BE49-F238E27FC236}">
                <a16:creationId xmlns:a16="http://schemas.microsoft.com/office/drawing/2014/main" id="{6E0EF5B3-1C7F-4660-A6D1-6B02E941038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dirty="0">
              <a:latin typeface="Verdana" panose="020B0604030504040204" pitchFamily="34" charset="0"/>
              <a:ea typeface="Verdana" panose="020B0604030504040204" pitchFamily="34" charset="0"/>
            </a:endParaRPr>
          </a:p>
        </p:txBody>
      </p:sp>
      <p:sp>
        <p:nvSpPr>
          <p:cNvPr id="13" name="TextBox 7">
            <a:extLst>
              <a:ext uri="{FF2B5EF4-FFF2-40B4-BE49-F238E27FC236}">
                <a16:creationId xmlns:a16="http://schemas.microsoft.com/office/drawing/2014/main" id="{A440D332-1417-4A98-BC4A-09D5E690C999}"/>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1" i="0" u="none" baseline="0">
                <a:solidFill>
                  <a:schemeClr val="bg1"/>
                </a:solidFill>
                <a:latin typeface="Verdana" panose="020B0604030504040204" pitchFamily="34" charset="0"/>
                <a:ea typeface="Verdana" panose="020B0604030504040204" pitchFamily="34" charset="0"/>
                <a:cs typeface="Verdana" charset="0"/>
              </a:rPr>
              <a:t>Yanlış </a:t>
            </a:r>
          </a:p>
        </p:txBody>
      </p:sp>
      <p:sp>
        <p:nvSpPr>
          <p:cNvPr id="5" name="Rectangle 2">
            <a:extLst>
              <a:ext uri="{FF2B5EF4-FFF2-40B4-BE49-F238E27FC236}">
                <a16:creationId xmlns:a16="http://schemas.microsoft.com/office/drawing/2014/main" id="{4D27D9AC-4ADB-45D9-AFA6-8E0CDEC5466B}"/>
              </a:ext>
            </a:extLst>
          </p:cNvPr>
          <p:cNvSpPr>
            <a:spLocks noChangeArrowheads="1"/>
          </p:cNvSpPr>
          <p:nvPr/>
        </p:nvSpPr>
        <p:spPr bwMode="auto">
          <a:xfrm>
            <a:off x="722312" y="1231904"/>
            <a:ext cx="7565590"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rtl="0" eaLnBrk="1" hangingPunct="1">
              <a:defRPr/>
            </a:pPr>
            <a:r>
              <a:rPr lang="tr" sz="4200" b="1" i="0" u="none" baseline="0" dirty="0">
                <a:solidFill>
                  <a:srgbClr val="FF0000"/>
                </a:solidFill>
                <a:latin typeface="Verdana" panose="020B0604030504040204" pitchFamily="34" charset="0"/>
                <a:ea typeface="Verdana" panose="020B0604030504040204" pitchFamily="34" charset="0"/>
                <a:cs typeface="Verdana" panose="020B0604030504040204" pitchFamily="34" charset="0"/>
              </a:rPr>
              <a:t>YANLIŞ:</a:t>
            </a:r>
          </a:p>
          <a:p>
            <a:pPr algn="ctr" rtl="0" eaLnBrk="1" hangingPunct="1">
              <a:defRPr/>
            </a:pPr>
            <a:r>
              <a:rPr lang="tr" sz="4200" b="0" i="0" u="none" baseline="0" dirty="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tr" sz="4200" b="0" i="0" u="none" baseline="0" dirty="0">
                <a:latin typeface="Verdana" panose="020B0604030504040204" pitchFamily="34" charset="0"/>
                <a:ea typeface="Verdana" panose="020B0604030504040204" pitchFamily="34" charset="0"/>
                <a:cs typeface="Verdana" panose="020B0604030504040204" pitchFamily="34" charset="0"/>
              </a:rPr>
              <a:t>Budapeşte Sözleşmesi </a:t>
            </a:r>
            <a:r>
              <a:rPr lang="tr" sz="4200" b="1" i="0" u="none" baseline="0" dirty="0">
                <a:latin typeface="Verdana" panose="020B0604030504040204" pitchFamily="34" charset="0"/>
                <a:ea typeface="Verdana" panose="020B0604030504040204" pitchFamily="34" charset="0"/>
                <a:cs typeface="Verdana" panose="020B0604030504040204" pitchFamily="34" charset="0"/>
              </a:rPr>
              <a:t>güncel değil </a:t>
            </a:r>
            <a:endParaRPr lang="tr" sz="4200" b="1" dirty="0">
              <a:latin typeface="Verdana" panose="020B0604030504040204" pitchFamily="34" charset="0"/>
              <a:ea typeface="Verdana" panose="020B0604030504040204" pitchFamily="34" charset="0"/>
              <a:cs typeface="Verdana" panose="020B0604030504040204" pitchFamily="34" charset="0"/>
            </a:endParaRPr>
          </a:p>
        </p:txBody>
      </p:sp>
      <p:pic>
        <p:nvPicPr>
          <p:cNvPr id="4" name="Picture 2" descr="Image result for evolution of technology">
            <a:extLst>
              <a:ext uri="{FF2B5EF4-FFF2-40B4-BE49-F238E27FC236}">
                <a16:creationId xmlns:a16="http://schemas.microsoft.com/office/drawing/2014/main" id="{4BDCF68D-0CB9-438A-AEB4-33011F5C821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5074" y="3263229"/>
            <a:ext cx="8813851" cy="324035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74AFFC74-60C3-4BE7-86F0-8405A57003F9}"/>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pic>
        <p:nvPicPr>
          <p:cNvPr id="10"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7750272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5"/>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3100" b="1" i="0" u="none" baseline="0">
                <a:solidFill>
                  <a:schemeClr val="bg1"/>
                </a:solidFill>
                <a:latin typeface="Verdana" panose="020B0604030504040204" pitchFamily="34" charset="0"/>
              </a:rPr>
              <a:t>Doğru </a:t>
            </a:r>
          </a:p>
        </p:txBody>
      </p:sp>
      <p:sp>
        <p:nvSpPr>
          <p:cNvPr id="11" name="Rectangle 2"/>
          <p:cNvSpPr>
            <a:spLocks noChangeArrowheads="1"/>
          </p:cNvSpPr>
          <p:nvPr/>
        </p:nvSpPr>
        <p:spPr bwMode="auto">
          <a:xfrm>
            <a:off x="395536" y="1266869"/>
            <a:ext cx="8352928" cy="580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tr" sz="3500" b="1" i="0" u="none" strike="noStrike" kern="1200" cap="none" spc="0" normalizeH="0" baseline="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DOĞRU</a:t>
            </a:r>
            <a:r>
              <a:rPr kumimoji="0" lang="tr" sz="2500" b="1" i="0" u="none" strike="noStrike" kern="1200" cap="none" spc="0" normalizeH="0" baseline="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a:t>
            </a:r>
          </a:p>
          <a:p>
            <a:pPr algn="l" rtl="0" eaLnBrk="1" hangingPunct="1">
              <a:defRPr/>
            </a:pPr>
            <a:endParaRPr lang="tr" sz="2400" dirty="0">
              <a:latin typeface="Verdana" panose="020B0604030504040204" pitchFamily="34" charset="0"/>
              <a:ea typeface="Verdana" panose="020B0604030504040204" pitchFamily="34" charset="0"/>
              <a:cs typeface="Verdana" panose="020B0604030504040204" pitchFamily="34" charset="0"/>
            </a:endParaRPr>
          </a:p>
          <a:p>
            <a:pPr marL="571500" indent="-571500" algn="l" rtl="0" eaLnBrk="1" hangingPunct="1">
              <a:buFont typeface="Arial" panose="020B0604020202020204" pitchFamily="34" charset="0"/>
              <a:buChar char="•"/>
              <a:defRPr/>
            </a:pPr>
            <a:r>
              <a:rPr lang="tr" sz="2400" b="0" i="0" u="none" baseline="0">
                <a:latin typeface="Verdana" panose="020B0604030504040204" pitchFamily="34" charset="0"/>
                <a:ea typeface="Verdana" panose="020B0604030504040204" pitchFamily="34" charset="0"/>
                <a:cs typeface="Verdana" panose="020B0604030504040204" pitchFamily="34" charset="0"/>
              </a:rPr>
              <a:t>2001'da hazırlandı </a:t>
            </a:r>
          </a:p>
          <a:p>
            <a:pPr marL="571500" indent="-571500" algn="l" rtl="0" eaLnBrk="1" hangingPunct="1">
              <a:buFont typeface="Arial" panose="020B0604020202020204" pitchFamily="34" charset="0"/>
              <a:buChar char="•"/>
              <a:defRPr/>
            </a:pPr>
            <a:endParaRPr lang="tr" sz="2400" dirty="0">
              <a:latin typeface="Verdana" panose="020B0604030504040204" pitchFamily="34" charset="0"/>
              <a:ea typeface="Verdana" panose="020B0604030504040204" pitchFamily="34" charset="0"/>
              <a:cs typeface="Verdana" panose="020B0604030504040204" pitchFamily="34" charset="0"/>
            </a:endParaRPr>
          </a:p>
          <a:p>
            <a:pPr marL="571500" indent="-571500" algn="l" rtl="0" eaLnBrk="1" hangingPunct="1">
              <a:buFont typeface="Arial" panose="020B0604020202020204" pitchFamily="34" charset="0"/>
              <a:buChar char="•"/>
              <a:defRPr/>
            </a:pPr>
            <a:r>
              <a:rPr lang="tr" sz="2400" b="0" i="0" u="none" baseline="0">
                <a:latin typeface="Verdana" panose="020B0604030504040204" pitchFamily="34" charset="0"/>
                <a:ea typeface="Verdana" panose="020B0604030504040204" pitchFamily="34" charset="0"/>
                <a:cs typeface="Verdana" panose="020B0604030504040204" pitchFamily="34" charset="0"/>
              </a:rPr>
              <a:t>Ek Protokoller </a:t>
            </a:r>
          </a:p>
          <a:p>
            <a:pPr marL="571500" indent="-571500" algn="l" rtl="0" eaLnBrk="1" hangingPunct="1">
              <a:buFont typeface="Arial" panose="020B0604020202020204" pitchFamily="34" charset="0"/>
              <a:buChar char="•"/>
              <a:defRPr/>
            </a:pPr>
            <a:endParaRPr lang="tr" sz="2400" dirty="0">
              <a:latin typeface="Verdana" panose="020B0604030504040204" pitchFamily="34" charset="0"/>
              <a:ea typeface="Verdana" panose="020B0604030504040204" pitchFamily="34" charset="0"/>
              <a:cs typeface="Verdana" panose="020B0604030504040204" pitchFamily="34" charset="0"/>
            </a:endParaRPr>
          </a:p>
          <a:p>
            <a:pPr marL="571500" indent="-571500" algn="l" rtl="0" eaLnBrk="1" hangingPunct="1">
              <a:buFont typeface="Arial" panose="020B0604020202020204" pitchFamily="34" charset="0"/>
              <a:buChar char="•"/>
              <a:defRPr/>
            </a:pPr>
            <a:r>
              <a:rPr lang="tr" sz="2400" b="0" i="0" u="none" baseline="0">
                <a:latin typeface="Verdana" panose="020B0604030504040204" pitchFamily="34" charset="0"/>
                <a:ea typeface="Verdana" panose="020B0604030504040204" pitchFamily="34" charset="0"/>
                <a:cs typeface="Verdana" panose="020B0604030504040204" pitchFamily="34" charset="0"/>
              </a:rPr>
              <a:t>Rehberlik Notları</a:t>
            </a:r>
          </a:p>
          <a:p>
            <a:pPr marL="571500" indent="-571500" algn="l" rtl="0" eaLnBrk="1" hangingPunct="1">
              <a:buFont typeface="Arial" panose="020B0604020202020204" pitchFamily="34" charset="0"/>
              <a:buChar char="•"/>
              <a:defRPr/>
            </a:pPr>
            <a:endParaRPr lang="tr" sz="2400" dirty="0">
              <a:latin typeface="Verdana" panose="020B0604030504040204" pitchFamily="34" charset="0"/>
              <a:ea typeface="Verdana" panose="020B0604030504040204" pitchFamily="34" charset="0"/>
              <a:cs typeface="Verdana" panose="020B0604030504040204" pitchFamily="34" charset="0"/>
            </a:endParaRPr>
          </a:p>
          <a:p>
            <a:pPr marL="571500" indent="-571500" algn="l" rtl="0" eaLnBrk="1" hangingPunct="1">
              <a:buFont typeface="Arial" panose="020B0604020202020204" pitchFamily="34" charset="0"/>
              <a:buChar char="•"/>
              <a:defRPr/>
            </a:pPr>
            <a:r>
              <a:rPr lang="tr" sz="2400" b="0" i="0" u="none" baseline="0">
                <a:latin typeface="Verdana" panose="020B0604030504040204" pitchFamily="34" charset="0"/>
                <a:ea typeface="Verdana" panose="020B0604030504040204" pitchFamily="34" charset="0"/>
                <a:cs typeface="Verdana" panose="020B0604030504040204" pitchFamily="34" charset="0"/>
              </a:rPr>
              <a:t>Diğer antlaşmalar (Arap Sözleşmesi, Afrika Birliği Sözleşmesi) ve ulusal kanunlar için dayanak olarak kullanılmaya devam ediyor</a:t>
            </a:r>
          </a:p>
          <a:p>
            <a:pPr marL="571500" indent="-571500" algn="l" rtl="0" eaLnBrk="1" hangingPunct="1">
              <a:buFont typeface="Arial" panose="020B0604020202020204" pitchFamily="34" charset="0"/>
              <a:buChar char="•"/>
              <a:defRPr/>
            </a:pPr>
            <a:endParaRPr lang="tr" dirty="0">
              <a:latin typeface="Verdana" panose="020B0604030504040204" pitchFamily="34" charset="0"/>
              <a:ea typeface="Verdana" panose="020B0604030504040204" pitchFamily="34" charset="0"/>
              <a:cs typeface="Verdana" panose="020B0604030504040204" pitchFamily="34" charset="0"/>
            </a:endParaRPr>
          </a:p>
          <a:p>
            <a:pPr marL="571500" indent="-571500" algn="l" rtl="0" eaLnBrk="1" hangingPunct="1">
              <a:buFont typeface="Arial" panose="020B0604020202020204" pitchFamily="34" charset="0"/>
              <a:buChar char="•"/>
              <a:defRPr/>
            </a:pPr>
            <a:r>
              <a:rPr lang="tr" b="0" i="0" u="none" baseline="0">
                <a:latin typeface="Verdana" panose="020B0604030504040204" pitchFamily="34" charset="0"/>
                <a:ea typeface="Verdana" panose="020B0604030504040204" pitchFamily="34" charset="0"/>
                <a:cs typeface="Verdana" panose="020B0604030504040204" pitchFamily="34" charset="0"/>
              </a:rPr>
              <a:t>Ülkeler onaylamaya devam ediyor</a:t>
            </a:r>
          </a:p>
          <a:p>
            <a:pPr marL="571500" indent="-571500" algn="l" rtl="0" eaLnBrk="1" hangingPunct="1">
              <a:buFont typeface="Arial" panose="020B0604020202020204" pitchFamily="34" charset="0"/>
              <a:buChar char="•"/>
              <a:defRPr/>
            </a:pPr>
            <a:endParaRPr lang="tr" dirty="0">
              <a:latin typeface="Verdana" panose="020B0604030504040204" pitchFamily="34" charset="0"/>
              <a:ea typeface="Verdana" panose="020B0604030504040204" pitchFamily="34" charset="0"/>
              <a:cs typeface="Verdana" panose="020B0604030504040204" pitchFamily="34" charset="0"/>
            </a:endParaRPr>
          </a:p>
          <a:p>
            <a:pPr marL="571500" indent="-571500" algn="l" rtl="0" eaLnBrk="1" hangingPunct="1">
              <a:buFont typeface="Arial" panose="020B0604020202020204" pitchFamily="34" charset="0"/>
              <a:buChar char="•"/>
              <a:defRPr/>
            </a:pPr>
            <a:endParaRPr lang="tr" sz="2400" dirty="0">
              <a:latin typeface="Verdana" panose="020B0604030504040204" pitchFamily="34" charset="0"/>
              <a:ea typeface="Verdana" panose="020B0604030504040204" pitchFamily="34" charset="0"/>
              <a:cs typeface="Verdana" panose="020B0604030504040204" pitchFamily="34" charset="0"/>
            </a:endParaRPr>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rtl="0" eaLnBrk="1" hangingPunct="1">
              <a:spcBef>
                <a:spcPct val="0"/>
              </a:spcBef>
            </a:pPr>
            <a:endParaRPr lang="tr" sz="2400">
              <a:latin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0095964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a:p>
        </p:txBody>
      </p:sp>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tr"/>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1" i="0" u="none" baseline="0">
                <a:solidFill>
                  <a:schemeClr val="bg1"/>
                </a:solidFill>
                <a:latin typeface="Verdana" charset="0"/>
                <a:cs typeface="Verdana" charset="0"/>
              </a:rPr>
              <a:t>Oturum hedefleri</a:t>
            </a:r>
            <a:endParaRPr lang="tr" sz="2000" b="1" dirty="0">
              <a:solidFill>
                <a:schemeClr val="bg1"/>
              </a:solidFill>
              <a:latin typeface="Verdana" charset="0"/>
              <a:cs typeface="Verdana" charset="0"/>
            </a:endParaRPr>
          </a:p>
        </p:txBody>
      </p:sp>
      <p:sp>
        <p:nvSpPr>
          <p:cNvPr id="3" name="Content Placeholder 2">
            <a:extLst>
              <a:ext uri="{FF2B5EF4-FFF2-40B4-BE49-F238E27FC236}">
                <a16:creationId xmlns:a16="http://schemas.microsoft.com/office/drawing/2014/main" id="{77B18497-BF37-4A20-ABA6-353886C26CA1}"/>
              </a:ext>
            </a:extLst>
          </p:cNvPr>
          <p:cNvSpPr>
            <a:spLocks noGrp="1"/>
          </p:cNvSpPr>
          <p:nvPr>
            <p:ph idx="1"/>
          </p:nvPr>
        </p:nvSpPr>
        <p:spPr>
          <a:xfrm>
            <a:off x="323528" y="1340767"/>
            <a:ext cx="8712522" cy="5240233"/>
          </a:xfrm>
        </p:spPr>
        <p:txBody>
          <a:bodyPr>
            <a:normAutofit/>
          </a:bodyPr>
          <a:lstStyle/>
          <a:p>
            <a:pPr marL="0" indent="0" algn="just" rtl="0">
              <a:buNone/>
            </a:pPr>
            <a:r>
              <a:rPr lang="tr" b="0" i="0" u="none" baseline="0" dirty="0">
                <a:latin typeface="Verdana" panose="020B0604030504040204" pitchFamily="34" charset="0"/>
                <a:ea typeface="Verdana" panose="020B0604030504040204" pitchFamily="34" charset="0"/>
              </a:rPr>
              <a:t>Bu oturumun sonunda </a:t>
            </a:r>
            <a:r>
              <a:rPr lang="tr-TR" b="0" i="0" u="none" baseline="0" dirty="0">
                <a:latin typeface="Verdana" panose="020B0604030504040204" pitchFamily="34" charset="0"/>
                <a:ea typeface="Verdana" panose="020B0604030504040204" pitchFamily="34" charset="0"/>
              </a:rPr>
              <a:t>katılımcılar</a:t>
            </a:r>
            <a:r>
              <a:rPr lang="tr" b="0" i="0" u="none" baseline="0" dirty="0">
                <a:latin typeface="Verdana" panose="020B0604030504040204" pitchFamily="34" charset="0"/>
                <a:ea typeface="Verdana" panose="020B0604030504040204" pitchFamily="34" charset="0"/>
              </a:rPr>
              <a:t>:</a:t>
            </a:r>
          </a:p>
          <a:p>
            <a:pPr algn="just" rtl="0"/>
            <a:r>
              <a:rPr lang="tr" sz="2800" b="0" i="0" u="none" baseline="0" dirty="0">
                <a:latin typeface="Verdana" panose="020B0604030504040204" pitchFamily="34" charset="0"/>
                <a:ea typeface="Verdana" panose="020B0604030504040204" pitchFamily="34" charset="0"/>
              </a:rPr>
              <a:t>Budapeşte Sözleşmesinin kapsamını anlamış olacak,</a:t>
            </a:r>
          </a:p>
          <a:p>
            <a:pPr algn="just" rtl="0"/>
            <a:r>
              <a:rPr lang="tr" sz="2800" b="0" i="0" u="none" baseline="0" dirty="0">
                <a:latin typeface="Verdana" panose="020B0604030504040204" pitchFamily="34" charset="0"/>
                <a:ea typeface="Verdana" panose="020B0604030504040204" pitchFamily="34" charset="0"/>
              </a:rPr>
              <a:t>Budapeşte Sözleşmesinin kaç tane üyesi olduğunu öğrenmiş olacak, </a:t>
            </a:r>
          </a:p>
          <a:p>
            <a:pPr algn="just" rtl="0"/>
            <a:r>
              <a:rPr lang="tr" sz="2800" b="0" i="0" u="none" baseline="0" dirty="0">
                <a:latin typeface="Verdana" panose="020B0604030504040204" pitchFamily="34" charset="0"/>
                <a:ea typeface="Verdana" panose="020B0604030504040204" pitchFamily="34" charset="0"/>
              </a:rPr>
              <a:t>Bir Siber suçlar antlaşmasının temel unsurlarını bilecek, </a:t>
            </a:r>
          </a:p>
          <a:p>
            <a:pPr algn="just" rtl="0"/>
            <a:r>
              <a:rPr lang="tr" sz="2800" b="0" i="0" u="none" baseline="0" dirty="0">
                <a:latin typeface="Verdana" panose="020B0604030504040204" pitchFamily="34" charset="0"/>
                <a:ea typeface="Verdana" panose="020B0604030504040204" pitchFamily="34" charset="0"/>
              </a:rPr>
              <a:t>Budapeşte Sözleşmesinin faydalarını anlamış olacak ve Budapeşte Sözleşmesi hakkındaki yaygın yanlış kanıları ele alacaktır.</a:t>
            </a:r>
            <a:endParaRPr lang="tr" dirty="0">
              <a:latin typeface="Verdana" panose="020B0604030504040204" pitchFamily="34" charset="0"/>
              <a:ea typeface="Verdana" panose="020B0604030504040204" pitchFamily="34" charset="0"/>
            </a:endParaRPr>
          </a:p>
        </p:txBody>
      </p:sp>
      <p:sp>
        <p:nvSpPr>
          <p:cNvPr id="53254" name="Rectangle 11"/>
          <p:cNvSpPr>
            <a:spLocks noChangeArrowheads="1"/>
          </p:cNvSpPr>
          <p:nvPr/>
        </p:nvSpPr>
        <p:spPr bwMode="auto">
          <a:xfrm>
            <a:off x="7937" y="6581001"/>
            <a:ext cx="924458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rtl="0"/>
            <a:r>
              <a:rPr lang="tr" sz="1200" b="1" i="0" u="none" baseline="0">
                <a:solidFill>
                  <a:srgbClr val="FFFFFF"/>
                </a:solidFill>
                <a:latin typeface="Verdana" charset="0"/>
                <a:cs typeface="Verdana" charset="0"/>
              </a:rPr>
              <a:t>www.coe.int/cybercrime</a:t>
            </a:r>
            <a:r>
              <a:rPr lang="tr" sz="1200" b="0" i="0" u="none" baseline="0">
                <a:solidFill>
                  <a:srgbClr val="FFFFFF"/>
                </a:solidFill>
                <a:latin typeface="Verdana" charset="0"/>
                <a:cs typeface="Verdana" charset="0"/>
              </a:rPr>
              <a:t>						</a:t>
            </a:r>
          </a:p>
        </p:txBody>
      </p:sp>
      <p:sp>
        <p:nvSpPr>
          <p:cNvPr id="11" name="Rectangle 10"/>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a:p>
        </p:txBody>
      </p:sp>
      <p:pic>
        <p:nvPicPr>
          <p:cNvPr id="9"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4346278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5"/>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3100" b="1" i="0" u="none" baseline="0">
                <a:solidFill>
                  <a:schemeClr val="bg1"/>
                </a:solidFill>
                <a:latin typeface="Verdana" panose="020B0604030504040204" pitchFamily="34" charset="0"/>
              </a:rPr>
              <a:t>Doğru </a:t>
            </a:r>
          </a:p>
        </p:txBody>
      </p:sp>
      <p:sp>
        <p:nvSpPr>
          <p:cNvPr id="11" name="Rectangle 2"/>
          <p:cNvSpPr>
            <a:spLocks noChangeArrowheads="1"/>
          </p:cNvSpPr>
          <p:nvPr/>
        </p:nvSpPr>
        <p:spPr bwMode="auto">
          <a:xfrm>
            <a:off x="467544" y="1268760"/>
            <a:ext cx="8352928" cy="4693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tr" sz="3500" b="1" i="0" u="none" strike="noStrike" kern="1200" cap="none" spc="0" normalizeH="0" baseline="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DOĞRU</a:t>
            </a:r>
            <a:r>
              <a:rPr kumimoji="0" lang="tr" sz="2500" b="1" i="0" u="none" strike="noStrike" kern="1200" cap="none" spc="0" normalizeH="0" baseline="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a:t>
            </a:r>
          </a:p>
          <a:p>
            <a:pPr marL="571500" indent="-571500" algn="l" rtl="0" eaLnBrk="1" hangingPunct="1">
              <a:buFont typeface="Arial" panose="020B0604020202020204" pitchFamily="34" charset="0"/>
              <a:buChar char="•"/>
              <a:defRPr/>
            </a:pPr>
            <a:endParaRPr lang="tr" dirty="0">
              <a:latin typeface="Verdana" panose="020B0604030504040204" pitchFamily="34" charset="0"/>
              <a:ea typeface="Verdana" panose="020B0604030504040204" pitchFamily="34" charset="0"/>
              <a:cs typeface="Verdana" panose="020B0604030504040204" pitchFamily="34" charset="0"/>
            </a:endParaRPr>
          </a:p>
          <a:p>
            <a:pPr marL="571500" indent="-571500" algn="l" rtl="0" eaLnBrk="1" hangingPunct="1">
              <a:buFont typeface="Arial" panose="020B0604020202020204" pitchFamily="34" charset="0"/>
              <a:buChar char="•"/>
              <a:defRPr/>
            </a:pPr>
            <a:r>
              <a:rPr lang="tr" b="0" i="0" u="none" baseline="0" dirty="0">
                <a:latin typeface="Verdana" panose="020B0604030504040204" pitchFamily="34" charset="0"/>
                <a:ea typeface="Verdana" panose="020B0604030504040204" pitchFamily="34" charset="0"/>
                <a:cs typeface="Verdana" panose="020B0604030504040204" pitchFamily="34" charset="0"/>
              </a:rPr>
              <a:t>Birçok gelişmiş ülke eski ancak etkili siber suç mevzuatına sahiptir </a:t>
            </a:r>
          </a:p>
          <a:p>
            <a:pPr marL="1314450" lvl="1" indent="-571500" algn="l" rtl="0" eaLnBrk="1" hangingPunct="1">
              <a:buFont typeface="Arial" panose="020B0604020202020204" pitchFamily="34" charset="0"/>
              <a:buChar char="•"/>
              <a:defRPr/>
            </a:pPr>
            <a:r>
              <a:rPr lang="tr" b="0" i="0" u="none" baseline="0" dirty="0">
                <a:latin typeface="Verdana" panose="020B0604030504040204" pitchFamily="34" charset="0"/>
                <a:ea typeface="Verdana" panose="020B0604030504040204" pitchFamily="34" charset="0"/>
                <a:cs typeface="Verdana" panose="020B0604030504040204" pitchFamily="34" charset="0"/>
              </a:rPr>
              <a:t>ABD – 1986 </a:t>
            </a:r>
          </a:p>
          <a:p>
            <a:pPr marL="1314450" lvl="1" indent="-571500" algn="l" rtl="0" eaLnBrk="1" hangingPunct="1">
              <a:buFont typeface="Arial" panose="020B0604020202020204" pitchFamily="34" charset="0"/>
              <a:buChar char="•"/>
              <a:defRPr/>
            </a:pPr>
            <a:r>
              <a:rPr lang="tr" b="0" i="0" u="none" baseline="0" dirty="0">
                <a:latin typeface="Verdana" panose="020B0604030504040204" pitchFamily="34" charset="0"/>
                <a:ea typeface="Verdana" panose="020B0604030504040204" pitchFamily="34" charset="0"/>
                <a:cs typeface="Verdana" panose="020B0604030504040204" pitchFamily="34" charset="0"/>
              </a:rPr>
              <a:t>BK – 1990</a:t>
            </a:r>
          </a:p>
          <a:p>
            <a:pPr marL="1314450" lvl="1" indent="-571500" algn="l" rtl="0" eaLnBrk="1" hangingPunct="1">
              <a:buFont typeface="Arial" panose="020B0604020202020204" pitchFamily="34" charset="0"/>
              <a:buChar char="•"/>
              <a:defRPr/>
            </a:pPr>
            <a:r>
              <a:rPr lang="tr" b="0" i="0" u="none" baseline="0" dirty="0">
                <a:latin typeface="Verdana" panose="020B0604030504040204" pitchFamily="34" charset="0"/>
                <a:ea typeface="Verdana" panose="020B0604030504040204" pitchFamily="34" charset="0"/>
                <a:cs typeface="Verdana" panose="020B0604030504040204" pitchFamily="34" charset="0"/>
              </a:rPr>
              <a:t>Avustralya – 2001</a:t>
            </a:r>
          </a:p>
          <a:p>
            <a:pPr marL="1314450" lvl="1" indent="-571500" algn="l" rtl="0" eaLnBrk="1" hangingPunct="1">
              <a:buFont typeface="Arial" panose="020B0604020202020204" pitchFamily="34" charset="0"/>
              <a:buChar char="•"/>
              <a:defRPr/>
            </a:pPr>
            <a:r>
              <a:rPr lang="tr" b="0" i="0" u="none" baseline="0" dirty="0">
                <a:latin typeface="Verdana" panose="020B0604030504040204" pitchFamily="34" charset="0"/>
                <a:ea typeface="Verdana" panose="020B0604030504040204" pitchFamily="34" charset="0"/>
                <a:cs typeface="Verdana" panose="020B0604030504040204" pitchFamily="34" charset="0"/>
              </a:rPr>
              <a:t>Fransa – 2004 </a:t>
            </a:r>
          </a:p>
          <a:p>
            <a:pPr marL="571500" indent="-571500" algn="l" rtl="0" eaLnBrk="1" hangingPunct="1">
              <a:buFont typeface="Arial" panose="020B0604020202020204" pitchFamily="34" charset="0"/>
              <a:buChar char="•"/>
              <a:defRPr/>
            </a:pPr>
            <a:endParaRPr lang="tr" dirty="0">
              <a:latin typeface="Verdana" panose="020B0604030504040204" pitchFamily="34" charset="0"/>
              <a:ea typeface="Verdana" panose="020B0604030504040204" pitchFamily="34" charset="0"/>
              <a:cs typeface="Verdana" panose="020B0604030504040204" pitchFamily="34" charset="0"/>
            </a:endParaRPr>
          </a:p>
          <a:p>
            <a:pPr marL="571500" indent="-571500" algn="l" rtl="0" eaLnBrk="1" hangingPunct="1">
              <a:buFont typeface="Arial" panose="020B0604020202020204" pitchFamily="34" charset="0"/>
              <a:buChar char="•"/>
              <a:defRPr/>
            </a:pPr>
            <a:r>
              <a:rPr lang="tr" b="0" i="0" u="none" baseline="0" dirty="0">
                <a:latin typeface="Verdana" panose="020B0604030504040204" pitchFamily="34" charset="0"/>
                <a:ea typeface="Verdana" panose="020B0604030504040204" pitchFamily="34" charset="0"/>
                <a:cs typeface="Verdana" panose="020B0604030504040204" pitchFamily="34" charset="0"/>
              </a:rPr>
              <a:t>Uzun süre geçerliliğini korumasının sırrı, teknolojiden bağımsız olup organik olarak yeni suç ve teknolojileri içerecek şekilde bir kapsama sahip olmasında yatar</a:t>
            </a:r>
            <a:endParaRPr lang="tr" dirty="0">
              <a:latin typeface="Verdana" panose="020B0604030504040204" pitchFamily="34" charset="0"/>
              <a:ea typeface="Verdana" panose="020B0604030504040204" pitchFamily="34" charset="0"/>
              <a:cs typeface="Verdana" panose="020B0604030504040204" pitchFamily="34" charset="0"/>
            </a:endParaRPr>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rtl="0" eaLnBrk="1" hangingPunct="1">
              <a:spcBef>
                <a:spcPct val="0"/>
              </a:spcBef>
            </a:pPr>
            <a:endParaRPr lang="tr" sz="2400">
              <a:latin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92745110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4">
            <a:extLst>
              <a:ext uri="{FF2B5EF4-FFF2-40B4-BE49-F238E27FC236}">
                <a16:creationId xmlns:a16="http://schemas.microsoft.com/office/drawing/2014/main" id="{8CE0265E-029E-4219-8F02-A929EAF20918}"/>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a:extLst>
              <a:ext uri="{FF2B5EF4-FFF2-40B4-BE49-F238E27FC236}">
                <a16:creationId xmlns:a16="http://schemas.microsoft.com/office/drawing/2014/main" id="{6E0EF5B3-1C7F-4660-A6D1-6B02E941038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dirty="0">
              <a:latin typeface="Verdana" panose="020B0604030504040204" pitchFamily="34" charset="0"/>
              <a:ea typeface="Verdana" panose="020B0604030504040204" pitchFamily="34" charset="0"/>
            </a:endParaRPr>
          </a:p>
        </p:txBody>
      </p:sp>
      <p:sp>
        <p:nvSpPr>
          <p:cNvPr id="13" name="TextBox 7">
            <a:extLst>
              <a:ext uri="{FF2B5EF4-FFF2-40B4-BE49-F238E27FC236}">
                <a16:creationId xmlns:a16="http://schemas.microsoft.com/office/drawing/2014/main" id="{A440D332-1417-4A98-BC4A-09D5E690C999}"/>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1" i="0" u="none" baseline="0">
                <a:solidFill>
                  <a:schemeClr val="bg1"/>
                </a:solidFill>
                <a:latin typeface="Verdana" panose="020B0604030504040204" pitchFamily="34" charset="0"/>
                <a:ea typeface="Verdana" panose="020B0604030504040204" pitchFamily="34" charset="0"/>
                <a:cs typeface="Verdana" charset="0"/>
              </a:rPr>
              <a:t>Yanlış </a:t>
            </a:r>
          </a:p>
        </p:txBody>
      </p:sp>
      <p:sp>
        <p:nvSpPr>
          <p:cNvPr id="5" name="Rectangle 2">
            <a:extLst>
              <a:ext uri="{FF2B5EF4-FFF2-40B4-BE49-F238E27FC236}">
                <a16:creationId xmlns:a16="http://schemas.microsoft.com/office/drawing/2014/main" id="{4D27D9AC-4ADB-45D9-AFA6-8E0CDEC5466B}"/>
              </a:ext>
            </a:extLst>
          </p:cNvPr>
          <p:cNvSpPr>
            <a:spLocks noChangeArrowheads="1"/>
          </p:cNvSpPr>
          <p:nvPr/>
        </p:nvSpPr>
        <p:spPr bwMode="auto">
          <a:xfrm>
            <a:off x="395536" y="1231904"/>
            <a:ext cx="8208912" cy="4847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rtl="0" eaLnBrk="1" hangingPunct="1">
              <a:defRPr/>
            </a:pPr>
            <a:r>
              <a:rPr lang="tr" sz="3900" b="1" i="0" u="none" baseline="0">
                <a:solidFill>
                  <a:srgbClr val="FF0000"/>
                </a:solidFill>
                <a:latin typeface="Verdana" panose="020B0604030504040204" pitchFamily="34" charset="0"/>
                <a:ea typeface="Verdana" panose="020B0604030504040204" pitchFamily="34" charset="0"/>
                <a:cs typeface="Verdana" panose="020B0604030504040204" pitchFamily="34" charset="0"/>
              </a:rPr>
              <a:t>YANLIŞ: </a:t>
            </a:r>
          </a:p>
          <a:p>
            <a:pPr algn="ctr" rtl="0" eaLnBrk="1" hangingPunct="1">
              <a:defRPr/>
            </a:pPr>
            <a:r>
              <a:rPr lang="tr" sz="3900" b="0" i="0" u="none" baseline="0">
                <a:latin typeface="Verdana" panose="020B0604030504040204" pitchFamily="34" charset="0"/>
                <a:ea typeface="Verdana" panose="020B0604030504040204" pitchFamily="34" charset="0"/>
                <a:cs typeface="Verdana" panose="020B0604030504040204" pitchFamily="34" charset="0"/>
              </a:rPr>
              <a:t>Budapeşte Sözleşmesi </a:t>
            </a:r>
            <a:r>
              <a:rPr lang="tr" sz="3900" b="1" i="0" u="none" baseline="0">
                <a:latin typeface="Verdana" panose="020B0604030504040204" pitchFamily="34" charset="0"/>
                <a:ea typeface="Verdana" panose="020B0604030504040204" pitchFamily="34" charset="0"/>
                <a:cs typeface="Verdana" panose="020B0604030504040204" pitchFamily="34" charset="0"/>
              </a:rPr>
              <a:t>az sayıda ülke tarafından hazırlandı </a:t>
            </a:r>
          </a:p>
          <a:p>
            <a:pPr algn="ctr" rtl="0" eaLnBrk="1" hangingPunct="1">
              <a:defRPr/>
            </a:pPr>
            <a:endParaRPr lang="tr" sz="3900" b="1" dirty="0">
              <a:latin typeface="Verdana" panose="020B0604030504040204" pitchFamily="34" charset="0"/>
              <a:ea typeface="Verdana" panose="020B0604030504040204" pitchFamily="34" charset="0"/>
              <a:cs typeface="Verdana" panose="020B0604030504040204" pitchFamily="34" charset="0"/>
            </a:endParaRPr>
          </a:p>
          <a:p>
            <a:pPr algn="ctr" rtl="0" eaLnBrk="1" hangingPunct="1">
              <a:defRPr/>
            </a:pPr>
            <a:endParaRPr lang="tr" sz="3900" b="1" dirty="0">
              <a:latin typeface="Verdana" panose="020B0604030504040204" pitchFamily="34" charset="0"/>
              <a:ea typeface="Verdana" panose="020B0604030504040204" pitchFamily="34" charset="0"/>
              <a:cs typeface="Verdana" panose="020B0604030504040204" pitchFamily="34" charset="0"/>
            </a:endParaRPr>
          </a:p>
          <a:p>
            <a:pPr algn="ctr" rtl="0" eaLnBrk="1" hangingPunct="1">
              <a:defRPr/>
            </a:pPr>
            <a:r>
              <a:rPr lang="tr" sz="2500" b="1" i="0" u="none" baseline="0">
                <a:latin typeface="Verdana" panose="020B0604030504040204" pitchFamily="34" charset="0"/>
                <a:ea typeface="Verdana" panose="020B0604030504040204" pitchFamily="34" charset="0"/>
                <a:cs typeface="Verdana" panose="020B0604030504040204" pitchFamily="34" charset="0"/>
              </a:rPr>
              <a:t>"Ülkem müzakere ve hazırlama sürecinin bir parçası değildi. Neden taraf olalım?"</a:t>
            </a:r>
            <a:endParaRPr lang="tr" sz="2500" b="1" dirty="0">
              <a:latin typeface="Verdana" panose="020B0604030504040204" pitchFamily="34" charset="0"/>
              <a:ea typeface="Verdana" panose="020B0604030504040204" pitchFamily="34" charset="0"/>
              <a:cs typeface="Verdana" panose="020B0604030504040204" pitchFamily="34" charset="0"/>
            </a:endParaRPr>
          </a:p>
        </p:txBody>
      </p:sp>
      <p:pic>
        <p:nvPicPr>
          <p:cNvPr id="6" name="Picture 6" descr="Image result for treaty writing">
            <a:extLst>
              <a:ext uri="{FF2B5EF4-FFF2-40B4-BE49-F238E27FC236}">
                <a16:creationId xmlns:a16="http://schemas.microsoft.com/office/drawing/2014/main" id="{21E5C267-DC10-4138-8E75-B0319161731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87170" y="3068960"/>
            <a:ext cx="1763688" cy="1755849"/>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74AFFC74-60C3-4BE7-86F0-8405A57003F9}"/>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pic>
        <p:nvPicPr>
          <p:cNvPr id="8"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0424365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5"/>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3100" b="1" i="0" u="none" baseline="0">
                <a:solidFill>
                  <a:schemeClr val="bg1"/>
                </a:solidFill>
                <a:latin typeface="Verdana" panose="020B0604030504040204" pitchFamily="34" charset="0"/>
              </a:rPr>
              <a:t>Doğru </a:t>
            </a:r>
          </a:p>
        </p:txBody>
      </p:sp>
      <p:sp>
        <p:nvSpPr>
          <p:cNvPr id="11" name="Rectangle 2"/>
          <p:cNvSpPr>
            <a:spLocks noChangeArrowheads="1"/>
          </p:cNvSpPr>
          <p:nvPr/>
        </p:nvSpPr>
        <p:spPr bwMode="auto">
          <a:xfrm>
            <a:off x="467544" y="1083796"/>
            <a:ext cx="8352928" cy="5555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rtl="0" eaLnBrk="1" hangingPunct="1">
              <a:defRPr/>
            </a:pPr>
            <a:r>
              <a:rPr kumimoji="0" lang="tr" sz="3200" b="1" i="0" u="none" strike="noStrike" kern="1200" cap="none" spc="0" normalizeH="0" baseline="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DOĞRU</a:t>
            </a:r>
            <a:r>
              <a:rPr kumimoji="0" lang="tr" sz="3200" b="1" i="0" u="none" strike="noStrike" kern="1200" cap="none" spc="0" normalizeH="0" baseline="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a:t>
            </a:r>
            <a:endParaRPr lang="tr" sz="3200" dirty="0">
              <a:latin typeface="Verdana" panose="020B0604030504040204" pitchFamily="34" charset="0"/>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endParaRPr lang="tr" dirty="0">
              <a:latin typeface="Verdana" panose="020B0604030504040204" pitchFamily="34" charset="0"/>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sz="2300" b="0" i="0" u="none" baseline="0" dirty="0">
                <a:latin typeface="Verdana" panose="020B0604030504040204" pitchFamily="34" charset="0"/>
                <a:ea typeface="Verdana" panose="020B0604030504040204" pitchFamily="34" charset="0"/>
                <a:cs typeface="Verdana" panose="020B0604030504040204" pitchFamily="34" charset="0"/>
              </a:rPr>
              <a:t>2001 yılında birçok ülke siber suçları öncelik olarak görmüyordu</a:t>
            </a:r>
          </a:p>
          <a:p>
            <a:pPr marL="571500" indent="-571500" algn="just" rtl="0" eaLnBrk="1" hangingPunct="1">
              <a:buFont typeface="Arial" panose="020B0604020202020204" pitchFamily="34" charset="0"/>
              <a:buChar char="•"/>
              <a:defRPr/>
            </a:pPr>
            <a:endParaRPr lang="tr" sz="2300" dirty="0">
              <a:latin typeface="Verdana" panose="020B0604030504040204" pitchFamily="34" charset="0"/>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sz="2300" b="0" i="0" u="none" baseline="0" dirty="0">
                <a:latin typeface="Verdana" panose="020B0604030504040204" pitchFamily="34" charset="0"/>
                <a:ea typeface="Verdana" panose="020B0604030504040204" pitchFamily="34" charset="0"/>
                <a:cs typeface="Verdana" panose="020B0604030504040204" pitchFamily="34" charset="0"/>
              </a:rPr>
              <a:t>Antlaşmalar, siyaset, önyargı ve stratejik çıkarlar yerine değer, fayda ve </a:t>
            </a:r>
            <a:r>
              <a:rPr lang="tr" sz="2300" b="1" i="0" u="none" baseline="0" dirty="0">
                <a:solidFill>
                  <a:srgbClr val="FF0000"/>
                </a:solidFill>
                <a:latin typeface="Verdana" panose="020B0604030504040204" pitchFamily="34" charset="0"/>
                <a:ea typeface="Verdana" panose="020B0604030504040204" pitchFamily="34" charset="0"/>
                <a:cs typeface="Verdana" panose="020B0604030504040204" pitchFamily="34" charset="0"/>
              </a:rPr>
              <a:t>ulusal çıkarlar</a:t>
            </a:r>
            <a:r>
              <a:rPr lang="tr" sz="2300" b="0" i="0" u="none" baseline="0" dirty="0">
                <a:latin typeface="Verdana" panose="020B0604030504040204" pitchFamily="34" charset="0"/>
                <a:ea typeface="Verdana" panose="020B0604030504040204" pitchFamily="34" charset="0"/>
                <a:cs typeface="Verdana" panose="020B0604030504040204" pitchFamily="34" charset="0"/>
              </a:rPr>
              <a:t> açısından değerlendirilmelidir </a:t>
            </a:r>
          </a:p>
          <a:p>
            <a:pPr marL="571500" indent="-571500" algn="just" rtl="0" eaLnBrk="1" hangingPunct="1">
              <a:buFont typeface="Arial" panose="020B0604020202020204" pitchFamily="34" charset="0"/>
              <a:buChar char="•"/>
              <a:defRPr/>
            </a:pPr>
            <a:endParaRPr lang="tr" sz="2300" dirty="0">
              <a:latin typeface="Verdana" panose="020B0604030504040204" pitchFamily="34" charset="0"/>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sz="2300" b="0" i="0" u="none" baseline="0" dirty="0">
                <a:latin typeface="Verdana" panose="020B0604030504040204" pitchFamily="34" charset="0"/>
                <a:ea typeface="Verdana" panose="020B0604030504040204" pitchFamily="34" charset="0"/>
                <a:cs typeface="Verdana" panose="020B0604030504040204" pitchFamily="34" charset="0"/>
              </a:rPr>
              <a:t>Antlaşmalar </a:t>
            </a:r>
            <a:r>
              <a:rPr lang="tr" sz="2300" b="1" i="0" u="none" baseline="0" dirty="0">
                <a:solidFill>
                  <a:srgbClr val="FF0000"/>
                </a:solidFill>
                <a:latin typeface="Verdana" panose="020B0604030504040204" pitchFamily="34" charset="0"/>
                <a:ea typeface="Verdana" panose="020B0604030504040204" pitchFamily="34" charset="0"/>
                <a:cs typeface="Verdana" panose="020B0604030504040204" pitchFamily="34" charset="0"/>
              </a:rPr>
              <a:t>ulusal çıkarlarınıza</a:t>
            </a:r>
            <a:r>
              <a:rPr lang="tr" sz="2300" b="0" i="0" u="none" baseline="0" dirty="0">
                <a:latin typeface="Verdana" panose="020B0604030504040204" pitchFamily="34" charset="0"/>
                <a:ea typeface="Verdana" panose="020B0604030504040204" pitchFamily="34" charset="0"/>
                <a:cs typeface="Verdana" panose="020B0604030504040204" pitchFamily="34" charset="0"/>
              </a:rPr>
              <a:t> hizmet ediyorsa, kimin müzakere ettiği önemli değildir</a:t>
            </a:r>
          </a:p>
          <a:p>
            <a:pPr marL="571500" indent="-571500" algn="just" rtl="0" eaLnBrk="1" hangingPunct="1">
              <a:buFont typeface="Arial" panose="020B0604020202020204" pitchFamily="34" charset="0"/>
              <a:buChar char="•"/>
              <a:defRPr/>
            </a:pPr>
            <a:endParaRPr lang="tr" sz="2300" dirty="0">
              <a:latin typeface="Verdana" panose="020B0604030504040204" pitchFamily="34" charset="0"/>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sz="2300" b="0" i="0" u="none" baseline="0" dirty="0">
                <a:latin typeface="Verdana" panose="020B0604030504040204" pitchFamily="34" charset="0"/>
                <a:ea typeface="Verdana" panose="020B0604030504040204" pitchFamily="34" charset="0"/>
                <a:cs typeface="Verdana" panose="020B0604030504040204" pitchFamily="34" charset="0"/>
              </a:rPr>
              <a:t>İnternet kullanıcılarına yönelik tehditler, siber suçları soruşturmak ve kovuşturmak için kullanılan teknik/hukuki araçlar tüm ülkelerde aynıdır</a:t>
            </a:r>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rtl="0" eaLnBrk="1" hangingPunct="1">
              <a:spcBef>
                <a:spcPct val="0"/>
              </a:spcBef>
            </a:pPr>
            <a:endParaRPr lang="tr" sz="2400">
              <a:latin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89395998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5"/>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3100" b="1" i="0" u="none" baseline="0">
                <a:solidFill>
                  <a:schemeClr val="bg1"/>
                </a:solidFill>
                <a:latin typeface="Verdana" panose="020B0604030504040204" pitchFamily="34" charset="0"/>
              </a:rPr>
              <a:t>Doğru </a:t>
            </a:r>
          </a:p>
        </p:txBody>
      </p:sp>
      <p:sp>
        <p:nvSpPr>
          <p:cNvPr id="4" name="TextBox 3">
            <a:extLst>
              <a:ext uri="{FF2B5EF4-FFF2-40B4-BE49-F238E27FC236}">
                <a16:creationId xmlns:a16="http://schemas.microsoft.com/office/drawing/2014/main" id="{C7028FC3-C01E-4776-8906-0A14C8241D7E}"/>
              </a:ext>
            </a:extLst>
          </p:cNvPr>
          <p:cNvSpPr txBox="1"/>
          <p:nvPr/>
        </p:nvSpPr>
        <p:spPr>
          <a:xfrm>
            <a:off x="2555776" y="1225937"/>
            <a:ext cx="4032448" cy="584775"/>
          </a:xfrm>
          <a:prstGeom prst="rect">
            <a:avLst/>
          </a:prstGeom>
          <a:noFill/>
        </p:spPr>
        <p:txBody>
          <a:bodyPr wrap="square">
            <a:spAutoFit/>
          </a:bodyPr>
          <a:lstStyle/>
          <a:p>
            <a:pPr algn="ctr" rtl="0" eaLnBrk="1" hangingPunct="1">
              <a:defRPr/>
            </a:pPr>
            <a:r>
              <a:rPr lang="tr" sz="3200" b="1" i="0" u="none" baseline="0">
                <a:solidFill>
                  <a:srgbClr val="FF0000"/>
                </a:solidFill>
                <a:latin typeface="Verdana" panose="020B0604030504040204" pitchFamily="34" charset="0"/>
                <a:ea typeface="Verdana" panose="020B0604030504040204" pitchFamily="34" charset="0"/>
                <a:cs typeface="Verdana" panose="020B0604030504040204" pitchFamily="34" charset="0"/>
              </a:rPr>
              <a:t>DOĞRU</a:t>
            </a:r>
            <a:r>
              <a:rPr lang="tr" sz="3200" b="1" i="0" u="none" baseline="0">
                <a:latin typeface="Verdana" panose="020B0604030504040204" pitchFamily="34" charset="0"/>
                <a:ea typeface="Verdana" panose="020B0604030504040204" pitchFamily="34" charset="0"/>
                <a:cs typeface="Verdana" panose="020B0604030504040204" pitchFamily="34" charset="0"/>
              </a:rPr>
              <a:t>:</a:t>
            </a:r>
          </a:p>
        </p:txBody>
      </p:sp>
      <p:sp>
        <p:nvSpPr>
          <p:cNvPr id="11" name="Rectangle 2"/>
          <p:cNvSpPr>
            <a:spLocks noChangeArrowheads="1"/>
          </p:cNvSpPr>
          <p:nvPr/>
        </p:nvSpPr>
        <p:spPr bwMode="auto">
          <a:xfrm>
            <a:off x="408329" y="1952649"/>
            <a:ext cx="8015798" cy="449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571500" indent="-571500" algn="just" rtl="0" eaLnBrk="1" hangingPunct="1">
              <a:buFont typeface="Arial" panose="020B0604020202020204" pitchFamily="34" charset="0"/>
              <a:buChar char="•"/>
              <a:defRPr/>
            </a:pPr>
            <a:r>
              <a:rPr lang="tr" sz="2100" b="0" i="0" u="none" baseline="0" dirty="0">
                <a:latin typeface="Verdana" panose="020B0604030504040204" pitchFamily="34" charset="0"/>
                <a:ea typeface="Verdana" panose="020B0604030504040204" pitchFamily="34" charset="0"/>
                <a:cs typeface="Verdana" panose="020B0604030504040204" pitchFamily="34" charset="0"/>
              </a:rPr>
              <a:t>Belirli ülkeler tarafından hazırlanan teknik konularla ilgili diğer birçok antlaşma daha sonra diğer ülkeler tarafından kabul edildi</a:t>
            </a:r>
          </a:p>
          <a:p>
            <a:pPr marL="571500" indent="-571500" algn="just" rtl="0" eaLnBrk="1" hangingPunct="1">
              <a:buFont typeface="Arial" panose="020B0604020202020204" pitchFamily="34" charset="0"/>
              <a:buChar char="•"/>
              <a:defRPr/>
            </a:pPr>
            <a:endParaRPr lang="tr" sz="2100" dirty="0">
              <a:latin typeface="Verdana" panose="020B0604030504040204" pitchFamily="34" charset="0"/>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sz="2100" b="0" i="0" u="none" baseline="0" dirty="0">
                <a:latin typeface="Verdana" panose="020B0604030504040204" pitchFamily="34" charset="0"/>
                <a:ea typeface="Verdana" panose="020B0604030504040204" pitchFamily="34" charset="0"/>
                <a:cs typeface="Verdana" panose="020B0604030504040204" pitchFamily="34" charset="0"/>
              </a:rPr>
              <a:t>Seçilen ülkeler tarafından hazırlanmış şu anda küresel olan antlaşmalara örnekler:</a:t>
            </a:r>
          </a:p>
          <a:p>
            <a:pPr marL="1314450" lvl="1" indent="-571500" algn="just" rtl="0" eaLnBrk="1" hangingPunct="1">
              <a:buFont typeface="Arial" panose="020B0604020202020204" pitchFamily="34" charset="0"/>
              <a:buChar char="•"/>
              <a:defRPr/>
            </a:pPr>
            <a:r>
              <a:rPr lang="tr" sz="2000" b="0" i="0" u="none" baseline="0" dirty="0">
                <a:latin typeface="Verdana" panose="020B0604030504040204" pitchFamily="34" charset="0"/>
                <a:ea typeface="Verdana" panose="020B0604030504040204" pitchFamily="34" charset="0"/>
                <a:cs typeface="Verdana" panose="020B0604030504040204" pitchFamily="34" charset="0"/>
              </a:rPr>
              <a:t>Deniz Yoluyla Mal Taşımacılığı için Lahey Kuralları 1924 ve Lahey-Visby Kuralları 1968 </a:t>
            </a:r>
          </a:p>
          <a:p>
            <a:pPr marL="1314450" lvl="1" indent="-571500" algn="just" rtl="0" eaLnBrk="1" hangingPunct="1">
              <a:buFont typeface="Arial" panose="020B0604020202020204" pitchFamily="34" charset="0"/>
              <a:buChar char="•"/>
              <a:defRPr/>
            </a:pPr>
            <a:r>
              <a:rPr lang="tr" sz="2000" b="0" i="0" u="none" baseline="0" dirty="0">
                <a:latin typeface="Verdana" panose="020B0604030504040204" pitchFamily="34" charset="0"/>
                <a:ea typeface="Verdana" panose="020B0604030504040204" pitchFamily="34" charset="0"/>
                <a:cs typeface="Verdana" panose="020B0604030504040204" pitchFamily="34" charset="0"/>
              </a:rPr>
              <a:t>Uluslararası Hava Seyrüsefer Komisyonunu kuran 1919 Paris Sözleşmesi</a:t>
            </a:r>
          </a:p>
          <a:p>
            <a:pPr marL="1314450" lvl="1" indent="-571500" algn="just" rtl="0" eaLnBrk="1" hangingPunct="1">
              <a:buFont typeface="Arial" panose="020B0604020202020204" pitchFamily="34" charset="0"/>
              <a:buChar char="•"/>
              <a:defRPr/>
            </a:pPr>
            <a:r>
              <a:rPr lang="tr" sz="2000" b="0" i="0" u="none" baseline="0" dirty="0">
                <a:latin typeface="Verdana" panose="020B0604030504040204" pitchFamily="34" charset="0"/>
                <a:ea typeface="Verdana" panose="020B0604030504040204" pitchFamily="34" charset="0"/>
                <a:cs typeface="Verdana" panose="020B0604030504040204" pitchFamily="34" charset="0"/>
              </a:rPr>
              <a:t>Uluslararası Sivil Havacılığa İlişkin Chicago Sözleşmesi </a:t>
            </a:r>
          </a:p>
          <a:p>
            <a:pPr marL="1314450" lvl="1" indent="-571500" algn="just" rtl="0" eaLnBrk="1" hangingPunct="1">
              <a:buFont typeface="Arial" panose="020B0604020202020204" pitchFamily="34" charset="0"/>
              <a:buChar char="•"/>
              <a:defRPr/>
            </a:pPr>
            <a:r>
              <a:rPr lang="tr" sz="2000" b="0" i="0" u="none" baseline="0" dirty="0">
                <a:latin typeface="Verdana" panose="020B0604030504040204" pitchFamily="34" charset="0"/>
                <a:ea typeface="Verdana" panose="020B0604030504040204" pitchFamily="34" charset="0"/>
                <a:cs typeface="Verdana" panose="020B0604030504040204" pitchFamily="34" charset="0"/>
              </a:rPr>
              <a:t>Vergi Konularında Karşılıklı İdari Yardıma İlişkin Sözleşme</a:t>
            </a:r>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rtl="0" eaLnBrk="1" hangingPunct="1">
              <a:spcBef>
                <a:spcPct val="0"/>
              </a:spcBef>
            </a:pPr>
            <a:endParaRPr lang="tr" sz="2400">
              <a:latin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89719274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5"/>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3100" b="1" i="0" u="none" baseline="0">
                <a:solidFill>
                  <a:schemeClr val="bg1"/>
                </a:solidFill>
                <a:latin typeface="Verdana" panose="020B0604030504040204" pitchFamily="34" charset="0"/>
              </a:rPr>
              <a:t>Doğru </a:t>
            </a:r>
          </a:p>
        </p:txBody>
      </p:sp>
      <p:sp>
        <p:nvSpPr>
          <p:cNvPr id="11" name="Rectangle 2"/>
          <p:cNvSpPr>
            <a:spLocks noChangeArrowheads="1"/>
          </p:cNvSpPr>
          <p:nvPr/>
        </p:nvSpPr>
        <p:spPr bwMode="auto">
          <a:xfrm>
            <a:off x="467544" y="1200989"/>
            <a:ext cx="835292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rtl="0" eaLnBrk="1" hangingPunct="1">
              <a:defRPr/>
            </a:pPr>
            <a:r>
              <a:rPr kumimoji="0" lang="tr" sz="3200" b="1" i="0" u="none" strike="noStrike" kern="1200" cap="none" spc="0" normalizeH="0" baseline="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Örnek:</a:t>
            </a:r>
            <a:endParaRPr kumimoji="0" lang="tr" sz="23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4" name="Rectangle 2">
            <a:extLst>
              <a:ext uri="{FF2B5EF4-FFF2-40B4-BE49-F238E27FC236}">
                <a16:creationId xmlns:a16="http://schemas.microsoft.com/office/drawing/2014/main" id="{CFE2EB8A-39EA-4DA7-A381-1ECB3055CA00}"/>
              </a:ext>
            </a:extLst>
          </p:cNvPr>
          <p:cNvSpPr>
            <a:spLocks noChangeArrowheads="1"/>
          </p:cNvSpPr>
          <p:nvPr/>
        </p:nvSpPr>
        <p:spPr bwMode="auto">
          <a:xfrm>
            <a:off x="482427" y="1507783"/>
            <a:ext cx="6192688" cy="449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rtl="0" eaLnBrk="1" hangingPunct="1">
              <a:defRPr/>
            </a:pPr>
            <a:endParaRPr lang="tr" sz="3200" dirty="0">
              <a:latin typeface="Verdana" panose="020B0604030504040204" pitchFamily="34" charset="0"/>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endParaRPr lang="tr" dirty="0">
              <a:latin typeface="Verdana" panose="020B0604030504040204" pitchFamily="34" charset="0"/>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sz="2300" b="0" i="0" u="none" baseline="0">
                <a:latin typeface="Verdana" panose="020B0604030504040204" pitchFamily="34" charset="0"/>
                <a:ea typeface="Verdana" panose="020B0604030504040204" pitchFamily="34" charset="0"/>
                <a:cs typeface="Verdana" panose="020B0604030504040204" pitchFamily="34" charset="0"/>
              </a:rPr>
              <a:t>Uluslararası Sivil Havacılığa İlişkin Chicago Sözleşmesi</a:t>
            </a:r>
          </a:p>
          <a:p>
            <a:pPr marL="571500" indent="-571500" algn="just" rtl="0" eaLnBrk="1" hangingPunct="1">
              <a:buFont typeface="Arial" panose="020B0604020202020204" pitchFamily="34" charset="0"/>
              <a:buChar char="•"/>
              <a:defRPr/>
            </a:pPr>
            <a:endParaRPr lang="tr" sz="2300" dirty="0">
              <a:latin typeface="Verdana" panose="020B0604030504040204" pitchFamily="34" charset="0"/>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sz="2300" b="0" i="0" u="none" baseline="0">
                <a:latin typeface="Verdana" panose="020B0604030504040204" pitchFamily="34" charset="0"/>
                <a:ea typeface="Verdana" panose="020B0604030504040204" pitchFamily="34" charset="0"/>
                <a:cs typeface="Verdana" panose="020B0604030504040204" pitchFamily="34" charset="0"/>
              </a:rPr>
              <a:t>Ülkeniz bu sözleşmeye üye mi? </a:t>
            </a:r>
          </a:p>
          <a:p>
            <a:pPr marL="571500" indent="-571500" algn="just" rtl="0" eaLnBrk="1" hangingPunct="1">
              <a:buFont typeface="Arial" panose="020B0604020202020204" pitchFamily="34" charset="0"/>
              <a:buChar char="•"/>
              <a:defRPr/>
            </a:pPr>
            <a:endParaRPr lang="tr" sz="2300" dirty="0">
              <a:latin typeface="Verdana" panose="020B0604030504040204" pitchFamily="34" charset="0"/>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sz="2300" b="0" i="0" u="none" baseline="0">
                <a:latin typeface="Verdana" panose="020B0604030504040204" pitchFamily="34" charset="0"/>
                <a:ea typeface="Verdana" panose="020B0604030504040204" pitchFamily="34" charset="0"/>
                <a:cs typeface="Verdana" panose="020B0604030504040204" pitchFamily="34" charset="0"/>
              </a:rPr>
              <a:t>Değilse, üye olması önemli mi? </a:t>
            </a:r>
          </a:p>
          <a:p>
            <a:pPr marL="571500" indent="-571500" algn="just" rtl="0" eaLnBrk="1" hangingPunct="1">
              <a:buFont typeface="Arial" panose="020B0604020202020204" pitchFamily="34" charset="0"/>
              <a:buChar char="•"/>
              <a:defRPr/>
            </a:pPr>
            <a:endParaRPr lang="tr" sz="2300" dirty="0">
              <a:latin typeface="Verdana" panose="020B0604030504040204" pitchFamily="34" charset="0"/>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sz="2300" b="0" i="0" u="none" baseline="0">
                <a:latin typeface="Verdana" panose="020B0604030504040204" pitchFamily="34" charset="0"/>
                <a:ea typeface="Verdana" panose="020B0604030504040204" pitchFamily="34" charset="0"/>
                <a:cs typeface="Verdana" panose="020B0604030504040204" pitchFamily="34" charset="0"/>
              </a:rPr>
              <a:t>Yalnızca 52 ülke sözleşmenin hazırlık ve müzakere sürecine katılmıştır </a:t>
            </a:r>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rtl="0" eaLnBrk="1" hangingPunct="1">
              <a:spcBef>
                <a:spcPct val="0"/>
              </a:spcBef>
            </a:pPr>
            <a:endParaRPr lang="tr" sz="2400">
              <a:latin typeface="Verdana" panose="020B0604030504040204" pitchFamily="34" charset="0"/>
            </a:endParaRPr>
          </a:p>
        </p:txBody>
      </p:sp>
      <p:pic>
        <p:nvPicPr>
          <p:cNvPr id="1026" name="Picture 2" descr="ICAO Logo Vector (.EPS) Free Download">
            <a:extLst>
              <a:ext uri="{FF2B5EF4-FFF2-40B4-BE49-F238E27FC236}">
                <a16:creationId xmlns:a16="http://schemas.microsoft.com/office/drawing/2014/main" id="{E919E2C1-D3FC-4BE2-9388-7FF0634A57F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37130" y="2739652"/>
            <a:ext cx="2219082" cy="1819647"/>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424167521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4">
            <a:extLst>
              <a:ext uri="{FF2B5EF4-FFF2-40B4-BE49-F238E27FC236}">
                <a16:creationId xmlns:a16="http://schemas.microsoft.com/office/drawing/2014/main" id="{8CE0265E-029E-4219-8F02-A929EAF20918}"/>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a:extLst>
              <a:ext uri="{FF2B5EF4-FFF2-40B4-BE49-F238E27FC236}">
                <a16:creationId xmlns:a16="http://schemas.microsoft.com/office/drawing/2014/main" id="{6E0EF5B3-1C7F-4660-A6D1-6B02E941038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dirty="0">
              <a:latin typeface="Verdana" panose="020B0604030504040204" pitchFamily="34" charset="0"/>
              <a:ea typeface="Verdana" panose="020B0604030504040204" pitchFamily="34" charset="0"/>
            </a:endParaRPr>
          </a:p>
        </p:txBody>
      </p:sp>
      <p:sp>
        <p:nvSpPr>
          <p:cNvPr id="13" name="TextBox 7">
            <a:extLst>
              <a:ext uri="{FF2B5EF4-FFF2-40B4-BE49-F238E27FC236}">
                <a16:creationId xmlns:a16="http://schemas.microsoft.com/office/drawing/2014/main" id="{A440D332-1417-4A98-BC4A-09D5E690C999}"/>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1" i="0" u="none" baseline="0">
                <a:solidFill>
                  <a:schemeClr val="bg1"/>
                </a:solidFill>
                <a:latin typeface="Verdana" panose="020B0604030504040204" pitchFamily="34" charset="0"/>
                <a:ea typeface="Verdana" panose="020B0604030504040204" pitchFamily="34" charset="0"/>
                <a:cs typeface="Verdana" charset="0"/>
              </a:rPr>
              <a:t>Yanlış </a:t>
            </a:r>
          </a:p>
        </p:txBody>
      </p:sp>
      <p:sp>
        <p:nvSpPr>
          <p:cNvPr id="5" name="Rectangle 2">
            <a:extLst>
              <a:ext uri="{FF2B5EF4-FFF2-40B4-BE49-F238E27FC236}">
                <a16:creationId xmlns:a16="http://schemas.microsoft.com/office/drawing/2014/main" id="{4D27D9AC-4ADB-45D9-AFA6-8E0CDEC5466B}"/>
              </a:ext>
            </a:extLst>
          </p:cNvPr>
          <p:cNvSpPr>
            <a:spLocks noChangeArrowheads="1"/>
          </p:cNvSpPr>
          <p:nvPr/>
        </p:nvSpPr>
        <p:spPr bwMode="auto">
          <a:xfrm>
            <a:off x="722312" y="1231904"/>
            <a:ext cx="7565590" cy="2708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rtl="0" eaLnBrk="1" hangingPunct="1">
              <a:defRPr/>
            </a:pPr>
            <a:r>
              <a:rPr lang="tr" sz="4400" b="1" i="0" u="none" baseline="0">
                <a:solidFill>
                  <a:srgbClr val="FF0000"/>
                </a:solidFill>
                <a:latin typeface="Verdana" panose="020B0604030504040204" pitchFamily="34" charset="0"/>
                <a:ea typeface="Verdana" panose="020B0604030504040204" pitchFamily="34" charset="0"/>
                <a:cs typeface="Verdana" panose="020B0604030504040204" pitchFamily="34" charset="0"/>
              </a:rPr>
              <a:t>YANLIŞ: </a:t>
            </a:r>
          </a:p>
          <a:p>
            <a:pPr algn="ctr" rtl="0" eaLnBrk="1" hangingPunct="1">
              <a:defRPr/>
            </a:pPr>
            <a:r>
              <a:rPr lang="tr" sz="4200" b="0" i="0" u="none" baseline="0">
                <a:latin typeface="Verdana" panose="020B0604030504040204" pitchFamily="34" charset="0"/>
                <a:ea typeface="Verdana" panose="020B0604030504040204" pitchFamily="34" charset="0"/>
                <a:cs typeface="Verdana" panose="020B0604030504040204" pitchFamily="34" charset="0"/>
              </a:rPr>
              <a:t>Budapeşte Sözleşmesi </a:t>
            </a:r>
            <a:r>
              <a:rPr lang="tr" sz="4200" b="1" i="0" u="none" baseline="0">
                <a:latin typeface="Verdana" panose="020B0604030504040204" pitchFamily="34" charset="0"/>
                <a:ea typeface="Verdana" panose="020B0604030504040204" pitchFamily="34" charset="0"/>
                <a:cs typeface="Verdana" panose="020B0604030504040204" pitchFamily="34" charset="0"/>
              </a:rPr>
              <a:t>altyapı ülkelerinin lehinedir</a:t>
            </a:r>
            <a:endParaRPr lang="tr" sz="2800" b="1" dirty="0">
              <a:latin typeface="Verdana" panose="020B0604030504040204" pitchFamily="34" charset="0"/>
              <a:ea typeface="Verdana" panose="020B0604030504040204" pitchFamily="34" charset="0"/>
              <a:cs typeface="Verdana" panose="020B0604030504040204" pitchFamily="34" charset="0"/>
            </a:endParaRPr>
          </a:p>
        </p:txBody>
      </p:sp>
      <p:pic>
        <p:nvPicPr>
          <p:cNvPr id="4" name="Picture 4" descr="Image result for silicon valley map with logo">
            <a:extLst>
              <a:ext uri="{FF2B5EF4-FFF2-40B4-BE49-F238E27FC236}">
                <a16:creationId xmlns:a16="http://schemas.microsoft.com/office/drawing/2014/main" id="{EBD15251-7726-4E79-A24B-C85C3301034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75656" y="3952152"/>
            <a:ext cx="5832648" cy="2500459"/>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74AFFC74-60C3-4BE7-86F0-8405A57003F9}"/>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pic>
        <p:nvPicPr>
          <p:cNvPr id="8"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7048498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5"/>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3100" b="1" i="0" u="none" baseline="0">
                <a:solidFill>
                  <a:schemeClr val="bg1"/>
                </a:solidFill>
                <a:latin typeface="Verdana" panose="020B0604030504040204" pitchFamily="34" charset="0"/>
              </a:rPr>
              <a:t>Doğru </a:t>
            </a:r>
          </a:p>
        </p:txBody>
      </p:sp>
      <p:sp>
        <p:nvSpPr>
          <p:cNvPr id="11" name="Rectangle 2"/>
          <p:cNvSpPr>
            <a:spLocks noChangeArrowheads="1"/>
          </p:cNvSpPr>
          <p:nvPr/>
        </p:nvSpPr>
        <p:spPr bwMode="auto">
          <a:xfrm>
            <a:off x="467544" y="1333792"/>
            <a:ext cx="8352928" cy="4693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tr" sz="3500" b="1" i="0" u="none" strike="noStrike" kern="1200" cap="none" spc="0" normalizeH="0" baseline="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DOĞRU</a:t>
            </a:r>
            <a:r>
              <a:rPr kumimoji="0" lang="tr" sz="3500" b="1" i="0" u="none" strike="noStrike" kern="1200" cap="none" spc="0" normalizeH="0" baseline="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a:t>
            </a:r>
            <a:endParaRPr kumimoji="0" lang="tr" sz="35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endParaRPr>
          </a:p>
          <a:p>
            <a:pPr algn="just" rtl="0" eaLnBrk="1" hangingPunct="1">
              <a:defRPr/>
            </a:pPr>
            <a:endParaRPr lang="tr" sz="2400" dirty="0">
              <a:latin typeface="Verdana" panose="020B0604030504040204" pitchFamily="34" charset="0"/>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sz="2400" b="0" i="0" u="none" baseline="0" dirty="0">
                <a:latin typeface="Verdana" panose="020B0604030504040204" pitchFamily="34" charset="0"/>
                <a:ea typeface="Verdana" panose="020B0604030504040204" pitchFamily="34" charset="0"/>
                <a:cs typeface="Verdana" panose="020B0604030504040204" pitchFamily="34" charset="0"/>
              </a:rPr>
              <a:t>Gelişmekte olan ülkelerin altyapı ülkeleri veya gelişmiş ülkelerden talepleri her zaman açık değildir</a:t>
            </a:r>
          </a:p>
          <a:p>
            <a:pPr marL="571500" indent="-571500" algn="just" rtl="0" eaLnBrk="1" hangingPunct="1">
              <a:buFont typeface="Arial" panose="020B0604020202020204" pitchFamily="34" charset="0"/>
              <a:buChar char="•"/>
              <a:defRPr/>
            </a:pPr>
            <a:endParaRPr lang="tr" sz="2400" dirty="0">
              <a:latin typeface="Verdana" panose="020B0604030504040204" pitchFamily="34" charset="0"/>
              <a:ea typeface="Verdana" panose="020B0604030504040204" pitchFamily="34" charset="0"/>
              <a:cs typeface="Verdana" panose="020B0604030504040204" pitchFamily="34" charset="0"/>
            </a:endParaRPr>
          </a:p>
          <a:p>
            <a:pPr marL="571500" indent="-571500" algn="l" rtl="0" eaLnBrk="1" hangingPunct="1">
              <a:buFont typeface="Arial" panose="020B0604020202020204" pitchFamily="34" charset="0"/>
              <a:buChar char="•"/>
              <a:defRPr/>
            </a:pPr>
            <a:r>
              <a:rPr lang="tr" sz="2400" b="0" i="0" u="none" baseline="0" dirty="0">
                <a:latin typeface="Verdana" panose="020B0604030504040204" pitchFamily="34" charset="0"/>
                <a:ea typeface="Verdana" panose="020B0604030504040204" pitchFamily="34" charset="0"/>
                <a:cs typeface="Verdana" panose="020B0604030504040204" pitchFamily="34" charset="0"/>
              </a:rPr>
              <a:t>Budapeşte Sözleşmesi, gelişmekte olan ülkelerin altyapı ülkelerinden elektronik delil elde etmeleri için hukuki olarak bağlayıcı tek mekanizmadır</a:t>
            </a:r>
          </a:p>
          <a:p>
            <a:pPr marL="571500" indent="-571500" algn="l" rtl="0" eaLnBrk="1" hangingPunct="1">
              <a:buFont typeface="Arial" panose="020B0604020202020204" pitchFamily="34" charset="0"/>
              <a:buChar char="•"/>
              <a:defRPr/>
            </a:pPr>
            <a:endParaRPr lang="tr" sz="2400" dirty="0">
              <a:latin typeface="Verdana" panose="020B0604030504040204" pitchFamily="34" charset="0"/>
              <a:ea typeface="Verdana" panose="020B0604030504040204" pitchFamily="34" charset="0"/>
              <a:cs typeface="Verdana" panose="020B0604030504040204" pitchFamily="34" charset="0"/>
            </a:endParaRPr>
          </a:p>
          <a:p>
            <a:pPr marL="571500" indent="-571500" algn="l" rtl="0" eaLnBrk="1" hangingPunct="1">
              <a:buFont typeface="Arial" panose="020B0604020202020204" pitchFamily="34" charset="0"/>
              <a:buChar char="•"/>
              <a:defRPr/>
            </a:pPr>
            <a:r>
              <a:rPr lang="tr" sz="2400" b="0" i="0" u="none" baseline="0" dirty="0">
                <a:latin typeface="Verdana" panose="020B0604030504040204" pitchFamily="34" charset="0"/>
                <a:ea typeface="Verdana" panose="020B0604030504040204" pitchFamily="34" charset="0"/>
                <a:cs typeface="Verdana" panose="020B0604030504040204" pitchFamily="34" charset="0"/>
              </a:rPr>
              <a:t>Siyasi suçlarda, gelişmekte olan ülkeler talepleri ABD, İngiltere vb.'den daha fazla reddetme esnekliğine genellikle sahiptir</a:t>
            </a:r>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rtl="0" eaLnBrk="1" hangingPunct="1">
              <a:spcBef>
                <a:spcPct val="0"/>
              </a:spcBef>
            </a:pPr>
            <a:endParaRPr lang="tr" sz="2400">
              <a:latin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69537793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5"/>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3100" b="1" i="0" u="none" baseline="0">
                <a:solidFill>
                  <a:schemeClr val="bg1"/>
                </a:solidFill>
                <a:latin typeface="Verdana" panose="020B0604030504040204" pitchFamily="34" charset="0"/>
              </a:rPr>
              <a:t>Doğru </a:t>
            </a:r>
          </a:p>
        </p:txBody>
      </p:sp>
      <p:sp>
        <p:nvSpPr>
          <p:cNvPr id="11" name="Rectangle 2"/>
          <p:cNvSpPr>
            <a:spLocks noChangeArrowheads="1"/>
          </p:cNvSpPr>
          <p:nvPr/>
        </p:nvSpPr>
        <p:spPr bwMode="auto">
          <a:xfrm>
            <a:off x="467544" y="1124744"/>
            <a:ext cx="8352928" cy="5432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tr" sz="3500" b="1" i="0" u="none" strike="noStrike" kern="1200" cap="none" spc="0" normalizeH="0" baseline="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DOĞRU</a:t>
            </a:r>
            <a:r>
              <a:rPr kumimoji="0" lang="tr" sz="3500" b="1" i="0" u="none" strike="noStrike" kern="1200" cap="none" spc="0" normalizeH="0" baseline="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a:t>
            </a:r>
            <a:endParaRPr kumimoji="0" lang="tr" sz="35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endParaRPr>
          </a:p>
          <a:p>
            <a:pPr algn="just" rtl="0" eaLnBrk="1" hangingPunct="1">
              <a:defRPr/>
            </a:pPr>
            <a:endParaRPr lang="tr" sz="2400" dirty="0">
              <a:latin typeface="Verdana" panose="020B0604030504040204" pitchFamily="34" charset="0"/>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sz="2400" b="0" i="0" u="none" baseline="0">
                <a:latin typeface="Verdana" panose="020B0604030504040204" pitchFamily="34" charset="0"/>
                <a:ea typeface="Verdana" panose="020B0604030504040204" pitchFamily="34" charset="0"/>
                <a:cs typeface="Verdana" panose="020B0604030504040204" pitchFamily="34" charset="0"/>
              </a:rPr>
              <a:t>Budapeşte Sözleşmesi ülkelere doğrudan veya ABD hükümetinin talebiyle ABD'li hizmet sağlayıcıları tarafından verilerin hızlı bir şekilde koruma altına alınmasını sağlama imkanı verir  </a:t>
            </a:r>
          </a:p>
          <a:p>
            <a:pPr marL="571500" indent="-571500" algn="just" rtl="0" eaLnBrk="1" hangingPunct="1">
              <a:buFont typeface="Arial" panose="020B0604020202020204" pitchFamily="34" charset="0"/>
              <a:buChar char="•"/>
              <a:defRPr/>
            </a:pPr>
            <a:endParaRPr lang="tr" dirty="0">
              <a:latin typeface="Verdana" panose="020B0604030504040204" pitchFamily="34" charset="0"/>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sz="2400" b="0" i="0" u="none" baseline="0">
                <a:latin typeface="Verdana" panose="020B0604030504040204" pitchFamily="34" charset="0"/>
                <a:ea typeface="Verdana" panose="020B0604030504040204" pitchFamily="34" charset="0"/>
                <a:cs typeface="Verdana" panose="020B0604030504040204" pitchFamily="34" charset="0"/>
              </a:rPr>
              <a:t>Ayrıca, ülkelere ABD'li hizmet sağlayıcıları tarafından abone bilgilerinin sunulmasını doğrudan talep etme imkanı sağlar </a:t>
            </a:r>
          </a:p>
          <a:p>
            <a:pPr marL="571500" indent="-571500" algn="just" rtl="0" eaLnBrk="1" hangingPunct="1">
              <a:buFont typeface="Arial" panose="020B0604020202020204" pitchFamily="34" charset="0"/>
              <a:buChar char="•"/>
              <a:defRPr/>
            </a:pPr>
            <a:endParaRPr lang="tr" dirty="0">
              <a:latin typeface="Verdana" panose="020B0604030504040204" pitchFamily="34" charset="0"/>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sz="2400" b="0" i="0" u="none" baseline="0">
                <a:latin typeface="Verdana" panose="020B0604030504040204" pitchFamily="34" charset="0"/>
                <a:ea typeface="Verdana" panose="020B0604030504040204" pitchFamily="34" charset="0"/>
                <a:cs typeface="Verdana" panose="020B0604030504040204" pitchFamily="34" charset="0"/>
              </a:rPr>
              <a:t>Taraflar uygun koruma önlemlerine sahip olduklarından, hizmet sağlayıcılarının Budapeşte Sözleşmesi taraflarıyla işbirliği yapma olasılığı daha yüksektir </a:t>
            </a:r>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rtl="0" eaLnBrk="1" hangingPunct="1">
              <a:spcBef>
                <a:spcPct val="0"/>
              </a:spcBef>
            </a:pPr>
            <a:endParaRPr lang="tr" sz="2400">
              <a:latin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32013062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5"/>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3100" b="1" i="0" u="none" baseline="0">
                <a:solidFill>
                  <a:schemeClr val="bg1"/>
                </a:solidFill>
                <a:latin typeface="Verdana" panose="020B0604030504040204" pitchFamily="34" charset="0"/>
              </a:rPr>
              <a:t>Doğru </a:t>
            </a:r>
          </a:p>
        </p:txBody>
      </p:sp>
      <p:graphicFrame>
        <p:nvGraphicFramePr>
          <p:cNvPr id="9" name="Chart 8">
            <a:extLst>
              <a:ext uri="{FF2B5EF4-FFF2-40B4-BE49-F238E27FC236}">
                <a16:creationId xmlns:a16="http://schemas.microsoft.com/office/drawing/2014/main" id="{A66B01F5-B315-4227-8CF2-EE4D16932C95}"/>
              </a:ext>
            </a:extLst>
          </p:cNvPr>
          <p:cNvGraphicFramePr/>
          <p:nvPr>
            <p:extLst>
              <p:ext uri="{D42A27DB-BD31-4B8C-83A1-F6EECF244321}">
                <p14:modId xmlns:p14="http://schemas.microsoft.com/office/powerpoint/2010/main" val="1267244104"/>
              </p:ext>
            </p:extLst>
          </p:nvPr>
        </p:nvGraphicFramePr>
        <p:xfrm>
          <a:off x="395536" y="1412777"/>
          <a:ext cx="8496944" cy="5184576"/>
        </p:xfrm>
        <a:graphic>
          <a:graphicData uri="http://schemas.openxmlformats.org/drawingml/2006/chart">
            <c:chart xmlns:c="http://schemas.openxmlformats.org/drawingml/2006/chart" xmlns:r="http://schemas.openxmlformats.org/officeDocument/2006/relationships" r:id="rId4"/>
          </a:graphicData>
        </a:graphic>
      </p:graphicFrame>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rtl="0" eaLnBrk="1" hangingPunct="1">
              <a:spcBef>
                <a:spcPct val="0"/>
              </a:spcBef>
            </a:pPr>
            <a:endParaRPr lang="tr" sz="2400">
              <a:latin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sp>
        <p:nvSpPr>
          <p:cNvPr id="4" name="Metin kutusu 3"/>
          <p:cNvSpPr txBox="1"/>
          <p:nvPr/>
        </p:nvSpPr>
        <p:spPr>
          <a:xfrm>
            <a:off x="1475656" y="5805264"/>
            <a:ext cx="3456384" cy="369332"/>
          </a:xfrm>
          <a:prstGeom prst="rect">
            <a:avLst/>
          </a:prstGeom>
          <a:solidFill>
            <a:schemeClr val="bg1"/>
          </a:solidFill>
        </p:spPr>
        <p:txBody>
          <a:bodyPr wrap="square" rtlCol="0">
            <a:spAutoFit/>
          </a:bodyPr>
          <a:lstStyle/>
          <a:p>
            <a:r>
              <a:rPr lang="tr-TR" dirty="0"/>
              <a:t>Budapeşte Sözleşmesinin tarafları</a:t>
            </a:r>
          </a:p>
        </p:txBody>
      </p:sp>
      <p:sp>
        <p:nvSpPr>
          <p:cNvPr id="11" name="Metin kutusu 10"/>
          <p:cNvSpPr txBox="1"/>
          <p:nvPr/>
        </p:nvSpPr>
        <p:spPr>
          <a:xfrm>
            <a:off x="2699792" y="6181940"/>
            <a:ext cx="2232248" cy="369332"/>
          </a:xfrm>
          <a:prstGeom prst="rect">
            <a:avLst/>
          </a:prstGeom>
          <a:solidFill>
            <a:schemeClr val="bg1"/>
          </a:solidFill>
        </p:spPr>
        <p:txBody>
          <a:bodyPr wrap="square" rtlCol="0">
            <a:spAutoFit/>
          </a:bodyPr>
          <a:lstStyle/>
          <a:p>
            <a:r>
              <a:rPr lang="tr-TR" dirty="0"/>
              <a:t>Biraz veri sunulanlar</a:t>
            </a:r>
          </a:p>
        </p:txBody>
      </p:sp>
      <p:sp>
        <p:nvSpPr>
          <p:cNvPr id="13" name="Metin kutusu 12"/>
          <p:cNvSpPr txBox="1"/>
          <p:nvPr/>
        </p:nvSpPr>
        <p:spPr>
          <a:xfrm>
            <a:off x="5147469" y="6174596"/>
            <a:ext cx="2440537" cy="369332"/>
          </a:xfrm>
          <a:prstGeom prst="rect">
            <a:avLst/>
          </a:prstGeom>
          <a:solidFill>
            <a:schemeClr val="bg1"/>
          </a:solidFill>
        </p:spPr>
        <p:txBody>
          <a:bodyPr wrap="square" rtlCol="0">
            <a:spAutoFit/>
          </a:bodyPr>
          <a:lstStyle/>
          <a:p>
            <a:r>
              <a:rPr lang="tr-TR" dirty="0"/>
              <a:t>Hiç veri sunulmayanlar</a:t>
            </a:r>
          </a:p>
        </p:txBody>
      </p:sp>
    </p:spTree>
    <p:extLst>
      <p:ext uri="{BB962C8B-B14F-4D97-AF65-F5344CB8AC3E}">
        <p14:creationId xmlns:p14="http://schemas.microsoft.com/office/powerpoint/2010/main" val="339606198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5"/>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3100" b="1" i="0" u="none" baseline="0">
                <a:solidFill>
                  <a:schemeClr val="bg1"/>
                </a:solidFill>
                <a:latin typeface="Verdana" panose="020B0604030504040204" pitchFamily="34" charset="0"/>
              </a:rPr>
              <a:t>Doğru </a:t>
            </a:r>
          </a:p>
        </p:txBody>
      </p:sp>
      <p:graphicFrame>
        <p:nvGraphicFramePr>
          <p:cNvPr id="9" name="Chart 8">
            <a:extLst>
              <a:ext uri="{FF2B5EF4-FFF2-40B4-BE49-F238E27FC236}">
                <a16:creationId xmlns:a16="http://schemas.microsoft.com/office/drawing/2014/main" id="{A66B01F5-B315-4227-8CF2-EE4D16932C95}"/>
              </a:ext>
            </a:extLst>
          </p:cNvPr>
          <p:cNvGraphicFramePr/>
          <p:nvPr>
            <p:extLst>
              <p:ext uri="{D42A27DB-BD31-4B8C-83A1-F6EECF244321}">
                <p14:modId xmlns:p14="http://schemas.microsoft.com/office/powerpoint/2010/main" val="3361324167"/>
              </p:ext>
            </p:extLst>
          </p:nvPr>
        </p:nvGraphicFramePr>
        <p:xfrm>
          <a:off x="395536" y="1396999"/>
          <a:ext cx="8496944" cy="4887391"/>
        </p:xfrm>
        <a:graphic>
          <a:graphicData uri="http://schemas.openxmlformats.org/drawingml/2006/chart">
            <c:chart xmlns:c="http://schemas.openxmlformats.org/drawingml/2006/chart" xmlns:r="http://schemas.openxmlformats.org/officeDocument/2006/relationships" r:id="rId4"/>
          </a:graphicData>
        </a:graphic>
      </p:graphicFrame>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rtl="0" eaLnBrk="1" hangingPunct="1">
              <a:spcBef>
                <a:spcPct val="0"/>
              </a:spcBef>
            </a:pPr>
            <a:endParaRPr lang="tr" sz="2400">
              <a:latin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sp>
        <p:nvSpPr>
          <p:cNvPr id="10" name="Metin kutusu 9"/>
          <p:cNvSpPr txBox="1"/>
          <p:nvPr/>
        </p:nvSpPr>
        <p:spPr>
          <a:xfrm>
            <a:off x="2699792" y="5929049"/>
            <a:ext cx="2232248" cy="369332"/>
          </a:xfrm>
          <a:prstGeom prst="rect">
            <a:avLst/>
          </a:prstGeom>
          <a:solidFill>
            <a:schemeClr val="bg1"/>
          </a:solidFill>
        </p:spPr>
        <p:txBody>
          <a:bodyPr wrap="square" rtlCol="0">
            <a:spAutoFit/>
          </a:bodyPr>
          <a:lstStyle/>
          <a:p>
            <a:r>
              <a:rPr lang="tr-TR" dirty="0"/>
              <a:t>Biraz veri sunulanlar</a:t>
            </a:r>
          </a:p>
        </p:txBody>
      </p:sp>
      <p:sp>
        <p:nvSpPr>
          <p:cNvPr id="11" name="Metin kutusu 10"/>
          <p:cNvSpPr txBox="1"/>
          <p:nvPr/>
        </p:nvSpPr>
        <p:spPr>
          <a:xfrm>
            <a:off x="5147468" y="5929049"/>
            <a:ext cx="2376859" cy="369332"/>
          </a:xfrm>
          <a:prstGeom prst="rect">
            <a:avLst/>
          </a:prstGeom>
          <a:solidFill>
            <a:schemeClr val="bg1"/>
          </a:solidFill>
        </p:spPr>
        <p:txBody>
          <a:bodyPr wrap="square" rtlCol="0">
            <a:spAutoFit/>
          </a:bodyPr>
          <a:lstStyle/>
          <a:p>
            <a:r>
              <a:rPr lang="tr-TR" dirty="0"/>
              <a:t>Hiç veri sunulmayanlar</a:t>
            </a:r>
          </a:p>
        </p:txBody>
      </p:sp>
      <p:sp>
        <p:nvSpPr>
          <p:cNvPr id="13" name="Metin kutusu 12"/>
          <p:cNvSpPr txBox="1"/>
          <p:nvPr/>
        </p:nvSpPr>
        <p:spPr>
          <a:xfrm>
            <a:off x="1479179" y="5538446"/>
            <a:ext cx="3456384" cy="369332"/>
          </a:xfrm>
          <a:prstGeom prst="rect">
            <a:avLst/>
          </a:prstGeom>
          <a:solidFill>
            <a:schemeClr val="bg1"/>
          </a:solidFill>
        </p:spPr>
        <p:txBody>
          <a:bodyPr wrap="square" rtlCol="0">
            <a:spAutoFit/>
          </a:bodyPr>
          <a:lstStyle/>
          <a:p>
            <a:r>
              <a:rPr lang="tr-TR" dirty="0"/>
              <a:t>Budapeşte Sözleşmesinin tarafları</a:t>
            </a:r>
          </a:p>
        </p:txBody>
      </p:sp>
      <p:sp>
        <p:nvSpPr>
          <p:cNvPr id="14" name="Metin kutusu 3"/>
          <p:cNvSpPr txBox="1"/>
          <p:nvPr/>
        </p:nvSpPr>
        <p:spPr>
          <a:xfrm>
            <a:off x="6156176" y="5522778"/>
            <a:ext cx="1927258" cy="323165"/>
          </a:xfrm>
          <a:prstGeom prst="rect">
            <a:avLst/>
          </a:prstGeom>
          <a:solidFill>
            <a:schemeClr val="bg1"/>
          </a:solid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tr-TR" sz="1500" dirty="0"/>
              <a:t>Diğer ülkeler</a:t>
            </a:r>
          </a:p>
        </p:txBody>
      </p:sp>
    </p:spTree>
    <p:extLst>
      <p:ext uri="{BB962C8B-B14F-4D97-AF65-F5344CB8AC3E}">
        <p14:creationId xmlns:p14="http://schemas.microsoft.com/office/powerpoint/2010/main" val="2009058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380FE40-902C-48A0-8E4E-962AA387FB67}"/>
              </a:ext>
            </a:extLst>
          </p:cNvPr>
          <p:cNvSpPr>
            <a:spLocks noGrp="1"/>
          </p:cNvSpPr>
          <p:nvPr>
            <p:ph type="body" idx="1"/>
          </p:nvPr>
        </p:nvSpPr>
        <p:spPr/>
        <p:txBody>
          <a:bodyPr/>
          <a:lstStyle/>
          <a:p>
            <a:pPr algn="l" rtl="0"/>
            <a:r>
              <a:rPr lang="tr" b="0" i="0" u="none" baseline="0">
                <a:latin typeface="Verdana" panose="020B0604030504040204" pitchFamily="34" charset="0"/>
                <a:ea typeface="Verdana" panose="020B0604030504040204" pitchFamily="34" charset="0"/>
              </a:rPr>
              <a:t>Budapeşte Sözleşmesi – Genel Bakış </a:t>
            </a:r>
          </a:p>
        </p:txBody>
      </p:sp>
      <p:pic>
        <p:nvPicPr>
          <p:cNvPr id="10" name="Picture 4">
            <a:extLst>
              <a:ext uri="{FF2B5EF4-FFF2-40B4-BE49-F238E27FC236}">
                <a16:creationId xmlns:a16="http://schemas.microsoft.com/office/drawing/2014/main" id="{9E352179-95DE-4E37-9014-C7512F18C08A}"/>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a:extLst>
              <a:ext uri="{FF2B5EF4-FFF2-40B4-BE49-F238E27FC236}">
                <a16:creationId xmlns:a16="http://schemas.microsoft.com/office/drawing/2014/main" id="{F9CBCD3B-0D81-4EEF-9F9F-DB3E28FFD393}"/>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a:latin typeface="Verdana" panose="020B0604030504040204" pitchFamily="34" charset="0"/>
              <a:ea typeface="Verdana" panose="020B0604030504040204" pitchFamily="34" charset="0"/>
            </a:endParaRPr>
          </a:p>
        </p:txBody>
      </p:sp>
      <p:sp>
        <p:nvSpPr>
          <p:cNvPr id="9" name="TextBox 7">
            <a:extLst>
              <a:ext uri="{FF2B5EF4-FFF2-40B4-BE49-F238E27FC236}">
                <a16:creationId xmlns:a16="http://schemas.microsoft.com/office/drawing/2014/main" id="{7B9BC96D-6AC8-4249-9F3D-D92372DB1900}"/>
              </a:ext>
            </a:extLst>
          </p:cNvPr>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1" i="0" u="none" baseline="0">
                <a:solidFill>
                  <a:schemeClr val="bg1"/>
                </a:solidFill>
                <a:latin typeface="Verdana" panose="020B0604030504040204" pitchFamily="34" charset="0"/>
                <a:ea typeface="Verdana" panose="020B0604030504040204" pitchFamily="34" charset="0"/>
                <a:cs typeface="Verdana" charset="0"/>
              </a:rPr>
              <a:t>Bölüm 1</a:t>
            </a:r>
            <a:endParaRPr lang="tr" sz="2000" b="1" dirty="0">
              <a:solidFill>
                <a:schemeClr val="bg1"/>
              </a:solidFill>
              <a:latin typeface="Verdana" panose="020B0604030504040204" pitchFamily="34" charset="0"/>
              <a:ea typeface="Verdana" panose="020B0604030504040204" pitchFamily="34" charset="0"/>
              <a:cs typeface="Verdana" charset="0"/>
            </a:endParaRPr>
          </a:p>
        </p:txBody>
      </p:sp>
      <p:sp>
        <p:nvSpPr>
          <p:cNvPr id="2" name="Title 1">
            <a:extLst>
              <a:ext uri="{FF2B5EF4-FFF2-40B4-BE49-F238E27FC236}">
                <a16:creationId xmlns:a16="http://schemas.microsoft.com/office/drawing/2014/main" id="{82BA244C-489D-417D-B8AB-CB954192CB36}"/>
              </a:ext>
            </a:extLst>
          </p:cNvPr>
          <p:cNvSpPr>
            <a:spLocks noGrp="1"/>
          </p:cNvSpPr>
          <p:nvPr>
            <p:ph type="title"/>
          </p:nvPr>
        </p:nvSpPr>
        <p:spPr>
          <a:xfrm>
            <a:off x="722312" y="4406900"/>
            <a:ext cx="7882135" cy="1362075"/>
          </a:xfrm>
        </p:spPr>
        <p:txBody>
          <a:bodyPr/>
          <a:lstStyle/>
          <a:p>
            <a:pPr algn="l" rtl="0"/>
            <a:r>
              <a:rPr lang="tr" b="1" i="0" u="none" baseline="0" dirty="0">
                <a:latin typeface="Verdana" panose="020B0604030504040204" pitchFamily="34" charset="0"/>
                <a:ea typeface="Verdana" panose="020B0604030504040204" pitchFamily="34" charset="0"/>
              </a:rPr>
              <a:t>Budapeşte Sözleşmesİnİn kapsamI ve erİşİm alanI</a:t>
            </a:r>
          </a:p>
        </p:txBody>
      </p:sp>
      <p:sp>
        <p:nvSpPr>
          <p:cNvPr id="6" name="Rectangle 5">
            <a:extLst>
              <a:ext uri="{FF2B5EF4-FFF2-40B4-BE49-F238E27FC236}">
                <a16:creationId xmlns:a16="http://schemas.microsoft.com/office/drawing/2014/main" id="{74DFE25A-050F-4914-B2E8-65E908C83E53}"/>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sp>
        <p:nvSpPr>
          <p:cNvPr id="5" name="Rectangle 11">
            <a:extLst>
              <a:ext uri="{FF2B5EF4-FFF2-40B4-BE49-F238E27FC236}">
                <a16:creationId xmlns:a16="http://schemas.microsoft.com/office/drawing/2014/main" id="{C48A7903-DBE1-43BD-905E-55DB247564CB}"/>
              </a:ext>
            </a:extLst>
          </p:cNvPr>
          <p:cNvSpPr>
            <a:spLocks noChangeArrowheads="1"/>
          </p:cNvSpPr>
          <p:nvPr/>
        </p:nvSpPr>
        <p:spPr bwMode="auto">
          <a:xfrm>
            <a:off x="7938" y="6597650"/>
            <a:ext cx="913606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rtl="0"/>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r>
              <a:rPr lang="tr" sz="1200" b="0" i="0" u="none" baseline="0">
                <a:solidFill>
                  <a:srgbClr val="FFFFFF"/>
                </a:solidFill>
                <a:latin typeface="Verdana" panose="020B0604030504040204" pitchFamily="34" charset="0"/>
                <a:ea typeface="Verdana" panose="020B0604030504040204" pitchFamily="34" charset="0"/>
                <a:cs typeface="Verdana" charset="0"/>
              </a:rPr>
              <a:t>						</a:t>
            </a:r>
            <a:r>
              <a:rPr lang="tr" sz="1200" b="1" i="0" u="none" baseline="0">
                <a:solidFill>
                  <a:srgbClr val="FFFFFF"/>
                </a:solidFill>
                <a:latin typeface="Verdana" panose="020B0604030504040204" pitchFamily="34" charset="0"/>
                <a:ea typeface="Verdana" panose="020B0604030504040204" pitchFamily="34" charset="0"/>
                <a:cs typeface="Verdana" charset="0"/>
              </a:rPr>
              <a:t>                        - </a:t>
            </a:r>
            <a:fld id="{F50FF694-912A-834E-AD45-B984C7BF2CE4}" type="slidenum">
              <a:rPr sz="1200" b="1">
                <a:solidFill>
                  <a:srgbClr val="FFFFFF"/>
                </a:solidFill>
                <a:latin typeface="Verdana" panose="020B0604030504040204" pitchFamily="34" charset="0"/>
                <a:ea typeface="Verdana" panose="020B0604030504040204" pitchFamily="34" charset="0"/>
                <a:cs typeface="Verdana" charset="0"/>
              </a:rPr>
              <a:pPr algn="l" rtl="0"/>
              <a:t>5</a:t>
            </a:fld>
            <a:r>
              <a:rPr lang="tr" sz="1200" b="1" i="0" u="none" baseline="0">
                <a:solidFill>
                  <a:srgbClr val="FFFFFF"/>
                </a:solidFill>
                <a:latin typeface="Verdana" panose="020B0604030504040204" pitchFamily="34" charset="0"/>
                <a:ea typeface="Verdana" panose="020B0604030504040204" pitchFamily="34" charset="0"/>
                <a:cs typeface="Verdana" charset="0"/>
              </a:rPr>
              <a:t> -</a:t>
            </a:r>
          </a:p>
        </p:txBody>
      </p:sp>
      <p:pic>
        <p:nvPicPr>
          <p:cNvPr id="11"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0481753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5"/>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3100" b="1" i="0" u="none" baseline="0">
                <a:solidFill>
                  <a:schemeClr val="bg1"/>
                </a:solidFill>
                <a:latin typeface="Verdana" panose="020B0604030504040204" pitchFamily="34" charset="0"/>
              </a:rPr>
              <a:t>Doğru </a:t>
            </a:r>
          </a:p>
        </p:txBody>
      </p:sp>
      <p:graphicFrame>
        <p:nvGraphicFramePr>
          <p:cNvPr id="9" name="Chart 8">
            <a:extLst>
              <a:ext uri="{FF2B5EF4-FFF2-40B4-BE49-F238E27FC236}">
                <a16:creationId xmlns:a16="http://schemas.microsoft.com/office/drawing/2014/main" id="{A66B01F5-B315-4227-8CF2-EE4D16932C95}"/>
              </a:ext>
            </a:extLst>
          </p:cNvPr>
          <p:cNvGraphicFramePr/>
          <p:nvPr>
            <p:extLst>
              <p:ext uri="{D42A27DB-BD31-4B8C-83A1-F6EECF244321}">
                <p14:modId xmlns:p14="http://schemas.microsoft.com/office/powerpoint/2010/main" val="2666754584"/>
              </p:ext>
            </p:extLst>
          </p:nvPr>
        </p:nvGraphicFramePr>
        <p:xfrm>
          <a:off x="395536" y="1396999"/>
          <a:ext cx="8496944" cy="4887391"/>
        </p:xfrm>
        <a:graphic>
          <a:graphicData uri="http://schemas.openxmlformats.org/drawingml/2006/chart">
            <c:chart xmlns:c="http://schemas.openxmlformats.org/drawingml/2006/chart" xmlns:r="http://schemas.openxmlformats.org/officeDocument/2006/relationships" r:id="rId4"/>
          </a:graphicData>
        </a:graphic>
      </p:graphicFrame>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rtl="0" eaLnBrk="1" hangingPunct="1">
              <a:spcBef>
                <a:spcPct val="0"/>
              </a:spcBef>
            </a:pPr>
            <a:endParaRPr lang="tr" sz="2400">
              <a:latin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sp>
        <p:nvSpPr>
          <p:cNvPr id="10" name="Metin kutusu 9"/>
          <p:cNvSpPr txBox="1"/>
          <p:nvPr/>
        </p:nvSpPr>
        <p:spPr>
          <a:xfrm>
            <a:off x="4788024" y="5877272"/>
            <a:ext cx="2232248" cy="369332"/>
          </a:xfrm>
          <a:prstGeom prst="rect">
            <a:avLst/>
          </a:prstGeom>
          <a:solidFill>
            <a:schemeClr val="bg1"/>
          </a:solidFill>
        </p:spPr>
        <p:txBody>
          <a:bodyPr wrap="square" rtlCol="0">
            <a:spAutoFit/>
          </a:bodyPr>
          <a:lstStyle/>
          <a:p>
            <a:r>
              <a:rPr lang="tr-TR" dirty="0"/>
              <a:t>Veri sunulmayanlar</a:t>
            </a:r>
          </a:p>
        </p:txBody>
      </p:sp>
      <p:sp>
        <p:nvSpPr>
          <p:cNvPr id="11" name="Metin kutusu 10"/>
          <p:cNvSpPr txBox="1"/>
          <p:nvPr/>
        </p:nvSpPr>
        <p:spPr>
          <a:xfrm>
            <a:off x="1415309" y="5588588"/>
            <a:ext cx="3456384" cy="369332"/>
          </a:xfrm>
          <a:prstGeom prst="rect">
            <a:avLst/>
          </a:prstGeom>
          <a:solidFill>
            <a:schemeClr val="bg1"/>
          </a:solidFill>
        </p:spPr>
        <p:txBody>
          <a:bodyPr wrap="square" rtlCol="0">
            <a:spAutoFit/>
          </a:bodyPr>
          <a:lstStyle/>
          <a:p>
            <a:r>
              <a:rPr lang="tr-TR" dirty="0"/>
              <a:t>Budapeşte Sözleşmesinin tarafları</a:t>
            </a:r>
          </a:p>
        </p:txBody>
      </p:sp>
      <p:sp>
        <p:nvSpPr>
          <p:cNvPr id="13" name="Metin kutusu 3"/>
          <p:cNvSpPr txBox="1"/>
          <p:nvPr/>
        </p:nvSpPr>
        <p:spPr>
          <a:xfrm>
            <a:off x="6156176" y="5522778"/>
            <a:ext cx="1927258" cy="323165"/>
          </a:xfrm>
          <a:prstGeom prst="rect">
            <a:avLst/>
          </a:prstGeom>
          <a:solidFill>
            <a:schemeClr val="bg1"/>
          </a:solid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tr-TR" sz="1500" dirty="0"/>
              <a:t>Diğer ülkeler</a:t>
            </a:r>
          </a:p>
        </p:txBody>
      </p:sp>
    </p:spTree>
    <p:extLst>
      <p:ext uri="{BB962C8B-B14F-4D97-AF65-F5344CB8AC3E}">
        <p14:creationId xmlns:p14="http://schemas.microsoft.com/office/powerpoint/2010/main" val="425511203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5"/>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3100" b="1" i="0" u="none" baseline="0">
                <a:solidFill>
                  <a:schemeClr val="bg1"/>
                </a:solidFill>
                <a:latin typeface="Verdana" panose="020B0604030504040204" pitchFamily="34" charset="0"/>
              </a:rPr>
              <a:t>Doğru </a:t>
            </a:r>
          </a:p>
        </p:txBody>
      </p:sp>
      <p:graphicFrame>
        <p:nvGraphicFramePr>
          <p:cNvPr id="9" name="Chart 8">
            <a:extLst>
              <a:ext uri="{FF2B5EF4-FFF2-40B4-BE49-F238E27FC236}">
                <a16:creationId xmlns:a16="http://schemas.microsoft.com/office/drawing/2014/main" id="{A66B01F5-B315-4227-8CF2-EE4D16932C95}"/>
              </a:ext>
            </a:extLst>
          </p:cNvPr>
          <p:cNvGraphicFramePr/>
          <p:nvPr>
            <p:extLst>
              <p:ext uri="{D42A27DB-BD31-4B8C-83A1-F6EECF244321}">
                <p14:modId xmlns:p14="http://schemas.microsoft.com/office/powerpoint/2010/main" val="3936813240"/>
              </p:ext>
            </p:extLst>
          </p:nvPr>
        </p:nvGraphicFramePr>
        <p:xfrm>
          <a:off x="395536" y="1396999"/>
          <a:ext cx="8496944" cy="4887391"/>
        </p:xfrm>
        <a:graphic>
          <a:graphicData uri="http://schemas.openxmlformats.org/drawingml/2006/chart">
            <c:chart xmlns:c="http://schemas.openxmlformats.org/drawingml/2006/chart" xmlns:r="http://schemas.openxmlformats.org/officeDocument/2006/relationships" r:id="rId4"/>
          </a:graphicData>
        </a:graphic>
      </p:graphicFrame>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rtl="0" eaLnBrk="1" hangingPunct="1">
              <a:spcBef>
                <a:spcPct val="0"/>
              </a:spcBef>
            </a:pPr>
            <a:endParaRPr lang="tr" sz="2400">
              <a:latin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sp>
        <p:nvSpPr>
          <p:cNvPr id="10" name="Metin kutusu 9"/>
          <p:cNvSpPr txBox="1"/>
          <p:nvPr/>
        </p:nvSpPr>
        <p:spPr>
          <a:xfrm>
            <a:off x="2994990" y="5943372"/>
            <a:ext cx="1577010" cy="369332"/>
          </a:xfrm>
          <a:prstGeom prst="rect">
            <a:avLst/>
          </a:prstGeom>
          <a:solidFill>
            <a:schemeClr val="bg1"/>
          </a:solidFill>
        </p:spPr>
        <p:txBody>
          <a:bodyPr wrap="square" rtlCol="0">
            <a:spAutoFit/>
          </a:bodyPr>
          <a:lstStyle/>
          <a:p>
            <a:r>
              <a:rPr lang="tr-TR" dirty="0"/>
              <a:t>Veri sunulanlar</a:t>
            </a:r>
          </a:p>
        </p:txBody>
      </p:sp>
      <p:sp>
        <p:nvSpPr>
          <p:cNvPr id="11" name="Metin kutusu 10"/>
          <p:cNvSpPr txBox="1"/>
          <p:nvPr/>
        </p:nvSpPr>
        <p:spPr>
          <a:xfrm>
            <a:off x="4860032" y="5880226"/>
            <a:ext cx="2232248" cy="369332"/>
          </a:xfrm>
          <a:prstGeom prst="rect">
            <a:avLst/>
          </a:prstGeom>
          <a:solidFill>
            <a:schemeClr val="bg1"/>
          </a:solidFill>
        </p:spPr>
        <p:txBody>
          <a:bodyPr wrap="square" rtlCol="0">
            <a:spAutoFit/>
          </a:bodyPr>
          <a:lstStyle/>
          <a:p>
            <a:r>
              <a:rPr lang="tr-TR" dirty="0"/>
              <a:t>Veri sunulmayanlar</a:t>
            </a:r>
          </a:p>
        </p:txBody>
      </p:sp>
      <p:sp>
        <p:nvSpPr>
          <p:cNvPr id="13" name="Metin kutusu 12"/>
          <p:cNvSpPr txBox="1"/>
          <p:nvPr/>
        </p:nvSpPr>
        <p:spPr>
          <a:xfrm>
            <a:off x="1691085" y="5570549"/>
            <a:ext cx="3456384" cy="369332"/>
          </a:xfrm>
          <a:prstGeom prst="rect">
            <a:avLst/>
          </a:prstGeom>
          <a:solidFill>
            <a:schemeClr val="bg1"/>
          </a:solidFill>
        </p:spPr>
        <p:txBody>
          <a:bodyPr wrap="square" rtlCol="0">
            <a:spAutoFit/>
          </a:bodyPr>
          <a:lstStyle/>
          <a:p>
            <a:r>
              <a:rPr lang="tr-TR" dirty="0"/>
              <a:t>Budapeşte Sözleşmesinin tarafları</a:t>
            </a:r>
          </a:p>
        </p:txBody>
      </p:sp>
      <p:sp>
        <p:nvSpPr>
          <p:cNvPr id="14" name="Metin kutusu 3"/>
          <p:cNvSpPr txBox="1"/>
          <p:nvPr/>
        </p:nvSpPr>
        <p:spPr>
          <a:xfrm>
            <a:off x="6156176" y="5522778"/>
            <a:ext cx="1927258" cy="323165"/>
          </a:xfrm>
          <a:prstGeom prst="rect">
            <a:avLst/>
          </a:prstGeom>
          <a:solidFill>
            <a:schemeClr val="bg1"/>
          </a:solid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tr-TR" sz="1500" dirty="0"/>
              <a:t>Diğer ülkeler</a:t>
            </a:r>
          </a:p>
        </p:txBody>
      </p:sp>
    </p:spTree>
    <p:extLst>
      <p:ext uri="{BB962C8B-B14F-4D97-AF65-F5344CB8AC3E}">
        <p14:creationId xmlns:p14="http://schemas.microsoft.com/office/powerpoint/2010/main" val="31696996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4">
            <a:extLst>
              <a:ext uri="{FF2B5EF4-FFF2-40B4-BE49-F238E27FC236}">
                <a16:creationId xmlns:a16="http://schemas.microsoft.com/office/drawing/2014/main" id="{8CE0265E-029E-4219-8F02-A929EAF20918}"/>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a:extLst>
              <a:ext uri="{FF2B5EF4-FFF2-40B4-BE49-F238E27FC236}">
                <a16:creationId xmlns:a16="http://schemas.microsoft.com/office/drawing/2014/main" id="{6E0EF5B3-1C7F-4660-A6D1-6B02E941038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dirty="0">
              <a:latin typeface="Verdana" panose="020B0604030504040204" pitchFamily="34" charset="0"/>
              <a:ea typeface="Verdana" panose="020B0604030504040204" pitchFamily="34" charset="0"/>
            </a:endParaRPr>
          </a:p>
        </p:txBody>
      </p:sp>
      <p:sp>
        <p:nvSpPr>
          <p:cNvPr id="13" name="TextBox 7">
            <a:extLst>
              <a:ext uri="{FF2B5EF4-FFF2-40B4-BE49-F238E27FC236}">
                <a16:creationId xmlns:a16="http://schemas.microsoft.com/office/drawing/2014/main" id="{A440D332-1417-4A98-BC4A-09D5E690C999}"/>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1" i="0" u="none" baseline="0">
                <a:solidFill>
                  <a:schemeClr val="bg1"/>
                </a:solidFill>
                <a:latin typeface="Verdana" panose="020B0604030504040204" pitchFamily="34" charset="0"/>
                <a:ea typeface="Verdana" panose="020B0604030504040204" pitchFamily="34" charset="0"/>
                <a:cs typeface="Verdana" charset="0"/>
              </a:rPr>
              <a:t>Yanlış </a:t>
            </a:r>
          </a:p>
        </p:txBody>
      </p:sp>
      <p:sp>
        <p:nvSpPr>
          <p:cNvPr id="5" name="Rectangle 2">
            <a:extLst>
              <a:ext uri="{FF2B5EF4-FFF2-40B4-BE49-F238E27FC236}">
                <a16:creationId xmlns:a16="http://schemas.microsoft.com/office/drawing/2014/main" id="{4D27D9AC-4ADB-45D9-AFA6-8E0CDEC5466B}"/>
              </a:ext>
            </a:extLst>
          </p:cNvPr>
          <p:cNvSpPr>
            <a:spLocks noChangeArrowheads="1"/>
          </p:cNvSpPr>
          <p:nvPr/>
        </p:nvSpPr>
        <p:spPr bwMode="auto">
          <a:xfrm>
            <a:off x="722312" y="1231904"/>
            <a:ext cx="7565590" cy="3354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rtl="0" eaLnBrk="1" hangingPunct="1">
              <a:defRPr/>
            </a:pPr>
            <a:r>
              <a:rPr lang="tr" sz="4400" b="1" i="0" u="none" baseline="0">
                <a:solidFill>
                  <a:srgbClr val="FF0000"/>
                </a:solidFill>
                <a:latin typeface="Verdana" panose="020B0604030504040204" pitchFamily="34" charset="0"/>
                <a:ea typeface="Verdana" panose="020B0604030504040204" pitchFamily="34" charset="0"/>
                <a:cs typeface="Verdana" panose="020B0604030504040204" pitchFamily="34" charset="0"/>
              </a:rPr>
              <a:t>YANLIŞ: </a:t>
            </a:r>
          </a:p>
          <a:p>
            <a:pPr algn="ctr" rtl="0" eaLnBrk="1" hangingPunct="1">
              <a:defRPr/>
            </a:pPr>
            <a:r>
              <a:rPr lang="tr" sz="4200" b="0" i="0" u="none" baseline="0">
                <a:latin typeface="Verdana" panose="020B0604030504040204" pitchFamily="34" charset="0"/>
                <a:ea typeface="Verdana" panose="020B0604030504040204" pitchFamily="34" charset="0"/>
                <a:cs typeface="Verdana" panose="020B0604030504040204" pitchFamily="34" charset="0"/>
              </a:rPr>
              <a:t>Budapeşte Sözleşmesi </a:t>
            </a:r>
            <a:r>
              <a:rPr lang="tr" sz="4200" b="1" i="0" u="none" baseline="0">
                <a:latin typeface="Verdana" panose="020B0604030504040204" pitchFamily="34" charset="0"/>
                <a:ea typeface="Verdana" panose="020B0604030504040204" pitchFamily="34" charset="0"/>
                <a:cs typeface="Verdana" panose="020B0604030504040204" pitchFamily="34" charset="0"/>
              </a:rPr>
              <a:t>verilere sınırsız ve otomatik erişim</a:t>
            </a:r>
            <a:r>
              <a:rPr lang="tr" sz="4200" b="0" i="0" u="none" baseline="0">
                <a:latin typeface="Verdana" panose="020B0604030504040204" pitchFamily="34" charset="0"/>
                <a:ea typeface="Verdana" panose="020B0604030504040204" pitchFamily="34" charset="0"/>
                <a:cs typeface="Verdana" panose="020B0604030504040204" pitchFamily="34" charset="0"/>
              </a:rPr>
              <a:t> imkanı sağlar</a:t>
            </a:r>
            <a:endParaRPr lang="tr" sz="2800" b="1" dirty="0">
              <a:latin typeface="Verdana" panose="020B0604030504040204" pitchFamily="34" charset="0"/>
              <a:ea typeface="Verdana" panose="020B0604030504040204" pitchFamily="34" charset="0"/>
              <a:cs typeface="Verdana" panose="020B0604030504040204" pitchFamily="34" charset="0"/>
            </a:endParaRPr>
          </a:p>
        </p:txBody>
      </p:sp>
      <p:pic>
        <p:nvPicPr>
          <p:cNvPr id="7" name="Picture 6">
            <a:extLst>
              <a:ext uri="{FF2B5EF4-FFF2-40B4-BE49-F238E27FC236}">
                <a16:creationId xmlns:a16="http://schemas.microsoft.com/office/drawing/2014/main" id="{81066EA7-C2EF-4F6A-A311-EE291D9CAF15}"/>
              </a:ext>
            </a:extLst>
          </p:cNvPr>
          <p:cNvPicPr>
            <a:picLocks noChangeAspect="1"/>
          </p:cNvPicPr>
          <p:nvPr/>
        </p:nvPicPr>
        <p:blipFill>
          <a:blip r:embed="rId4" cstate="print"/>
          <a:stretch>
            <a:fillRect/>
          </a:stretch>
        </p:blipFill>
        <p:spPr>
          <a:xfrm>
            <a:off x="4655121" y="4690147"/>
            <a:ext cx="4429683" cy="1871898"/>
          </a:xfrm>
          <a:prstGeom prst="rect">
            <a:avLst/>
          </a:prstGeom>
        </p:spPr>
      </p:pic>
      <p:pic>
        <p:nvPicPr>
          <p:cNvPr id="6" name="Picture 2" descr="Image result for &quot;open access&quot;">
            <a:extLst>
              <a:ext uri="{FF2B5EF4-FFF2-40B4-BE49-F238E27FC236}">
                <a16:creationId xmlns:a16="http://schemas.microsoft.com/office/drawing/2014/main" id="{C8186523-39EB-4B8A-9BDC-C4178C99CE7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2496" y="4888560"/>
            <a:ext cx="4016385" cy="144966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74AFFC74-60C3-4BE7-86F0-8405A57003F9}"/>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pic>
        <p:nvPicPr>
          <p:cNvPr id="10"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6411476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5"/>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3100" b="1" i="0" u="none" baseline="0">
                <a:solidFill>
                  <a:schemeClr val="bg1"/>
                </a:solidFill>
                <a:latin typeface="Verdana" panose="020B0604030504040204" pitchFamily="34" charset="0"/>
              </a:rPr>
              <a:t>Doğru </a:t>
            </a:r>
          </a:p>
        </p:txBody>
      </p:sp>
      <p:sp>
        <p:nvSpPr>
          <p:cNvPr id="11" name="Rectangle 2"/>
          <p:cNvSpPr>
            <a:spLocks noChangeArrowheads="1"/>
          </p:cNvSpPr>
          <p:nvPr/>
        </p:nvSpPr>
        <p:spPr bwMode="auto">
          <a:xfrm>
            <a:off x="467544" y="1333792"/>
            <a:ext cx="8352928" cy="4693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tr" sz="3500" b="1" i="0" u="none" strike="noStrike" kern="1200" cap="none" spc="0" normalizeH="0" baseline="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DOĞRU</a:t>
            </a:r>
            <a:r>
              <a:rPr kumimoji="0" lang="tr" sz="3500" b="1" i="0" u="none" strike="noStrike" kern="1200" cap="none" spc="0" normalizeH="0" baseline="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a:t>
            </a:r>
            <a:endParaRPr kumimoji="0" lang="tr" sz="35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endParaRPr lang="tr" dirty="0">
              <a:latin typeface="Verdana" panose="020B0604030504040204" pitchFamily="34" charset="0"/>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b="0" i="0" u="none" baseline="0">
                <a:latin typeface="Verdana" panose="020B0604030504040204" pitchFamily="34" charset="0"/>
                <a:ea typeface="Verdana" panose="020B0604030504040204" pitchFamily="34" charset="0"/>
                <a:cs typeface="Verdana" panose="020B0604030504040204" pitchFamily="34" charset="0"/>
              </a:rPr>
              <a:t>Yerel verilere sınırsız erişim imkanı verilmez </a:t>
            </a:r>
          </a:p>
          <a:p>
            <a:pPr marL="571500" indent="-571500" algn="just" rtl="0" eaLnBrk="1" hangingPunct="1">
              <a:buFont typeface="Arial" panose="020B0604020202020204" pitchFamily="34" charset="0"/>
              <a:buChar char="•"/>
              <a:defRPr/>
            </a:pPr>
            <a:endParaRPr lang="tr" dirty="0">
              <a:latin typeface="Verdana" panose="020B0604030504040204" pitchFamily="34" charset="0"/>
              <a:ea typeface="Verdana" panose="020B0604030504040204" pitchFamily="34" charset="0"/>
              <a:cs typeface="Verdana" panose="020B0604030504040204" pitchFamily="34" charset="0"/>
            </a:endParaRPr>
          </a:p>
          <a:p>
            <a:pPr marL="571500" indent="-571500" algn="l" rtl="0" eaLnBrk="1" hangingPunct="1">
              <a:buFont typeface="Arial" panose="020B0604020202020204" pitchFamily="34" charset="0"/>
              <a:buChar char="•"/>
              <a:defRPr/>
            </a:pPr>
            <a:r>
              <a:rPr lang="tr" b="0" i="0" u="none" baseline="0">
                <a:latin typeface="Verdana" panose="020B0604030504040204" pitchFamily="34" charset="0"/>
                <a:ea typeface="Verdana" panose="020B0604030504040204" pitchFamily="34" charset="0"/>
                <a:cs typeface="Verdana" panose="020B0604030504040204" pitchFamily="34" charset="0"/>
              </a:rPr>
              <a:t>Ret gerekçeleri arasında şunlar yer alır:</a:t>
            </a:r>
          </a:p>
          <a:p>
            <a:pPr marL="1314450" lvl="1" indent="-571500" algn="l" rtl="0" eaLnBrk="1" hangingPunct="1">
              <a:buFont typeface="Arial" panose="020B0604020202020204" pitchFamily="34" charset="0"/>
              <a:buChar char="•"/>
              <a:defRPr/>
            </a:pPr>
            <a:endParaRPr lang="tr" dirty="0">
              <a:latin typeface="Verdana" panose="020B0604030504040204" pitchFamily="34" charset="0"/>
              <a:ea typeface="Verdana" panose="020B0604030504040204" pitchFamily="34" charset="0"/>
              <a:cs typeface="Verdana" panose="020B0604030504040204" pitchFamily="34" charset="0"/>
            </a:endParaRPr>
          </a:p>
          <a:p>
            <a:pPr marL="1314450" lvl="1" indent="-571500" algn="l" rtl="0" eaLnBrk="1" hangingPunct="1">
              <a:buFont typeface="Arial" panose="020B0604020202020204" pitchFamily="34" charset="0"/>
              <a:buChar char="•"/>
              <a:defRPr/>
            </a:pPr>
            <a:r>
              <a:rPr lang="tr" b="0" i="0" u="none" baseline="0">
                <a:latin typeface="Verdana" panose="020B0604030504040204" pitchFamily="34" charset="0"/>
                <a:ea typeface="Verdana" panose="020B0604030504040204" pitchFamily="34" charset="0"/>
                <a:cs typeface="Verdana" panose="020B0604030504040204" pitchFamily="34" charset="0"/>
              </a:rPr>
              <a:t>Eylemin her iki tarafta da suç sayılmaması </a:t>
            </a:r>
          </a:p>
          <a:p>
            <a:pPr marL="1314450" lvl="1" indent="-571500" algn="l" rtl="0" eaLnBrk="1" hangingPunct="1">
              <a:buFont typeface="Arial" panose="020B0604020202020204" pitchFamily="34" charset="0"/>
              <a:buChar char="•"/>
              <a:defRPr/>
            </a:pPr>
            <a:r>
              <a:rPr lang="tr" b="0" i="0" u="none" baseline="0">
                <a:latin typeface="Verdana" panose="020B0604030504040204" pitchFamily="34" charset="0"/>
                <a:ea typeface="Verdana" panose="020B0604030504040204" pitchFamily="34" charset="0"/>
                <a:cs typeface="Verdana" panose="020B0604030504040204" pitchFamily="34" charset="0"/>
              </a:rPr>
              <a:t>Siyasi suçlar</a:t>
            </a:r>
          </a:p>
          <a:p>
            <a:pPr marL="1314450" lvl="1" indent="-571500" algn="l" rtl="0" eaLnBrk="1" hangingPunct="1">
              <a:buFont typeface="Arial" panose="020B0604020202020204" pitchFamily="34" charset="0"/>
              <a:buChar char="•"/>
              <a:defRPr/>
            </a:pPr>
            <a:r>
              <a:rPr lang="tr" b="0" i="0" u="none" baseline="0">
                <a:latin typeface="Verdana" panose="020B0604030504040204" pitchFamily="34" charset="0"/>
                <a:ea typeface="Verdana" panose="020B0604030504040204" pitchFamily="34" charset="0"/>
                <a:cs typeface="Verdana" panose="020B0604030504040204" pitchFamily="34" charset="0"/>
              </a:rPr>
              <a:t>Egemen bir devlete zarar verme riski</a:t>
            </a:r>
          </a:p>
          <a:p>
            <a:pPr marL="1314450" lvl="1" indent="-571500" algn="l" rtl="0" eaLnBrk="1" hangingPunct="1">
              <a:buFont typeface="Arial" panose="020B0604020202020204" pitchFamily="34" charset="0"/>
              <a:buChar char="•"/>
              <a:defRPr/>
            </a:pPr>
            <a:r>
              <a:rPr lang="tr" b="0" i="0" u="none" baseline="0">
                <a:latin typeface="Verdana" panose="020B0604030504040204" pitchFamily="34" charset="0"/>
                <a:ea typeface="Verdana" panose="020B0604030504040204" pitchFamily="34" charset="0"/>
                <a:cs typeface="Verdana" panose="020B0604030504040204" pitchFamily="34" charset="0"/>
              </a:rPr>
              <a:t>Güvenlik riski</a:t>
            </a:r>
          </a:p>
          <a:p>
            <a:pPr marL="1314450" lvl="1" indent="-571500" algn="l" rtl="0" eaLnBrk="1" hangingPunct="1">
              <a:buFont typeface="Arial" panose="020B0604020202020204" pitchFamily="34" charset="0"/>
              <a:buChar char="•"/>
              <a:defRPr/>
            </a:pPr>
            <a:r>
              <a:rPr lang="tr" b="0" i="0" u="none" baseline="0">
                <a:latin typeface="Verdana" panose="020B0604030504040204" pitchFamily="34" charset="0"/>
                <a:ea typeface="Verdana" panose="020B0604030504040204" pitchFamily="34" charset="0"/>
                <a:cs typeface="Verdana" panose="020B0604030504040204" pitchFamily="34" charset="0"/>
              </a:rPr>
              <a:t>Kamu düzenini bozma riski </a:t>
            </a:r>
          </a:p>
          <a:p>
            <a:pPr marL="1314450" lvl="1" indent="-571500" algn="l" rtl="0" eaLnBrk="1" hangingPunct="1">
              <a:buFont typeface="Arial" panose="020B0604020202020204" pitchFamily="34" charset="0"/>
              <a:buChar char="•"/>
              <a:defRPr/>
            </a:pPr>
            <a:r>
              <a:rPr lang="tr" b="0" i="0" u="none" baseline="0">
                <a:latin typeface="Verdana" panose="020B0604030504040204" pitchFamily="34" charset="0"/>
                <a:ea typeface="Verdana" panose="020B0604030504040204" pitchFamily="34" charset="0"/>
                <a:cs typeface="Verdana" panose="020B0604030504040204" pitchFamily="34" charset="0"/>
              </a:rPr>
              <a:t>Diğer temel çıkarlara zarar verme riski</a:t>
            </a:r>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rtl="0" eaLnBrk="1" hangingPunct="1">
              <a:spcBef>
                <a:spcPct val="0"/>
              </a:spcBef>
            </a:pPr>
            <a:endParaRPr lang="tr" sz="2400">
              <a:latin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3910441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9A5032-5BD8-4AA3-99F0-476BA7DC21F8}"/>
              </a:ext>
            </a:extLst>
          </p:cNvPr>
          <p:cNvSpPr>
            <a:spLocks noGrp="1"/>
          </p:cNvSpPr>
          <p:nvPr>
            <p:ph type="title"/>
          </p:nvPr>
        </p:nvSpPr>
        <p:spPr/>
        <p:txBody>
          <a:bodyPr/>
          <a:lstStyle/>
          <a:p>
            <a:endParaRPr lang="tr" dirty="0"/>
          </a:p>
        </p:txBody>
      </p:sp>
      <p:pic>
        <p:nvPicPr>
          <p:cNvPr id="15" name="Picture 4">
            <a:extLst>
              <a:ext uri="{FF2B5EF4-FFF2-40B4-BE49-F238E27FC236}">
                <a16:creationId xmlns:a16="http://schemas.microsoft.com/office/drawing/2014/main" id="{8CE0265E-029E-4219-8F02-A929EAF20918}"/>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a:extLst>
              <a:ext uri="{FF2B5EF4-FFF2-40B4-BE49-F238E27FC236}">
                <a16:creationId xmlns:a16="http://schemas.microsoft.com/office/drawing/2014/main" id="{6E0EF5B3-1C7F-4660-A6D1-6B02E941038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dirty="0">
              <a:latin typeface="Verdana" panose="020B0604030504040204" pitchFamily="34" charset="0"/>
              <a:ea typeface="Verdana" panose="020B0604030504040204" pitchFamily="34" charset="0"/>
            </a:endParaRPr>
          </a:p>
        </p:txBody>
      </p:sp>
      <p:sp>
        <p:nvSpPr>
          <p:cNvPr id="13" name="TextBox 7">
            <a:extLst>
              <a:ext uri="{FF2B5EF4-FFF2-40B4-BE49-F238E27FC236}">
                <a16:creationId xmlns:a16="http://schemas.microsoft.com/office/drawing/2014/main" id="{A440D332-1417-4A98-BC4A-09D5E690C999}"/>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1" i="0" u="none" baseline="0">
                <a:solidFill>
                  <a:schemeClr val="bg1"/>
                </a:solidFill>
                <a:latin typeface="Verdana" panose="020B0604030504040204" pitchFamily="34" charset="0"/>
                <a:ea typeface="Verdana" panose="020B0604030504040204" pitchFamily="34" charset="0"/>
                <a:cs typeface="Verdana" charset="0"/>
              </a:rPr>
              <a:t>Yanlış </a:t>
            </a:r>
          </a:p>
        </p:txBody>
      </p:sp>
      <p:sp>
        <p:nvSpPr>
          <p:cNvPr id="5" name="Rectangle 2">
            <a:extLst>
              <a:ext uri="{FF2B5EF4-FFF2-40B4-BE49-F238E27FC236}">
                <a16:creationId xmlns:a16="http://schemas.microsoft.com/office/drawing/2014/main" id="{4D27D9AC-4ADB-45D9-AFA6-8E0CDEC5466B}"/>
              </a:ext>
            </a:extLst>
          </p:cNvPr>
          <p:cNvSpPr>
            <a:spLocks noChangeArrowheads="1"/>
          </p:cNvSpPr>
          <p:nvPr/>
        </p:nvSpPr>
        <p:spPr bwMode="auto">
          <a:xfrm>
            <a:off x="395536" y="1078865"/>
            <a:ext cx="8160955" cy="2708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rtl="0" eaLnBrk="1" hangingPunct="1">
              <a:defRPr/>
            </a:pPr>
            <a:r>
              <a:rPr lang="tr" sz="4400" b="1" i="0" u="none" baseline="0">
                <a:solidFill>
                  <a:srgbClr val="FF0000"/>
                </a:solidFill>
                <a:latin typeface="Verdana" panose="020B0604030504040204" pitchFamily="34" charset="0"/>
                <a:ea typeface="Verdana" panose="020B0604030504040204" pitchFamily="34" charset="0"/>
                <a:cs typeface="Verdana" panose="020B0604030504040204" pitchFamily="34" charset="0"/>
              </a:rPr>
              <a:t>YANLIŞ: </a:t>
            </a:r>
          </a:p>
          <a:p>
            <a:pPr algn="ctr" rtl="0" eaLnBrk="1" hangingPunct="1">
              <a:defRPr/>
            </a:pPr>
            <a:r>
              <a:rPr lang="tr" sz="4200" b="0" i="0" u="none" baseline="0">
                <a:latin typeface="Verdana" panose="020B0604030504040204" pitchFamily="34" charset="0"/>
                <a:ea typeface="Verdana" panose="020B0604030504040204" pitchFamily="34" charset="0"/>
                <a:cs typeface="Verdana" panose="020B0604030504040204" pitchFamily="34" charset="0"/>
              </a:rPr>
              <a:t>Budapeşte Sözleşmesindeki </a:t>
            </a:r>
            <a:r>
              <a:rPr lang="tr" sz="4200" b="1" i="0" u="none" baseline="0">
                <a:latin typeface="Verdana" panose="020B0604030504040204" pitchFamily="34" charset="0"/>
                <a:ea typeface="Verdana" panose="020B0604030504040204" pitchFamily="34" charset="0"/>
                <a:cs typeface="Verdana" panose="020B0604030504040204" pitchFamily="34" charset="0"/>
              </a:rPr>
              <a:t>suçların kapsamı sınırlıdır</a:t>
            </a:r>
            <a:endParaRPr lang="tr" sz="2800" b="1" dirty="0">
              <a:latin typeface="Verdana" panose="020B0604030504040204" pitchFamily="34" charset="0"/>
              <a:ea typeface="Verdana" panose="020B0604030504040204" pitchFamily="34" charset="0"/>
              <a:cs typeface="Verdana" panose="020B0604030504040204" pitchFamily="34" charset="0"/>
            </a:endParaRPr>
          </a:p>
        </p:txBody>
      </p:sp>
      <p:sp>
        <p:nvSpPr>
          <p:cNvPr id="4" name="Rectangle 2">
            <a:extLst>
              <a:ext uri="{FF2B5EF4-FFF2-40B4-BE49-F238E27FC236}">
                <a16:creationId xmlns:a16="http://schemas.microsoft.com/office/drawing/2014/main" id="{464D82E8-103A-4A98-AC6E-E2BDA0F202DC}"/>
              </a:ext>
            </a:extLst>
          </p:cNvPr>
          <p:cNvSpPr>
            <a:spLocks noChangeArrowheads="1"/>
          </p:cNvSpPr>
          <p:nvPr/>
        </p:nvSpPr>
        <p:spPr bwMode="auto">
          <a:xfrm>
            <a:off x="4067036" y="2343341"/>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rtl="0" eaLnBrk="1" hangingPunct="1">
              <a:spcBef>
                <a:spcPct val="0"/>
              </a:spcBef>
            </a:pPr>
            <a:endParaRPr lang="tr" sz="2400">
              <a:latin typeface="Verdana" panose="020B0604030504040204" pitchFamily="34" charset="0"/>
            </a:endParaRPr>
          </a:p>
        </p:txBody>
      </p:sp>
      <p:pic>
        <p:nvPicPr>
          <p:cNvPr id="22" name="Picture 10" descr="Image result for social media">
            <a:extLst>
              <a:ext uri="{FF2B5EF4-FFF2-40B4-BE49-F238E27FC236}">
                <a16:creationId xmlns:a16="http://schemas.microsoft.com/office/drawing/2014/main" id="{749E07E6-F504-4E85-B4CB-50BBF64EDA6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0019" y="3204899"/>
            <a:ext cx="2486181" cy="166004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Image result for voip">
            <a:extLst>
              <a:ext uri="{FF2B5EF4-FFF2-40B4-BE49-F238E27FC236}">
                <a16:creationId xmlns:a16="http://schemas.microsoft.com/office/drawing/2014/main" id="{B37C25F2-9B62-44FF-913D-2DAA11DCA17A}"/>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29748" y="3206935"/>
            <a:ext cx="3314252" cy="224747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Image result for voip">
            <a:extLst>
              <a:ext uri="{FF2B5EF4-FFF2-40B4-BE49-F238E27FC236}">
                <a16:creationId xmlns:a16="http://schemas.microsoft.com/office/drawing/2014/main" id="{F4C38198-BACA-4B28-AC90-A6963EF49128}"/>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376162" y="3893995"/>
            <a:ext cx="3594183" cy="2857094"/>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8" descr="Image result for deep web">
            <a:extLst>
              <a:ext uri="{FF2B5EF4-FFF2-40B4-BE49-F238E27FC236}">
                <a16:creationId xmlns:a16="http://schemas.microsoft.com/office/drawing/2014/main" id="{02144AF9-F5AD-4884-82E3-025A68FDEC35}"/>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0153" y="4986411"/>
            <a:ext cx="2895664" cy="1919671"/>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6" descr="Image result for botnets">
            <a:extLst>
              <a:ext uri="{FF2B5EF4-FFF2-40B4-BE49-F238E27FC236}">
                <a16:creationId xmlns:a16="http://schemas.microsoft.com/office/drawing/2014/main" id="{C81DA781-2986-4F08-B68E-385F862795EB}"/>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494322" y="5287112"/>
            <a:ext cx="2681398" cy="154596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74AFFC74-60C3-4BE7-86F0-8405A57003F9}"/>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pic>
        <p:nvPicPr>
          <p:cNvPr id="14"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359236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1" i="0" u="none" baseline="0">
                <a:solidFill>
                  <a:schemeClr val="bg1"/>
                </a:solidFill>
                <a:latin typeface="Verdana" panose="020B0604030504040204" pitchFamily="34" charset="0"/>
                <a:ea typeface="Verdana" panose="020B0604030504040204" pitchFamily="34" charset="0"/>
                <a:cs typeface="Verdana" charset="0"/>
              </a:rPr>
              <a:t>Doğru</a:t>
            </a:r>
          </a:p>
        </p:txBody>
      </p:sp>
      <p:sp>
        <p:nvSpPr>
          <p:cNvPr id="4" name="Rectangle 2">
            <a:extLst>
              <a:ext uri="{FF2B5EF4-FFF2-40B4-BE49-F238E27FC236}">
                <a16:creationId xmlns:a16="http://schemas.microsoft.com/office/drawing/2014/main" id="{1239CC4E-6B81-41D5-8FBA-98E336DBC65F}"/>
              </a:ext>
            </a:extLst>
          </p:cNvPr>
          <p:cNvSpPr>
            <a:spLocks noChangeArrowheads="1"/>
          </p:cNvSpPr>
          <p:nvPr/>
        </p:nvSpPr>
        <p:spPr bwMode="auto">
          <a:xfrm>
            <a:off x="467544" y="1328059"/>
            <a:ext cx="7992888" cy="3400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tr" sz="3500" b="1" i="0" u="none" strike="noStrike" kern="1200" cap="none" spc="0" normalizeH="0" baseline="0" dirty="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rPr>
              <a:t>DOĞRU:</a:t>
            </a:r>
            <a:endParaRPr kumimoji="0" lang="tr" sz="35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endParaRPr>
          </a:p>
          <a:p>
            <a:pPr marL="285750" indent="-285750" algn="just" rtl="0" eaLnBrk="1" hangingPunct="1">
              <a:buFont typeface="Arial" panose="020B0604020202020204" pitchFamily="34" charset="0"/>
              <a:buChar char="•"/>
              <a:defRPr/>
            </a:pPr>
            <a:endParaRPr lang="tr" sz="2000" dirty="0">
              <a:latin typeface="Verdana" panose="020B0604030504040204" pitchFamily="34" charset="0"/>
              <a:ea typeface="Verdana" panose="020B0604030504040204" pitchFamily="34" charset="0"/>
              <a:cs typeface="Verdana" panose="020B0604030504040204" pitchFamily="34" charset="0"/>
            </a:endParaRPr>
          </a:p>
          <a:p>
            <a:pPr marL="285750" indent="-285750" algn="just" rtl="0" eaLnBrk="1" hangingPunct="1">
              <a:buFont typeface="Arial" panose="020B0604020202020204" pitchFamily="34" charset="0"/>
              <a:buChar char="•"/>
              <a:defRPr/>
            </a:pPr>
            <a:r>
              <a:rPr lang="tr" sz="2000" b="0" i="0" u="none" baseline="0" dirty="0">
                <a:latin typeface="Verdana" panose="020B0604030504040204" pitchFamily="34" charset="0"/>
                <a:ea typeface="Verdana" panose="020B0604030504040204" pitchFamily="34" charset="0"/>
                <a:cs typeface="Verdana" panose="020B0604030504040204" pitchFamily="34" charset="0"/>
              </a:rPr>
              <a:t>T-CY, Budapeşte Sözleşmesinin etkili bir şekilde kullanılması ve uygulanmasını kolaylaştırmak için Rehberlik Notları yayımlar </a:t>
            </a:r>
          </a:p>
          <a:p>
            <a:pPr marL="285750" indent="-285750" algn="just" rtl="0" eaLnBrk="1" hangingPunct="1">
              <a:buFont typeface="Arial" panose="020B0604020202020204" pitchFamily="34" charset="0"/>
              <a:buChar char="•"/>
              <a:defRPr/>
            </a:pPr>
            <a:endParaRPr lang="tr" sz="2000" dirty="0">
              <a:latin typeface="Verdana" panose="020B0604030504040204" pitchFamily="34" charset="0"/>
              <a:ea typeface="Verdana" panose="020B0604030504040204" pitchFamily="34" charset="0"/>
              <a:cs typeface="Verdana" panose="020B0604030504040204" pitchFamily="34" charset="0"/>
            </a:endParaRPr>
          </a:p>
          <a:p>
            <a:pPr marL="285750" indent="-285750" algn="just" rtl="0" eaLnBrk="1" hangingPunct="1">
              <a:buFont typeface="Arial" panose="020B0604020202020204" pitchFamily="34" charset="0"/>
              <a:buChar char="•"/>
              <a:defRPr/>
            </a:pPr>
            <a:r>
              <a:rPr lang="tr" sz="2000" b="0" i="0" u="none" baseline="0" dirty="0">
                <a:latin typeface="Verdana" panose="020B0604030504040204" pitchFamily="34" charset="0"/>
                <a:ea typeface="Verdana" panose="020B0604030504040204" pitchFamily="34" charset="0"/>
                <a:cs typeface="Verdana" panose="020B0604030504040204" pitchFamily="34" charset="0"/>
              </a:rPr>
              <a:t>Rehberlik Notları hukuki, siyasi ve teknolojik gelişmeler dikkate alınarak hazırlanır</a:t>
            </a:r>
          </a:p>
          <a:p>
            <a:pPr marL="285750" indent="-285750" algn="just" rtl="0" eaLnBrk="1" hangingPunct="1">
              <a:buFont typeface="Arial" panose="020B0604020202020204" pitchFamily="34" charset="0"/>
              <a:buChar char="•"/>
              <a:defRPr/>
            </a:pPr>
            <a:endParaRPr lang="tr" sz="2000" dirty="0">
              <a:latin typeface="Verdana" panose="020B0604030504040204" pitchFamily="34" charset="0"/>
              <a:ea typeface="Verdana" panose="020B0604030504040204" pitchFamily="34" charset="0"/>
              <a:cs typeface="Verdana" panose="020B0604030504040204" pitchFamily="34" charset="0"/>
            </a:endParaRPr>
          </a:p>
          <a:p>
            <a:pPr marL="285750" indent="-285750" algn="just" rtl="0" eaLnBrk="1" hangingPunct="1">
              <a:buFont typeface="Arial" panose="020B0604020202020204" pitchFamily="34" charset="0"/>
              <a:buChar char="•"/>
              <a:defRPr/>
            </a:pPr>
            <a:r>
              <a:rPr lang="tr" sz="2000" b="0" i="0" u="none" baseline="0" dirty="0">
                <a:latin typeface="Verdana" panose="020B0604030504040204" pitchFamily="34" charset="0"/>
                <a:ea typeface="Verdana" panose="020B0604030504040204" pitchFamily="34" charset="0"/>
                <a:cs typeface="Verdana" panose="020B0604030504040204" pitchFamily="34" charset="0"/>
              </a:rPr>
              <a:t>Rehberlik Notları:</a:t>
            </a:r>
          </a:p>
        </p:txBody>
      </p:sp>
      <p:sp>
        <p:nvSpPr>
          <p:cNvPr id="2" name="TextBox 1">
            <a:extLst>
              <a:ext uri="{FF2B5EF4-FFF2-40B4-BE49-F238E27FC236}">
                <a16:creationId xmlns:a16="http://schemas.microsoft.com/office/drawing/2014/main" id="{F7AFA12F-C9B5-4131-AAF2-C81E968C85E8}"/>
              </a:ext>
            </a:extLst>
          </p:cNvPr>
          <p:cNvSpPr txBox="1"/>
          <p:nvPr/>
        </p:nvSpPr>
        <p:spPr>
          <a:xfrm>
            <a:off x="319759" y="4457181"/>
            <a:ext cx="3816424" cy="2031325"/>
          </a:xfrm>
          <a:prstGeom prst="rect">
            <a:avLst/>
          </a:prstGeom>
          <a:noFill/>
        </p:spPr>
        <p:txBody>
          <a:bodyPr wrap="square" rtlCol="0">
            <a:spAutoFit/>
          </a:bodyPr>
          <a:lstStyle/>
          <a:p>
            <a:pPr marL="1200150" lvl="1" indent="-457200" algn="just" rtl="0" eaLnBrk="1" hangingPunct="1">
              <a:buFont typeface="+mj-lt"/>
              <a:buAutoNum type="arabicPeriod"/>
              <a:defRPr/>
            </a:pPr>
            <a:r>
              <a:rPr lang="tr" sz="1800" b="0" i="0" u="none" baseline="0">
                <a:latin typeface="Verdana" panose="020B0604030504040204" pitchFamily="34" charset="0"/>
                <a:ea typeface="Verdana" panose="020B0604030504040204" pitchFamily="34" charset="0"/>
                <a:cs typeface="Verdana" panose="020B0604030504040204" pitchFamily="34" charset="0"/>
              </a:rPr>
              <a:t>Bilgisayar sistemi</a:t>
            </a:r>
          </a:p>
          <a:p>
            <a:pPr marL="1200150" lvl="1" indent="-457200" algn="just" rtl="0" eaLnBrk="1" hangingPunct="1">
              <a:buFont typeface="+mj-lt"/>
              <a:buAutoNum type="arabicPeriod"/>
              <a:defRPr/>
            </a:pPr>
            <a:r>
              <a:rPr lang="tr" sz="1800" b="0" i="0" u="none" baseline="0">
                <a:latin typeface="Verdana" panose="020B0604030504040204" pitchFamily="34" charset="0"/>
                <a:ea typeface="Verdana" panose="020B0604030504040204" pitchFamily="34" charset="0"/>
                <a:cs typeface="Verdana" panose="020B0604030504040204" pitchFamily="34" charset="0"/>
              </a:rPr>
              <a:t>Botnetler</a:t>
            </a:r>
          </a:p>
          <a:p>
            <a:pPr marL="1200150" lvl="1" indent="-457200" algn="just" rtl="0" eaLnBrk="1" hangingPunct="1">
              <a:buFont typeface="+mj-lt"/>
              <a:buAutoNum type="arabicPeriod"/>
              <a:defRPr/>
            </a:pPr>
            <a:r>
              <a:rPr lang="tr" sz="1800" b="0" i="0" u="none" baseline="0">
                <a:latin typeface="Verdana" panose="020B0604030504040204" pitchFamily="34" charset="0"/>
                <a:ea typeface="Verdana" panose="020B0604030504040204" pitchFamily="34" charset="0"/>
                <a:cs typeface="Verdana" panose="020B0604030504040204" pitchFamily="34" charset="0"/>
              </a:rPr>
              <a:t>Sınır ötesi erişim</a:t>
            </a:r>
          </a:p>
          <a:p>
            <a:pPr marL="1200150" lvl="1" indent="-457200" algn="just" rtl="0" eaLnBrk="1" hangingPunct="1">
              <a:buFont typeface="+mj-lt"/>
              <a:buAutoNum type="arabicPeriod"/>
              <a:defRPr/>
            </a:pPr>
            <a:r>
              <a:rPr lang="tr" sz="1800" b="0" i="0" u="none" baseline="0">
                <a:latin typeface="Verdana" panose="020B0604030504040204" pitchFamily="34" charset="0"/>
                <a:ea typeface="Verdana" panose="020B0604030504040204" pitchFamily="34" charset="0"/>
                <a:cs typeface="Verdana" panose="020B0604030504040204" pitchFamily="34" charset="0"/>
              </a:rPr>
              <a:t>Kimlik hırsızlığı </a:t>
            </a:r>
          </a:p>
          <a:p>
            <a:pPr marL="1200150" lvl="1" indent="-457200" algn="just" rtl="0" eaLnBrk="1" hangingPunct="1">
              <a:buFont typeface="+mj-lt"/>
              <a:buAutoNum type="arabicPeriod"/>
              <a:defRPr/>
            </a:pPr>
            <a:r>
              <a:rPr lang="tr" sz="1800" b="0" i="0" u="none" baseline="0">
                <a:latin typeface="Verdana" panose="020B0604030504040204" pitchFamily="34" charset="0"/>
                <a:ea typeface="Verdana" panose="020B0604030504040204" pitchFamily="34" charset="0"/>
                <a:cs typeface="Verdana" panose="020B0604030504040204" pitchFamily="34" charset="0"/>
              </a:rPr>
              <a:t>DDOS saldırıları</a:t>
            </a:r>
          </a:p>
          <a:p>
            <a:pPr marL="1200150" lvl="1" indent="-457200" algn="just" rtl="0" eaLnBrk="1" hangingPunct="1">
              <a:buFont typeface="+mj-lt"/>
              <a:buAutoNum type="arabicPeriod"/>
              <a:defRPr/>
            </a:pPr>
            <a:r>
              <a:rPr lang="tr" sz="1800" b="0" i="0" u="none" baseline="0">
                <a:latin typeface="Verdana" panose="020B0604030504040204" pitchFamily="34" charset="0"/>
                <a:ea typeface="Verdana" panose="020B0604030504040204" pitchFamily="34" charset="0"/>
                <a:cs typeface="Verdana" panose="020B0604030504040204" pitchFamily="34" charset="0"/>
              </a:rPr>
              <a:t>Kritik altyapılara yönelik saldırılar</a:t>
            </a:r>
          </a:p>
        </p:txBody>
      </p:sp>
      <p:sp>
        <p:nvSpPr>
          <p:cNvPr id="3" name="TextBox 2">
            <a:extLst>
              <a:ext uri="{FF2B5EF4-FFF2-40B4-BE49-F238E27FC236}">
                <a16:creationId xmlns:a16="http://schemas.microsoft.com/office/drawing/2014/main" id="{C390B884-A72F-46D9-93E7-1958E493B9E8}"/>
              </a:ext>
            </a:extLst>
          </p:cNvPr>
          <p:cNvSpPr txBox="1"/>
          <p:nvPr/>
        </p:nvSpPr>
        <p:spPr>
          <a:xfrm>
            <a:off x="4788024" y="4457181"/>
            <a:ext cx="4036217" cy="1754326"/>
          </a:xfrm>
          <a:prstGeom prst="rect">
            <a:avLst/>
          </a:prstGeom>
          <a:noFill/>
        </p:spPr>
        <p:txBody>
          <a:bodyPr wrap="square" rtlCol="0">
            <a:spAutoFit/>
          </a:bodyPr>
          <a:lstStyle/>
          <a:p>
            <a:pPr marL="1200150" marR="0" lvl="1" indent="-457200" algn="just" defTabSz="914400" rtl="0" eaLnBrk="1" fontAlgn="base" latinLnBrk="0" hangingPunct="1">
              <a:lnSpc>
                <a:spcPct val="100000"/>
              </a:lnSpc>
              <a:spcBef>
                <a:spcPct val="0"/>
              </a:spcBef>
              <a:spcAft>
                <a:spcPct val="0"/>
              </a:spcAft>
              <a:buClrTx/>
              <a:buSzTx/>
              <a:buFont typeface="+mj-lt"/>
              <a:buAutoNum type="arabicPeriod" startAt="7"/>
              <a:tabLst/>
              <a:defRPr/>
            </a:pPr>
            <a:r>
              <a:rPr kumimoji="0" lang="tr" sz="1800" b="0" i="0" u="none" strike="noStrike" kern="1200" cap="none" spc="0" normalizeH="0" baseline="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Kötü amaçlı yazılımlar </a:t>
            </a:r>
          </a:p>
          <a:p>
            <a:pPr marL="1200150" marR="0" lvl="1" indent="-457200" algn="just" defTabSz="914400" rtl="0" eaLnBrk="1" fontAlgn="base" latinLnBrk="0" hangingPunct="1">
              <a:lnSpc>
                <a:spcPct val="100000"/>
              </a:lnSpc>
              <a:spcBef>
                <a:spcPct val="0"/>
              </a:spcBef>
              <a:spcAft>
                <a:spcPct val="0"/>
              </a:spcAft>
              <a:buClrTx/>
              <a:buSzTx/>
              <a:buFont typeface="+mj-lt"/>
              <a:buAutoNum type="arabicPeriod" startAt="7"/>
              <a:tabLst/>
              <a:defRPr/>
            </a:pPr>
            <a:r>
              <a:rPr kumimoji="0" lang="tr" sz="1800" b="0" i="0" u="none" strike="noStrike" kern="1200" cap="none" spc="0" normalizeH="0" baseline="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İstenmeyen e-posta</a:t>
            </a:r>
          </a:p>
          <a:p>
            <a:pPr marL="1200150" marR="0" lvl="1" indent="-457200" algn="just" defTabSz="914400" rtl="0" eaLnBrk="1" fontAlgn="base" latinLnBrk="0" hangingPunct="1">
              <a:lnSpc>
                <a:spcPct val="100000"/>
              </a:lnSpc>
              <a:spcBef>
                <a:spcPct val="0"/>
              </a:spcBef>
              <a:spcAft>
                <a:spcPct val="0"/>
              </a:spcAft>
              <a:buClrTx/>
              <a:buSzTx/>
              <a:buFont typeface="+mj-lt"/>
              <a:buAutoNum type="arabicPeriod" startAt="7"/>
              <a:tabLst/>
              <a:defRPr/>
            </a:pPr>
            <a:r>
              <a:rPr kumimoji="0" lang="tr" sz="1800" b="0" i="0" u="none" strike="noStrike" kern="1200" cap="none" spc="0" normalizeH="0" baseline="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Seçimlere müdahale </a:t>
            </a:r>
          </a:p>
          <a:p>
            <a:pPr marL="1200150" marR="0" lvl="1" indent="-457200" algn="just" defTabSz="914400" rtl="0" eaLnBrk="1" fontAlgn="base" latinLnBrk="0" hangingPunct="1">
              <a:lnSpc>
                <a:spcPct val="100000"/>
              </a:lnSpc>
              <a:spcBef>
                <a:spcPct val="0"/>
              </a:spcBef>
              <a:spcAft>
                <a:spcPct val="0"/>
              </a:spcAft>
              <a:buClrTx/>
              <a:buSzTx/>
              <a:buFont typeface="+mj-lt"/>
              <a:buAutoNum type="arabicPeriod" startAt="7"/>
              <a:tabLst/>
              <a:defRPr/>
            </a:pPr>
            <a:r>
              <a:rPr kumimoji="0" lang="tr" sz="1800" b="0" i="0" u="none" strike="noStrike" kern="1200" cap="none" spc="0" normalizeH="0" baseline="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Abone bilgilerini sunma emirleri </a:t>
            </a:r>
          </a:p>
          <a:p>
            <a:pPr marL="1200150" marR="0" lvl="1" indent="-457200" algn="just" defTabSz="914400" rtl="0" eaLnBrk="1" fontAlgn="base" latinLnBrk="0" hangingPunct="1">
              <a:lnSpc>
                <a:spcPct val="100000"/>
              </a:lnSpc>
              <a:spcBef>
                <a:spcPct val="0"/>
              </a:spcBef>
              <a:spcAft>
                <a:spcPct val="0"/>
              </a:spcAft>
              <a:buClrTx/>
              <a:buSzTx/>
              <a:buFont typeface="+mj-lt"/>
              <a:buAutoNum type="arabicPeriod" startAt="7"/>
              <a:tabLst/>
              <a:defRPr/>
            </a:pPr>
            <a:r>
              <a:rPr kumimoji="0" lang="tr" sz="1800" b="0" i="0" u="none" strike="noStrike" kern="1200" cap="none" spc="0" normalizeH="0" baseline="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Terörizm </a:t>
            </a:r>
          </a:p>
        </p:txBody>
      </p:sp>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pic>
        <p:nvPicPr>
          <p:cNvPr id="13"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6766561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BA3CBE44-0951-4620-BE84-8E2D4559326C}"/>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3" name="Rectangle 4">
            <a:extLst>
              <a:ext uri="{FF2B5EF4-FFF2-40B4-BE49-F238E27FC236}">
                <a16:creationId xmlns:a16="http://schemas.microsoft.com/office/drawing/2014/main" id="{41257CA0-4A24-400C-9D91-210100996373}"/>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dirty="0">
              <a:latin typeface="Verdana" panose="020B0604030504040204" pitchFamily="34" charset="0"/>
              <a:ea typeface="Verdana" panose="020B0604030504040204" pitchFamily="34" charset="0"/>
            </a:endParaRPr>
          </a:p>
        </p:txBody>
      </p:sp>
      <p:sp>
        <p:nvSpPr>
          <p:cNvPr id="5" name="TextBox 15">
            <a:extLst>
              <a:ext uri="{FF2B5EF4-FFF2-40B4-BE49-F238E27FC236}">
                <a16:creationId xmlns:a16="http://schemas.microsoft.com/office/drawing/2014/main" id="{EC126C15-E7BE-45E4-B914-E392617C3B26}"/>
              </a:ext>
            </a:extLst>
          </p:cNvPr>
          <p:cNvSpPr txBox="1">
            <a:spLocks noChangeArrowheads="1"/>
          </p:cNvSpPr>
          <p:nvPr/>
        </p:nvSpPr>
        <p:spPr bwMode="auto">
          <a:xfrm>
            <a:off x="1258888" y="195317"/>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3100" b="1" i="0" u="none" baseline="0">
                <a:solidFill>
                  <a:schemeClr val="bg1"/>
                </a:solidFill>
                <a:latin typeface="Verdana" panose="020B0604030504040204" pitchFamily="34" charset="0"/>
              </a:rPr>
              <a:t>Örnek: Botnetler için geçerlilik</a:t>
            </a:r>
          </a:p>
        </p:txBody>
      </p:sp>
      <p:pic>
        <p:nvPicPr>
          <p:cNvPr id="6" name="Picture 2" descr="Image result for botnet">
            <a:extLst>
              <a:ext uri="{FF2B5EF4-FFF2-40B4-BE49-F238E27FC236}">
                <a16:creationId xmlns:a16="http://schemas.microsoft.com/office/drawing/2014/main" id="{614AE55E-F1CF-4E95-A714-322B3623AFA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641" y="1060856"/>
            <a:ext cx="9139179" cy="5527273"/>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pic>
        <p:nvPicPr>
          <p:cNvPr id="13"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0008736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1" i="0" u="none" baseline="0">
                <a:solidFill>
                  <a:schemeClr val="bg1"/>
                </a:solidFill>
                <a:latin typeface="Verdana" panose="020B0604030504040204" pitchFamily="34" charset="0"/>
                <a:ea typeface="Verdana" panose="020B0604030504040204" pitchFamily="34" charset="0"/>
                <a:cs typeface="Verdana" charset="0"/>
              </a:rPr>
              <a:t>Doğru</a:t>
            </a:r>
          </a:p>
        </p:txBody>
      </p:sp>
      <p:pic>
        <p:nvPicPr>
          <p:cNvPr id="2" name="Picture 1">
            <a:extLst>
              <a:ext uri="{FF2B5EF4-FFF2-40B4-BE49-F238E27FC236}">
                <a16:creationId xmlns:a16="http://schemas.microsoft.com/office/drawing/2014/main" id="{9F2FF4C3-D1CE-4CD6-B3AF-33BCF6461DF1}"/>
              </a:ext>
            </a:extLst>
          </p:cNvPr>
          <p:cNvPicPr>
            <a:picLocks noChangeAspect="1"/>
          </p:cNvPicPr>
          <p:nvPr/>
        </p:nvPicPr>
        <p:blipFill rotWithShape="1">
          <a:blip r:embed="rId4" cstate="print"/>
          <a:srcRect b="26710"/>
          <a:stretch/>
        </p:blipFill>
        <p:spPr>
          <a:xfrm>
            <a:off x="-6067" y="927232"/>
            <a:ext cx="9150068" cy="5670849"/>
          </a:xfrm>
          <a:prstGeom prst="rect">
            <a:avLst/>
          </a:prstGeom>
        </p:spPr>
      </p:pic>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pic>
        <p:nvPicPr>
          <p:cNvPr id="7"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3772740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BA3CBE44-0951-4620-BE84-8E2D4559326C}"/>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3" name="Rectangle 4">
            <a:extLst>
              <a:ext uri="{FF2B5EF4-FFF2-40B4-BE49-F238E27FC236}">
                <a16:creationId xmlns:a16="http://schemas.microsoft.com/office/drawing/2014/main" id="{41257CA0-4A24-400C-9D91-210100996373}"/>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spcBef>
                <a:spcPct val="0"/>
              </a:spcBef>
              <a:buFontTx/>
              <a:buNone/>
            </a:pPr>
            <a:r>
              <a:rPr lang="tr" sz="2800" b="1" i="0" u="none" baseline="0">
                <a:solidFill>
                  <a:schemeClr val="bg1"/>
                </a:solidFill>
                <a:latin typeface="Verdana" panose="020B0604030504040204" pitchFamily="34" charset="0"/>
              </a:rPr>
              <a:t>Örnek: Kimlik avı için geçerlilik</a:t>
            </a:r>
          </a:p>
        </p:txBody>
      </p:sp>
      <p:pic>
        <p:nvPicPr>
          <p:cNvPr id="7" name="Picture 2" descr="Related image">
            <a:extLst>
              <a:ext uri="{FF2B5EF4-FFF2-40B4-BE49-F238E27FC236}">
                <a16:creationId xmlns:a16="http://schemas.microsoft.com/office/drawing/2014/main" id="{94037595-D565-40A5-9250-0F29D353A6D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1039065"/>
            <a:ext cx="9144001" cy="5549059"/>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pic>
        <p:nvPicPr>
          <p:cNvPr id="13"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0893044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BA3CBE44-0951-4620-BE84-8E2D4559326C}"/>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3" name="Rectangle 4">
            <a:extLst>
              <a:ext uri="{FF2B5EF4-FFF2-40B4-BE49-F238E27FC236}">
                <a16:creationId xmlns:a16="http://schemas.microsoft.com/office/drawing/2014/main" id="{41257CA0-4A24-400C-9D91-210100996373}"/>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spcBef>
                <a:spcPct val="0"/>
              </a:spcBef>
              <a:buFontTx/>
              <a:buNone/>
            </a:pPr>
            <a:r>
              <a:rPr lang="tr" sz="2800" b="1" i="0" u="none" baseline="0">
                <a:solidFill>
                  <a:schemeClr val="bg1"/>
                </a:solidFill>
                <a:latin typeface="Verdana" panose="020B0604030504040204" pitchFamily="34" charset="0"/>
              </a:rPr>
              <a:t>Örnek: Kimlik avı için geçerlilik</a:t>
            </a:r>
          </a:p>
        </p:txBody>
      </p:sp>
      <p:pic>
        <p:nvPicPr>
          <p:cNvPr id="4" name="Picture 3">
            <a:extLst>
              <a:ext uri="{FF2B5EF4-FFF2-40B4-BE49-F238E27FC236}">
                <a16:creationId xmlns:a16="http://schemas.microsoft.com/office/drawing/2014/main" id="{AA777CBA-8FA0-49AA-8458-C89FB2ED9057}"/>
              </a:ext>
            </a:extLst>
          </p:cNvPr>
          <p:cNvPicPr>
            <a:picLocks noChangeAspect="1"/>
          </p:cNvPicPr>
          <p:nvPr/>
        </p:nvPicPr>
        <p:blipFill rotWithShape="1">
          <a:blip r:embed="rId4" cstate="print"/>
          <a:srcRect l="23427" t="22652" r="26855" b="17133"/>
          <a:stretch/>
        </p:blipFill>
        <p:spPr>
          <a:xfrm>
            <a:off x="0" y="1052513"/>
            <a:ext cx="9136062" cy="5535612"/>
          </a:xfrm>
          <a:prstGeom prst="rect">
            <a:avLst/>
          </a:prstGeom>
        </p:spPr>
      </p:pic>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pic>
        <p:nvPicPr>
          <p:cNvPr id="13"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063270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000" b="1" i="0" u="none" baseline="0">
                <a:solidFill>
                  <a:schemeClr val="bg1"/>
                </a:solidFill>
                <a:latin typeface="Verdana" panose="020B0604030504040204" pitchFamily="34" charset="0"/>
                <a:ea typeface="Verdana" panose="020B0604030504040204" pitchFamily="34" charset="0"/>
                <a:cs typeface="Verdana" charset="0"/>
              </a:rPr>
              <a:t>Budapeşte Sözleşmesi: Kapsam</a:t>
            </a:r>
          </a:p>
        </p:txBody>
      </p:sp>
      <p:sp>
        <p:nvSpPr>
          <p:cNvPr id="21" name="Textfeld 4">
            <a:extLst>
              <a:ext uri="{FF2B5EF4-FFF2-40B4-BE49-F238E27FC236}">
                <a16:creationId xmlns:a16="http://schemas.microsoft.com/office/drawing/2014/main" id="{816E88E6-EA52-4247-B5D5-047E57E73689}"/>
              </a:ext>
            </a:extLst>
          </p:cNvPr>
          <p:cNvSpPr txBox="1"/>
          <p:nvPr/>
        </p:nvSpPr>
        <p:spPr>
          <a:xfrm>
            <a:off x="6372201" y="1142663"/>
            <a:ext cx="2570163" cy="5386090"/>
          </a:xfrm>
          <a:prstGeom prst="rect">
            <a:avLst/>
          </a:prstGeom>
          <a:noFill/>
          <a:ln>
            <a:solidFill>
              <a:schemeClr val="bg1">
                <a:lumMod val="50000"/>
              </a:schemeClr>
            </a:solidFill>
          </a:ln>
        </p:spPr>
        <p:txBody>
          <a:bodyPr wrap="square">
            <a:spAutoFit/>
          </a:bodyPr>
          <a:lstStyle/>
          <a:p>
            <a:pPr algn="l" rtl="0" fontAlgn="auto">
              <a:spcBef>
                <a:spcPts val="0"/>
              </a:spcBef>
              <a:spcAft>
                <a:spcPts val="0"/>
              </a:spcAft>
              <a:defRPr/>
            </a:pPr>
            <a:r>
              <a:rPr lang="tr" sz="1900" b="1" i="0" u="none" baseline="0" dirty="0">
                <a:latin typeface="Verdana"/>
                <a:cs typeface="Verdana"/>
              </a:rPr>
              <a:t>Uluslararası işbirliği</a:t>
            </a:r>
          </a:p>
          <a:p>
            <a:pPr marL="361950" indent="-361950" algn="l" rtl="0" fontAlgn="auto">
              <a:spcBef>
                <a:spcPts val="0"/>
              </a:spcBef>
              <a:spcAft>
                <a:spcPts val="0"/>
              </a:spcAft>
              <a:buFont typeface="Wingdings" pitchFamily="2" charset="2"/>
              <a:buChar char="§"/>
              <a:defRPr/>
            </a:pPr>
            <a:r>
              <a:rPr lang="tr" sz="1700" dirty="0">
                <a:latin typeface="Verdana"/>
                <a:cs typeface="Verdana"/>
              </a:rPr>
              <a:t>Suçluların iadesi</a:t>
            </a:r>
          </a:p>
          <a:p>
            <a:pPr marL="361950" indent="-361950" fontAlgn="auto">
              <a:spcBef>
                <a:spcPts val="0"/>
              </a:spcBef>
              <a:spcAft>
                <a:spcPts val="0"/>
              </a:spcAft>
              <a:buFont typeface="Wingdings" pitchFamily="2" charset="2"/>
              <a:buChar char="§"/>
              <a:defRPr/>
            </a:pPr>
            <a:r>
              <a:rPr lang="en-GB" sz="1700" dirty="0" err="1">
                <a:latin typeface="Verdana"/>
                <a:cs typeface="Verdana"/>
              </a:rPr>
              <a:t>Karşılıklı</a:t>
            </a:r>
            <a:r>
              <a:rPr lang="en-GB" sz="1700" dirty="0">
                <a:latin typeface="Verdana"/>
                <a:cs typeface="Verdana"/>
              </a:rPr>
              <a:t> </a:t>
            </a:r>
            <a:r>
              <a:rPr lang="en-GB" sz="1700" dirty="0" err="1">
                <a:latin typeface="Verdana"/>
                <a:cs typeface="Verdana"/>
              </a:rPr>
              <a:t>Adli</a:t>
            </a:r>
            <a:r>
              <a:rPr lang="en-GB" sz="1700" dirty="0">
                <a:latin typeface="Verdana"/>
                <a:cs typeface="Verdana"/>
              </a:rPr>
              <a:t> </a:t>
            </a:r>
            <a:r>
              <a:rPr lang="en-GB" sz="1700" dirty="0" err="1">
                <a:latin typeface="Verdana"/>
                <a:cs typeface="Verdana"/>
              </a:rPr>
              <a:t>Yardımlaşma</a:t>
            </a:r>
            <a:r>
              <a:rPr lang="en-GB" sz="1700" dirty="0">
                <a:latin typeface="Verdana"/>
                <a:cs typeface="Verdana"/>
              </a:rPr>
              <a:t> (MLA)</a:t>
            </a:r>
            <a:endParaRPr lang="tr" sz="1700" dirty="0">
              <a:latin typeface="Verdana"/>
              <a:cs typeface="Verdana"/>
            </a:endParaRPr>
          </a:p>
          <a:p>
            <a:pPr marL="361950" indent="-361950" algn="l" rtl="0" fontAlgn="auto">
              <a:spcBef>
                <a:spcPts val="0"/>
              </a:spcBef>
              <a:spcAft>
                <a:spcPts val="0"/>
              </a:spcAft>
              <a:buFont typeface="Wingdings" pitchFamily="2" charset="2"/>
              <a:buChar char="§"/>
              <a:defRPr/>
            </a:pPr>
            <a:r>
              <a:rPr lang="tr" sz="1700" b="0" i="0" u="none" baseline="0" dirty="0">
                <a:latin typeface="Verdana"/>
                <a:cs typeface="Verdana"/>
              </a:rPr>
              <a:t>Kendiliğinden bilgilendirme</a:t>
            </a:r>
          </a:p>
          <a:p>
            <a:pPr marL="361950" indent="-361950" algn="l" rtl="0" fontAlgn="auto">
              <a:spcBef>
                <a:spcPts val="0"/>
              </a:spcBef>
              <a:spcAft>
                <a:spcPts val="0"/>
              </a:spcAft>
              <a:buFont typeface="Wingdings" pitchFamily="2" charset="2"/>
              <a:buChar char="§"/>
              <a:defRPr/>
            </a:pPr>
            <a:r>
              <a:rPr lang="tr" sz="1700" b="0" i="0" u="none" baseline="0" dirty="0">
                <a:latin typeface="Verdana"/>
                <a:cs typeface="Verdana"/>
              </a:rPr>
              <a:t>Hızlandırılmış koruma</a:t>
            </a:r>
            <a:endParaRPr lang="tr" sz="1700" dirty="0">
              <a:latin typeface="Verdana"/>
              <a:cs typeface="Verdana"/>
            </a:endParaRPr>
          </a:p>
          <a:p>
            <a:pPr marL="361950" indent="-361950" algn="l" rtl="0" fontAlgn="auto">
              <a:spcBef>
                <a:spcPts val="0"/>
              </a:spcBef>
              <a:spcAft>
                <a:spcPts val="0"/>
              </a:spcAft>
              <a:buFont typeface="Wingdings" pitchFamily="2" charset="2"/>
              <a:buChar char="§"/>
              <a:defRPr/>
            </a:pPr>
            <a:r>
              <a:rPr lang="tr" sz="1700" b="0" i="0" u="none" baseline="0" dirty="0">
                <a:latin typeface="Verdana"/>
                <a:cs typeface="Verdana"/>
              </a:rPr>
              <a:t>TV'nin hızlı ifşası</a:t>
            </a:r>
            <a:endParaRPr lang="tr" sz="1700" dirty="0">
              <a:latin typeface="Verdana"/>
              <a:cs typeface="Verdana"/>
            </a:endParaRPr>
          </a:p>
          <a:p>
            <a:pPr marL="361950" indent="-361950" algn="l" rtl="0" fontAlgn="auto">
              <a:spcBef>
                <a:spcPts val="0"/>
              </a:spcBef>
              <a:spcAft>
                <a:spcPts val="0"/>
              </a:spcAft>
              <a:buFont typeface="Wingdings" pitchFamily="2" charset="2"/>
              <a:buChar char="§"/>
              <a:defRPr/>
            </a:pPr>
            <a:r>
              <a:rPr lang="tr" sz="1700" b="0" i="0" u="none" baseline="0" dirty="0">
                <a:latin typeface="Verdana"/>
                <a:cs typeface="Verdana"/>
              </a:rPr>
              <a:t>Erişim için </a:t>
            </a:r>
            <a:r>
              <a:rPr lang="tr-TR" sz="1700" b="0" i="0" u="none" baseline="0" dirty="0" err="1">
                <a:latin typeface="Verdana"/>
                <a:cs typeface="Verdana"/>
              </a:rPr>
              <a:t>MLA</a:t>
            </a:r>
            <a:endParaRPr lang="tr" sz="1700" b="0" i="0" u="none" baseline="0" dirty="0">
              <a:latin typeface="Verdana"/>
              <a:cs typeface="Verdana"/>
            </a:endParaRPr>
          </a:p>
          <a:p>
            <a:pPr marL="361950" indent="-361950" algn="l" rtl="0">
              <a:buFont typeface="Wingdings" pitchFamily="2" charset="2"/>
              <a:buChar char="§"/>
              <a:defRPr/>
            </a:pPr>
            <a:r>
              <a:rPr lang="tr" sz="1700" b="0" i="0" u="none" baseline="0" dirty="0">
                <a:latin typeface="Verdana"/>
                <a:cs typeface="Verdana"/>
              </a:rPr>
              <a:t>Sınır ötesi erişim</a:t>
            </a:r>
            <a:endParaRPr lang="tr" sz="1700" dirty="0">
              <a:latin typeface="Verdana"/>
              <a:cs typeface="Verdana"/>
            </a:endParaRPr>
          </a:p>
          <a:p>
            <a:pPr marL="361950" indent="-361950" algn="l" rtl="0" fontAlgn="auto">
              <a:spcBef>
                <a:spcPts val="0"/>
              </a:spcBef>
              <a:spcAft>
                <a:spcPts val="0"/>
              </a:spcAft>
              <a:buFont typeface="Wingdings" pitchFamily="2" charset="2"/>
              <a:buChar char="§"/>
              <a:defRPr/>
            </a:pPr>
            <a:r>
              <a:rPr lang="tr" sz="1700" b="0" i="0" u="none" baseline="0" dirty="0">
                <a:latin typeface="Verdana"/>
                <a:cs typeface="Verdana"/>
              </a:rPr>
              <a:t>GZ (Gerçek Zamanlı) TV için </a:t>
            </a:r>
            <a:r>
              <a:rPr lang="tr-TR" sz="1700" b="0" i="0" u="none" baseline="0" dirty="0" err="1">
                <a:latin typeface="Verdana"/>
                <a:cs typeface="Verdana"/>
              </a:rPr>
              <a:t>MLA</a:t>
            </a:r>
            <a:endParaRPr lang="tr" sz="1700" b="0" i="0" u="none" baseline="0" dirty="0">
              <a:latin typeface="Verdana"/>
              <a:cs typeface="Verdana"/>
            </a:endParaRPr>
          </a:p>
          <a:p>
            <a:pPr marL="361950" indent="-361950" algn="l" rtl="0" fontAlgn="auto">
              <a:spcBef>
                <a:spcPts val="0"/>
              </a:spcBef>
              <a:spcAft>
                <a:spcPts val="0"/>
              </a:spcAft>
              <a:buFont typeface="Wingdings" pitchFamily="2" charset="2"/>
              <a:buChar char="§"/>
              <a:defRPr/>
            </a:pPr>
            <a:r>
              <a:rPr lang="tr" sz="1700" b="0" i="0" u="none" baseline="0" dirty="0">
                <a:latin typeface="Verdana"/>
                <a:cs typeface="Verdana"/>
              </a:rPr>
              <a:t>Ele geçirme için </a:t>
            </a:r>
            <a:r>
              <a:rPr lang="tr-TR" sz="1700" b="0" i="0" u="none" baseline="0" dirty="0" err="1">
                <a:latin typeface="Verdana"/>
                <a:cs typeface="Verdana"/>
              </a:rPr>
              <a:t>MLA</a:t>
            </a:r>
            <a:endParaRPr lang="tr" sz="1700" dirty="0">
              <a:latin typeface="Verdana"/>
              <a:cs typeface="Verdana"/>
            </a:endParaRPr>
          </a:p>
          <a:p>
            <a:pPr marL="361950" indent="-361950" algn="l" rtl="0" fontAlgn="auto">
              <a:spcBef>
                <a:spcPts val="0"/>
              </a:spcBef>
              <a:spcAft>
                <a:spcPts val="0"/>
              </a:spcAft>
              <a:buFont typeface="Wingdings" pitchFamily="2" charset="2"/>
              <a:buChar char="§"/>
              <a:defRPr/>
            </a:pPr>
            <a:r>
              <a:rPr lang="tr" sz="1700" b="0" i="0" u="none" baseline="0" dirty="0">
                <a:latin typeface="Verdana"/>
                <a:cs typeface="Verdana"/>
              </a:rPr>
              <a:t>7/24 irtibat noktaları</a:t>
            </a:r>
          </a:p>
        </p:txBody>
      </p:sp>
      <p:sp>
        <p:nvSpPr>
          <p:cNvPr id="20" name="Textfeld 12">
            <a:extLst>
              <a:ext uri="{FF2B5EF4-FFF2-40B4-BE49-F238E27FC236}">
                <a16:creationId xmlns:a16="http://schemas.microsoft.com/office/drawing/2014/main" id="{122F3459-C909-4A75-8C50-90D04D3C4B22}"/>
              </a:ext>
            </a:extLst>
          </p:cNvPr>
          <p:cNvSpPr txBox="1"/>
          <p:nvPr/>
        </p:nvSpPr>
        <p:spPr>
          <a:xfrm>
            <a:off x="157142" y="1206554"/>
            <a:ext cx="2974698" cy="4801314"/>
          </a:xfrm>
          <a:prstGeom prst="rect">
            <a:avLst/>
          </a:prstGeom>
          <a:solidFill>
            <a:schemeClr val="bg1"/>
          </a:solidFill>
          <a:ln>
            <a:solidFill>
              <a:schemeClr val="bg1">
                <a:lumMod val="50000"/>
              </a:schemeClr>
            </a:solidFill>
          </a:ln>
        </p:spPr>
        <p:txBody>
          <a:bodyPr wrap="square">
            <a:spAutoFit/>
          </a:bodyPr>
          <a:lstStyle/>
          <a:p>
            <a:pPr algn="l" rtl="0" fontAlgn="auto">
              <a:spcBef>
                <a:spcPts val="0"/>
              </a:spcBef>
              <a:spcAft>
                <a:spcPts val="0"/>
              </a:spcAft>
              <a:defRPr/>
            </a:pPr>
            <a:r>
              <a:rPr lang="tr" b="1" i="0" u="none" baseline="0" dirty="0">
                <a:latin typeface="Verdana"/>
                <a:cs typeface="Verdana"/>
              </a:rPr>
              <a:t>Fiillerin suç sayılması</a:t>
            </a:r>
          </a:p>
          <a:p>
            <a:pPr marL="342900" indent="-342900" algn="l" rtl="0" fontAlgn="auto">
              <a:spcBef>
                <a:spcPts val="0"/>
              </a:spcBef>
              <a:spcAft>
                <a:spcPts val="0"/>
              </a:spcAft>
              <a:buFont typeface="Wingdings" pitchFamily="2" charset="2"/>
              <a:buChar char="§"/>
              <a:defRPr/>
            </a:pPr>
            <a:r>
              <a:rPr lang="tr" b="0" i="0" u="none" baseline="0" dirty="0">
                <a:latin typeface="Verdana"/>
                <a:cs typeface="Verdana"/>
              </a:rPr>
              <a:t>Yasa dışı erişim</a:t>
            </a:r>
          </a:p>
          <a:p>
            <a:pPr marL="342900" indent="-342900" algn="l" rtl="0" fontAlgn="auto">
              <a:spcBef>
                <a:spcPts val="0"/>
              </a:spcBef>
              <a:spcAft>
                <a:spcPts val="0"/>
              </a:spcAft>
              <a:buFont typeface="Wingdings" pitchFamily="2" charset="2"/>
              <a:buChar char="§"/>
              <a:defRPr/>
            </a:pPr>
            <a:r>
              <a:rPr lang="tr" b="0" i="0" u="none" baseline="0" dirty="0">
                <a:latin typeface="Verdana"/>
                <a:cs typeface="Verdana"/>
              </a:rPr>
              <a:t>Yasa dışı olarak ele geçirme</a:t>
            </a:r>
          </a:p>
          <a:p>
            <a:pPr marL="342900" indent="-342900" algn="l" rtl="0" fontAlgn="auto">
              <a:spcBef>
                <a:spcPts val="0"/>
              </a:spcBef>
              <a:spcAft>
                <a:spcPts val="0"/>
              </a:spcAft>
              <a:buFont typeface="Wingdings" pitchFamily="2" charset="2"/>
              <a:buChar char="§"/>
              <a:defRPr/>
            </a:pPr>
            <a:r>
              <a:rPr lang="tr" b="0" i="0" u="none" baseline="0" dirty="0">
                <a:latin typeface="Verdana"/>
                <a:cs typeface="Verdana"/>
              </a:rPr>
              <a:t>Verilere müdahale</a:t>
            </a:r>
          </a:p>
          <a:p>
            <a:pPr marL="342900" indent="-342900" algn="l" rtl="0" fontAlgn="auto">
              <a:spcBef>
                <a:spcPts val="0"/>
              </a:spcBef>
              <a:spcAft>
                <a:spcPts val="0"/>
              </a:spcAft>
              <a:buFont typeface="Wingdings" pitchFamily="2" charset="2"/>
              <a:buChar char="§"/>
              <a:defRPr/>
            </a:pPr>
            <a:r>
              <a:rPr lang="tr" b="0" i="0" u="none" baseline="0" dirty="0">
                <a:latin typeface="Verdana"/>
                <a:cs typeface="Verdana"/>
              </a:rPr>
              <a:t>Sistemlere müdahale</a:t>
            </a:r>
          </a:p>
          <a:p>
            <a:pPr marL="342900" indent="-342900" algn="l" rtl="0" fontAlgn="auto">
              <a:spcBef>
                <a:spcPts val="0"/>
              </a:spcBef>
              <a:spcAft>
                <a:spcPts val="0"/>
              </a:spcAft>
              <a:buFont typeface="Wingdings" pitchFamily="2" charset="2"/>
              <a:buChar char="§"/>
              <a:defRPr/>
            </a:pPr>
            <a:r>
              <a:rPr lang="tr" b="0" i="0" u="none" baseline="0" dirty="0">
                <a:latin typeface="Verdana"/>
                <a:cs typeface="Verdana"/>
              </a:rPr>
              <a:t>Cihazların kötüye kullanımı</a:t>
            </a:r>
          </a:p>
          <a:p>
            <a:pPr marL="342900" indent="-342900" algn="l" rtl="0" fontAlgn="auto">
              <a:spcBef>
                <a:spcPts val="0"/>
              </a:spcBef>
              <a:spcAft>
                <a:spcPts val="0"/>
              </a:spcAft>
              <a:buFont typeface="Wingdings" pitchFamily="2" charset="2"/>
              <a:buChar char="§"/>
              <a:defRPr/>
            </a:pPr>
            <a:r>
              <a:rPr lang="tr" b="0" i="0" u="none" baseline="0" dirty="0">
                <a:latin typeface="Verdana"/>
                <a:cs typeface="Verdana"/>
              </a:rPr>
              <a:t>Dolandırıcılık ve sahtecilik</a:t>
            </a:r>
          </a:p>
          <a:p>
            <a:pPr marL="342900" indent="-342900" algn="l" rtl="0" fontAlgn="auto">
              <a:spcBef>
                <a:spcPts val="0"/>
              </a:spcBef>
              <a:spcAft>
                <a:spcPts val="0"/>
              </a:spcAft>
              <a:buFont typeface="Wingdings" pitchFamily="2" charset="2"/>
              <a:buChar char="§"/>
              <a:defRPr/>
            </a:pPr>
            <a:r>
              <a:rPr lang="tr" b="0" i="0" u="none" baseline="0" dirty="0">
                <a:latin typeface="Verdana"/>
                <a:cs typeface="Verdana"/>
              </a:rPr>
              <a:t>Çocuk pornografisi</a:t>
            </a:r>
          </a:p>
          <a:p>
            <a:pPr marL="342900" indent="-342900" fontAlgn="auto">
              <a:spcBef>
                <a:spcPts val="0"/>
              </a:spcBef>
              <a:spcAft>
                <a:spcPts val="0"/>
              </a:spcAft>
              <a:buFont typeface="Wingdings" pitchFamily="2" charset="2"/>
              <a:buChar char="§"/>
              <a:defRPr/>
            </a:pPr>
            <a:r>
              <a:rPr lang="tr" b="0" i="0" u="none" baseline="0" dirty="0">
                <a:latin typeface="Verdana"/>
                <a:cs typeface="Verdana"/>
              </a:rPr>
              <a:t>FMH (</a:t>
            </a:r>
            <a:r>
              <a:rPr lang="tr-TR" dirty="0">
                <a:latin typeface="Verdana"/>
                <a:ea typeface="ＭＳ Ｐゴシック"/>
                <a:cs typeface="Verdana"/>
              </a:rPr>
              <a:t>Fikri Mülkiyet Hakları)</a:t>
            </a:r>
            <a:r>
              <a:rPr lang="tr" b="0" i="0" u="none" baseline="0" dirty="0">
                <a:latin typeface="Verdana"/>
                <a:cs typeface="Verdana"/>
              </a:rPr>
              <a:t> ihlalleri</a:t>
            </a:r>
            <a:endParaRPr lang="tr" dirty="0">
              <a:latin typeface="Verdana"/>
              <a:cs typeface="Verdana"/>
            </a:endParaRPr>
          </a:p>
          <a:p>
            <a:pPr marL="342900" indent="-342900" algn="l" rtl="0" fontAlgn="auto">
              <a:spcBef>
                <a:spcPts val="0"/>
              </a:spcBef>
              <a:spcAft>
                <a:spcPts val="0"/>
              </a:spcAft>
              <a:buFont typeface="Wingdings" pitchFamily="2" charset="2"/>
              <a:buChar char="§"/>
              <a:defRPr/>
            </a:pPr>
            <a:r>
              <a:rPr lang="tr" b="0" i="0" u="none" baseline="0" dirty="0">
                <a:latin typeface="Verdana"/>
                <a:cs typeface="Verdana"/>
              </a:rPr>
              <a:t>Teşebbüs, Yardım ve Yataklık</a:t>
            </a:r>
          </a:p>
          <a:p>
            <a:pPr marL="342900" indent="-342900" algn="l" rtl="0" fontAlgn="auto">
              <a:spcBef>
                <a:spcPts val="0"/>
              </a:spcBef>
              <a:spcAft>
                <a:spcPts val="0"/>
              </a:spcAft>
              <a:buFont typeface="Wingdings" pitchFamily="2" charset="2"/>
              <a:buChar char="§"/>
              <a:defRPr/>
            </a:pPr>
            <a:r>
              <a:rPr lang="tr" b="0" i="0" u="none" baseline="0" dirty="0">
                <a:latin typeface="Verdana"/>
                <a:cs typeface="Verdana"/>
              </a:rPr>
              <a:t>Kurumsal Sorumluluk</a:t>
            </a:r>
          </a:p>
        </p:txBody>
      </p:sp>
      <p:sp>
        <p:nvSpPr>
          <p:cNvPr id="26" name="Textfeld 3">
            <a:extLst>
              <a:ext uri="{FF2B5EF4-FFF2-40B4-BE49-F238E27FC236}">
                <a16:creationId xmlns:a16="http://schemas.microsoft.com/office/drawing/2014/main" id="{FE098AA4-0D98-4207-94EB-43432807C98D}"/>
              </a:ext>
            </a:extLst>
          </p:cNvPr>
          <p:cNvSpPr txBox="1"/>
          <p:nvPr/>
        </p:nvSpPr>
        <p:spPr>
          <a:xfrm>
            <a:off x="3443266" y="1271008"/>
            <a:ext cx="2357438" cy="4478149"/>
          </a:xfrm>
          <a:prstGeom prst="rect">
            <a:avLst/>
          </a:prstGeom>
          <a:solidFill>
            <a:srgbClr val="FFFFFF"/>
          </a:solidFill>
          <a:ln>
            <a:solidFill>
              <a:schemeClr val="bg1">
                <a:lumMod val="50000"/>
              </a:schemeClr>
            </a:solidFill>
          </a:ln>
        </p:spPr>
        <p:txBody>
          <a:bodyPr wrap="square">
            <a:spAutoFit/>
          </a:bodyPr>
          <a:lstStyle/>
          <a:p>
            <a:pPr algn="l" rtl="0" fontAlgn="auto">
              <a:spcBef>
                <a:spcPts val="0"/>
              </a:spcBef>
              <a:spcAft>
                <a:spcPts val="0"/>
              </a:spcAft>
              <a:defRPr/>
            </a:pPr>
            <a:r>
              <a:rPr lang="tr" sz="1900" b="1" i="0" u="none" baseline="0" dirty="0">
                <a:latin typeface="Verdana"/>
                <a:cs typeface="Verdana"/>
              </a:rPr>
              <a:t>Usule ilişkin araçlar</a:t>
            </a:r>
          </a:p>
          <a:p>
            <a:pPr marL="361950" indent="-361950" algn="l" rtl="0" fontAlgn="auto">
              <a:spcBef>
                <a:spcPts val="0"/>
              </a:spcBef>
              <a:spcAft>
                <a:spcPts val="0"/>
              </a:spcAft>
              <a:buFont typeface="Wingdings" pitchFamily="2" charset="2"/>
              <a:buChar char="§"/>
              <a:defRPr/>
            </a:pPr>
            <a:r>
              <a:rPr lang="tr" sz="1900" b="0" i="0" u="none" baseline="0" dirty="0">
                <a:latin typeface="Verdana"/>
                <a:cs typeface="Verdana"/>
              </a:rPr>
              <a:t>Hızlandırılmış koruma</a:t>
            </a:r>
            <a:endParaRPr lang="tr" sz="1900" dirty="0">
              <a:latin typeface="Verdana"/>
              <a:cs typeface="Verdana"/>
            </a:endParaRPr>
          </a:p>
          <a:p>
            <a:pPr marL="361950" indent="-361950" algn="l" rtl="0" fontAlgn="auto">
              <a:spcBef>
                <a:spcPts val="0"/>
              </a:spcBef>
              <a:spcAft>
                <a:spcPts val="0"/>
              </a:spcAft>
              <a:buFont typeface="Wingdings" pitchFamily="2" charset="2"/>
              <a:buChar char="§"/>
              <a:defRPr/>
            </a:pPr>
            <a:r>
              <a:rPr lang="tr" sz="1900" b="0" i="0" u="none" baseline="0" dirty="0">
                <a:latin typeface="Verdana"/>
                <a:cs typeface="Verdana"/>
              </a:rPr>
              <a:t>TV'nin ifşası</a:t>
            </a:r>
            <a:endParaRPr lang="tr" sz="1900" dirty="0">
              <a:latin typeface="Verdana"/>
              <a:cs typeface="Verdana"/>
            </a:endParaRPr>
          </a:p>
          <a:p>
            <a:pPr marL="361950" indent="-361950" algn="l" rtl="0" fontAlgn="auto">
              <a:spcBef>
                <a:spcPts val="0"/>
              </a:spcBef>
              <a:spcAft>
                <a:spcPts val="0"/>
              </a:spcAft>
              <a:buFont typeface="Wingdings" pitchFamily="2" charset="2"/>
              <a:buChar char="§"/>
              <a:defRPr/>
            </a:pPr>
            <a:r>
              <a:rPr lang="tr" sz="1900" b="0" i="0" u="none" baseline="0" dirty="0">
                <a:latin typeface="Verdana"/>
                <a:cs typeface="Verdana"/>
              </a:rPr>
              <a:t>Arama ve el koyma</a:t>
            </a:r>
          </a:p>
          <a:p>
            <a:pPr marL="361950" indent="-361950" algn="l" rtl="0" fontAlgn="auto">
              <a:spcBef>
                <a:spcPts val="0"/>
              </a:spcBef>
              <a:spcAft>
                <a:spcPts val="0"/>
              </a:spcAft>
              <a:buFont typeface="Wingdings" pitchFamily="2" charset="2"/>
              <a:buChar char="§"/>
              <a:defRPr/>
            </a:pPr>
            <a:r>
              <a:rPr lang="tr" sz="1900" b="0" i="0" u="none" baseline="0" dirty="0">
                <a:latin typeface="Verdana"/>
                <a:cs typeface="Verdana"/>
              </a:rPr>
              <a:t>Sunma emri</a:t>
            </a:r>
            <a:endParaRPr lang="tr" sz="1900" dirty="0">
              <a:latin typeface="Verdana"/>
              <a:cs typeface="Verdana"/>
            </a:endParaRPr>
          </a:p>
          <a:p>
            <a:pPr marL="361950" indent="-361950" algn="l" rtl="0" fontAlgn="auto">
              <a:spcBef>
                <a:spcPts val="0"/>
              </a:spcBef>
              <a:spcAft>
                <a:spcPts val="0"/>
              </a:spcAft>
              <a:buFont typeface="Wingdings" pitchFamily="2" charset="2"/>
              <a:buChar char="§"/>
              <a:defRPr/>
            </a:pPr>
            <a:r>
              <a:rPr lang="tr" sz="1900" b="0" i="0" u="none" baseline="0" dirty="0">
                <a:latin typeface="Verdana"/>
                <a:cs typeface="Verdana"/>
              </a:rPr>
              <a:t>Gerçek zamanlı TV (</a:t>
            </a:r>
            <a:r>
              <a:rPr lang="tr-TR" sz="1900" b="0" i="0" u="none" baseline="0" dirty="0">
                <a:latin typeface="Verdana"/>
                <a:cs typeface="Verdana"/>
              </a:rPr>
              <a:t>Trafik</a:t>
            </a:r>
            <a:r>
              <a:rPr lang="tr" sz="1900" b="0" i="0" u="none" baseline="0" dirty="0">
                <a:latin typeface="Verdana"/>
                <a:cs typeface="Verdana"/>
              </a:rPr>
              <a:t> Verileri)</a:t>
            </a:r>
            <a:endParaRPr lang="tr" sz="1900" dirty="0">
              <a:latin typeface="Verdana"/>
              <a:cs typeface="Verdana"/>
            </a:endParaRPr>
          </a:p>
          <a:p>
            <a:pPr marL="361950" indent="-361950" algn="l" rtl="0" fontAlgn="auto">
              <a:spcBef>
                <a:spcPts val="0"/>
              </a:spcBef>
              <a:spcAft>
                <a:spcPts val="0"/>
              </a:spcAft>
              <a:buFont typeface="Wingdings" pitchFamily="2" charset="2"/>
              <a:buChar char="§"/>
              <a:defRPr/>
            </a:pPr>
            <a:r>
              <a:rPr lang="tr" sz="1900" b="0" i="0" u="none" baseline="0" dirty="0">
                <a:latin typeface="Verdana"/>
                <a:cs typeface="Verdana"/>
              </a:rPr>
              <a:t>Bilgisayar verilerinin ele geçirilmesi</a:t>
            </a:r>
            <a:endParaRPr lang="tr" sz="1900" dirty="0">
              <a:latin typeface="Verdana"/>
              <a:cs typeface="Verdana"/>
            </a:endParaRPr>
          </a:p>
        </p:txBody>
      </p:sp>
      <p:sp>
        <p:nvSpPr>
          <p:cNvPr id="22" name="Textfeld 16">
            <a:extLst>
              <a:ext uri="{FF2B5EF4-FFF2-40B4-BE49-F238E27FC236}">
                <a16:creationId xmlns:a16="http://schemas.microsoft.com/office/drawing/2014/main" id="{BE61849B-3968-42A3-875B-C76348F5A712}"/>
              </a:ext>
            </a:extLst>
          </p:cNvPr>
          <p:cNvSpPr txBox="1">
            <a:spLocks noChangeArrowheads="1"/>
          </p:cNvSpPr>
          <p:nvPr/>
        </p:nvSpPr>
        <p:spPr bwMode="auto">
          <a:xfrm>
            <a:off x="2871766" y="1536011"/>
            <a:ext cx="64293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l" rtl="0" eaLnBrk="1" hangingPunct="1"/>
            <a:r>
              <a:rPr lang="tr" sz="4400" b="1" i="0" u="none" baseline="0">
                <a:latin typeface="Verdana" charset="0"/>
                <a:cs typeface="Verdana" charset="0"/>
              </a:rPr>
              <a:t>+</a:t>
            </a:r>
          </a:p>
        </p:txBody>
      </p:sp>
      <p:sp>
        <p:nvSpPr>
          <p:cNvPr id="23" name="Textfeld 17">
            <a:extLst>
              <a:ext uri="{FF2B5EF4-FFF2-40B4-BE49-F238E27FC236}">
                <a16:creationId xmlns:a16="http://schemas.microsoft.com/office/drawing/2014/main" id="{26F4C5A9-43A7-4D33-9D55-625FFF7AB735}"/>
              </a:ext>
            </a:extLst>
          </p:cNvPr>
          <p:cNvSpPr txBox="1">
            <a:spLocks noChangeArrowheads="1"/>
          </p:cNvSpPr>
          <p:nvPr/>
        </p:nvSpPr>
        <p:spPr bwMode="auto">
          <a:xfrm>
            <a:off x="5800703" y="1536011"/>
            <a:ext cx="642938"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l" rtl="0" eaLnBrk="1" hangingPunct="1"/>
            <a:r>
              <a:rPr lang="tr" sz="4400" b="1" i="0" u="none" baseline="0">
                <a:latin typeface="Verdana" charset="0"/>
                <a:cs typeface="Verdana" charset="0"/>
              </a:rPr>
              <a:t>+</a:t>
            </a:r>
          </a:p>
        </p:txBody>
      </p:sp>
      <p:cxnSp>
        <p:nvCxnSpPr>
          <p:cNvPr id="24" name="Form 20">
            <a:extLst>
              <a:ext uri="{FF2B5EF4-FFF2-40B4-BE49-F238E27FC236}">
                <a16:creationId xmlns:a16="http://schemas.microsoft.com/office/drawing/2014/main" id="{2AD0CD19-4C49-4F41-86A9-7B7448FB4058}"/>
              </a:ext>
            </a:extLst>
          </p:cNvPr>
          <p:cNvCxnSpPr>
            <a:stCxn id="20" idx="2"/>
          </p:cNvCxnSpPr>
          <p:nvPr/>
        </p:nvCxnSpPr>
        <p:spPr>
          <a:xfrm rot="5400000" flipH="1" flipV="1">
            <a:off x="3893693" y="3529358"/>
            <a:ext cx="229308" cy="4727712"/>
          </a:xfrm>
          <a:prstGeom prst="bentConnector4">
            <a:avLst>
              <a:gd name="adj1" fmla="val -99691"/>
              <a:gd name="adj2" fmla="val 65730"/>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5" name="Gerade Verbindung 27">
            <a:extLst>
              <a:ext uri="{FF2B5EF4-FFF2-40B4-BE49-F238E27FC236}">
                <a16:creationId xmlns:a16="http://schemas.microsoft.com/office/drawing/2014/main" id="{954E8C3C-7E2E-48EF-B26C-3D675EC5669B}"/>
              </a:ext>
            </a:extLst>
          </p:cNvPr>
          <p:cNvCxnSpPr/>
          <p:nvPr/>
        </p:nvCxnSpPr>
        <p:spPr>
          <a:xfrm>
            <a:off x="4586266" y="4176023"/>
            <a:ext cx="0" cy="2003425"/>
          </a:xfrm>
          <a:prstGeom prst="line">
            <a:avLst/>
          </a:prstGeom>
        </p:spPr>
        <p:style>
          <a:lnRef idx="1">
            <a:schemeClr val="accent1"/>
          </a:lnRef>
          <a:fillRef idx="0">
            <a:schemeClr val="accent1"/>
          </a:fillRef>
          <a:effectRef idx="0">
            <a:schemeClr val="accent1"/>
          </a:effectRef>
          <a:fontRef idx="minor">
            <a:schemeClr val="tx1"/>
          </a:fontRef>
        </p:style>
      </p:cxnSp>
      <p:sp>
        <p:nvSpPr>
          <p:cNvPr id="27" name="Textfeld 18">
            <a:extLst>
              <a:ext uri="{FF2B5EF4-FFF2-40B4-BE49-F238E27FC236}">
                <a16:creationId xmlns:a16="http://schemas.microsoft.com/office/drawing/2014/main" id="{B2A85D97-2DC4-4488-9B4C-A36ECD208C47}"/>
              </a:ext>
            </a:extLst>
          </p:cNvPr>
          <p:cNvSpPr txBox="1"/>
          <p:nvPr/>
        </p:nvSpPr>
        <p:spPr>
          <a:xfrm>
            <a:off x="2833802" y="6210288"/>
            <a:ext cx="2314261" cy="338554"/>
          </a:xfrm>
          <a:prstGeom prst="rect">
            <a:avLst/>
          </a:prstGeom>
          <a:noFill/>
        </p:spPr>
        <p:txBody>
          <a:bodyPr wrap="square">
            <a:spAutoFit/>
          </a:bodyPr>
          <a:lstStyle/>
          <a:p>
            <a:pPr algn="l" rtl="0" fontAlgn="auto">
              <a:spcBef>
                <a:spcPts val="0"/>
              </a:spcBef>
              <a:spcAft>
                <a:spcPts val="0"/>
              </a:spcAft>
              <a:defRPr/>
            </a:pPr>
            <a:r>
              <a:rPr lang="tr" sz="1600" b="1" i="0" u="none" baseline="0" dirty="0">
                <a:solidFill>
                  <a:schemeClr val="tx1">
                    <a:lumMod val="65000"/>
                    <a:lumOff val="35000"/>
                  </a:schemeClr>
                </a:solidFill>
                <a:latin typeface="Verdana"/>
                <a:cs typeface="Verdana"/>
              </a:rPr>
              <a:t>Uyumlulaştırma </a:t>
            </a:r>
          </a:p>
        </p:txBody>
      </p:sp>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pic>
        <p:nvPicPr>
          <p:cNvPr id="14"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1027523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BA3CBE44-0951-4620-BE84-8E2D4559326C}"/>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3" name="Rectangle 4">
            <a:extLst>
              <a:ext uri="{FF2B5EF4-FFF2-40B4-BE49-F238E27FC236}">
                <a16:creationId xmlns:a16="http://schemas.microsoft.com/office/drawing/2014/main" id="{41257CA0-4A24-400C-9D91-210100996373}"/>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spcBef>
                <a:spcPct val="0"/>
              </a:spcBef>
              <a:buFontTx/>
              <a:buNone/>
            </a:pPr>
            <a:r>
              <a:rPr lang="tr" sz="2800" b="1" i="0" u="none" baseline="0">
                <a:solidFill>
                  <a:schemeClr val="bg1"/>
                </a:solidFill>
                <a:latin typeface="Verdana" panose="020B0604030504040204" pitchFamily="34" charset="0"/>
              </a:rPr>
              <a:t>Örnek: VoIP için geçerlilik</a:t>
            </a:r>
          </a:p>
        </p:txBody>
      </p:sp>
      <p:pic>
        <p:nvPicPr>
          <p:cNvPr id="4" name="Picture 2" descr="Image result for voice over ip crime">
            <a:extLst>
              <a:ext uri="{FF2B5EF4-FFF2-40B4-BE49-F238E27FC236}">
                <a16:creationId xmlns:a16="http://schemas.microsoft.com/office/drawing/2014/main" id="{FB1BD058-45E9-43D5-956C-5209B4D285CE}"/>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5242" r="13536"/>
          <a:stretch/>
        </p:blipFill>
        <p:spPr bwMode="auto">
          <a:xfrm>
            <a:off x="0" y="1052513"/>
            <a:ext cx="9144000" cy="54183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pic>
        <p:nvPicPr>
          <p:cNvPr id="13"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0379506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spcBef>
                <a:spcPct val="0"/>
              </a:spcBef>
              <a:buFontTx/>
              <a:buNone/>
            </a:pPr>
            <a:r>
              <a:rPr lang="tr" sz="2400" b="1" i="0" u="none" baseline="0">
                <a:solidFill>
                  <a:schemeClr val="bg1"/>
                </a:solidFill>
                <a:latin typeface="Verdana" panose="020B0604030504040204" pitchFamily="34" charset="0"/>
              </a:rPr>
              <a:t>Örnek: VoIP için geçerlilik</a:t>
            </a:r>
          </a:p>
        </p:txBody>
      </p:sp>
      <p:pic>
        <p:nvPicPr>
          <p:cNvPr id="5" name="Picture 4">
            <a:extLst>
              <a:ext uri="{FF2B5EF4-FFF2-40B4-BE49-F238E27FC236}">
                <a16:creationId xmlns:a16="http://schemas.microsoft.com/office/drawing/2014/main" id="{2FE3F9AE-FC26-409F-8AF0-71D4E7FAA2BA}"/>
              </a:ext>
            </a:extLst>
          </p:cNvPr>
          <p:cNvPicPr>
            <a:picLocks noChangeAspect="1"/>
          </p:cNvPicPr>
          <p:nvPr/>
        </p:nvPicPr>
        <p:blipFill>
          <a:blip r:embed="rId4" cstate="print"/>
          <a:stretch>
            <a:fillRect/>
          </a:stretch>
        </p:blipFill>
        <p:spPr>
          <a:xfrm>
            <a:off x="2218740" y="1285063"/>
            <a:ext cx="4706520" cy="938865"/>
          </a:xfrm>
          <a:prstGeom prst="rect">
            <a:avLst/>
          </a:prstGeom>
        </p:spPr>
      </p:pic>
      <p:sp>
        <p:nvSpPr>
          <p:cNvPr id="4" name="Rectangle 2">
            <a:extLst>
              <a:ext uri="{FF2B5EF4-FFF2-40B4-BE49-F238E27FC236}">
                <a16:creationId xmlns:a16="http://schemas.microsoft.com/office/drawing/2014/main" id="{1239CC4E-6B81-41D5-8FBA-98E336DBC65F}"/>
              </a:ext>
            </a:extLst>
          </p:cNvPr>
          <p:cNvSpPr>
            <a:spLocks noChangeArrowheads="1"/>
          </p:cNvSpPr>
          <p:nvPr/>
        </p:nvSpPr>
        <p:spPr bwMode="auto">
          <a:xfrm>
            <a:off x="467544" y="2316936"/>
            <a:ext cx="799288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571500" indent="-571500" algn="just" rtl="0" eaLnBrk="1" hangingPunct="1">
              <a:buFont typeface="Arial" panose="020B0604020202020204" pitchFamily="34" charset="0"/>
              <a:buChar char="•"/>
              <a:defRPr/>
            </a:pPr>
            <a:r>
              <a:rPr lang="tr" b="0" i="0" u="none" baseline="0" dirty="0">
                <a:latin typeface="Verdana" panose="020B0604030504040204" pitchFamily="34" charset="0"/>
                <a:ea typeface="Verdana" panose="020B0604030504040204" pitchFamily="34" charset="0"/>
                <a:cs typeface="Verdana" panose="020B0604030504040204" pitchFamily="34" charset="0"/>
              </a:rPr>
              <a:t>BS suçları ve usul hükümleri platformdan bağımsızdır</a:t>
            </a:r>
          </a:p>
          <a:p>
            <a:pPr marL="571500" indent="-571500" algn="just" rtl="0" eaLnBrk="1" hangingPunct="1">
              <a:buFont typeface="Arial" panose="020B0604020202020204" pitchFamily="34" charset="0"/>
              <a:buChar char="•"/>
              <a:defRPr/>
            </a:pPr>
            <a:endParaRPr lang="tr" dirty="0">
              <a:latin typeface="Verdana" panose="020B0604030504040204" pitchFamily="34" charset="0"/>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b="0" i="0" u="none" baseline="0" dirty="0">
                <a:latin typeface="Verdana" panose="020B0604030504040204" pitchFamily="34" charset="0"/>
                <a:ea typeface="Verdana" panose="020B0604030504040204" pitchFamily="34" charset="0"/>
                <a:cs typeface="Verdana" panose="020B0604030504040204" pitchFamily="34" charset="0"/>
              </a:rPr>
              <a:t>Madde 21 ("İçerik verilerinin ele geçirilmesi"), VoIP verileri de dahil olmak üzere her türlü içerik verisinin ele geçirilmesine olanak tanır</a:t>
            </a:r>
          </a:p>
          <a:p>
            <a:pPr marL="571500" indent="-571500" algn="just" rtl="0" eaLnBrk="1" hangingPunct="1">
              <a:buFont typeface="Arial" panose="020B0604020202020204" pitchFamily="34" charset="0"/>
              <a:buChar char="•"/>
              <a:defRPr/>
            </a:pPr>
            <a:endParaRPr lang="tr" dirty="0">
              <a:latin typeface="Verdana" panose="020B0604030504040204" pitchFamily="34" charset="0"/>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b="0" i="0" u="none" baseline="0" dirty="0">
                <a:latin typeface="Verdana" panose="020B0604030504040204" pitchFamily="34" charset="0"/>
                <a:ea typeface="Verdana" panose="020B0604030504040204" pitchFamily="34" charset="0"/>
                <a:cs typeface="Verdana" panose="020B0604030504040204" pitchFamily="34" charset="0"/>
              </a:rPr>
              <a:t>"Hizmet sağlayıcı" tanımı, VoIP hizmet sağlayıcılarını da içerir </a:t>
            </a:r>
          </a:p>
        </p:txBody>
      </p:sp>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pic>
        <p:nvPicPr>
          <p:cNvPr id="8"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Metin kutusu 1"/>
          <p:cNvSpPr txBox="1"/>
          <p:nvPr/>
        </p:nvSpPr>
        <p:spPr>
          <a:xfrm>
            <a:off x="2218740" y="1285063"/>
            <a:ext cx="4706520" cy="584775"/>
          </a:xfrm>
          <a:prstGeom prst="rect">
            <a:avLst/>
          </a:prstGeom>
          <a:solidFill>
            <a:schemeClr val="bg1"/>
          </a:solidFill>
        </p:spPr>
        <p:txBody>
          <a:bodyPr wrap="square" rtlCol="0">
            <a:spAutoFit/>
          </a:bodyPr>
          <a:lstStyle/>
          <a:p>
            <a:pPr algn="ctr"/>
            <a:r>
              <a:rPr lang="tr-TR" sz="3200" b="1" dirty="0">
                <a:solidFill>
                  <a:srgbClr val="FF0000"/>
                </a:solidFill>
              </a:rPr>
              <a:t>DOĞRU:</a:t>
            </a:r>
          </a:p>
        </p:txBody>
      </p:sp>
    </p:spTree>
    <p:extLst>
      <p:ext uri="{BB962C8B-B14F-4D97-AF65-F5344CB8AC3E}">
        <p14:creationId xmlns:p14="http://schemas.microsoft.com/office/powerpoint/2010/main" val="113584386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spcBef>
                <a:spcPct val="0"/>
              </a:spcBef>
              <a:buFontTx/>
              <a:buNone/>
            </a:pPr>
            <a:r>
              <a:rPr lang="tr" sz="2400" b="1" i="0" u="none" baseline="0">
                <a:solidFill>
                  <a:schemeClr val="bg1"/>
                </a:solidFill>
                <a:latin typeface="Verdana" panose="020B0604030504040204" pitchFamily="34" charset="0"/>
              </a:rPr>
              <a:t>Örnek: VoIP için geçerlilik</a:t>
            </a:r>
          </a:p>
        </p:txBody>
      </p:sp>
      <p:pic>
        <p:nvPicPr>
          <p:cNvPr id="6" name="Picture 5">
            <a:extLst>
              <a:ext uri="{FF2B5EF4-FFF2-40B4-BE49-F238E27FC236}">
                <a16:creationId xmlns:a16="http://schemas.microsoft.com/office/drawing/2014/main" id="{A422A5B6-C445-43E8-BA20-F364E6F573B6}"/>
              </a:ext>
            </a:extLst>
          </p:cNvPr>
          <p:cNvPicPr>
            <a:picLocks noChangeAspect="1"/>
          </p:cNvPicPr>
          <p:nvPr/>
        </p:nvPicPr>
        <p:blipFill>
          <a:blip r:embed="rId4" cstate="print"/>
          <a:stretch>
            <a:fillRect/>
          </a:stretch>
        </p:blipFill>
        <p:spPr>
          <a:xfrm>
            <a:off x="-7937" y="1045270"/>
            <a:ext cx="9144000" cy="5622229"/>
          </a:xfrm>
          <a:prstGeom prst="rect">
            <a:avLst/>
          </a:prstGeom>
        </p:spPr>
      </p:pic>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pic>
        <p:nvPicPr>
          <p:cNvPr id="7"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5985833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BA3CBE44-0951-4620-BE84-8E2D4559326C}"/>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3" name="Rectangle 4">
            <a:extLst>
              <a:ext uri="{FF2B5EF4-FFF2-40B4-BE49-F238E27FC236}">
                <a16:creationId xmlns:a16="http://schemas.microsoft.com/office/drawing/2014/main" id="{41257CA0-4A24-400C-9D91-210100996373}"/>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spcBef>
                <a:spcPct val="0"/>
              </a:spcBef>
              <a:buFontTx/>
              <a:buNone/>
            </a:pPr>
            <a:r>
              <a:rPr lang="tr" sz="2800" b="1" i="0" u="none" baseline="0">
                <a:solidFill>
                  <a:schemeClr val="bg1"/>
                </a:solidFill>
                <a:latin typeface="Verdana" panose="020B0604030504040204" pitchFamily="34" charset="0"/>
              </a:rPr>
              <a:t>Örnek: Terörizm için geçerlilik</a:t>
            </a:r>
          </a:p>
        </p:txBody>
      </p:sp>
      <p:pic>
        <p:nvPicPr>
          <p:cNvPr id="5" name="Picture 2" descr="Image result for cyber terrorism">
            <a:extLst>
              <a:ext uri="{FF2B5EF4-FFF2-40B4-BE49-F238E27FC236}">
                <a16:creationId xmlns:a16="http://schemas.microsoft.com/office/drawing/2014/main" id="{D037C83C-599A-4F72-B917-49AEE0222F9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1052513"/>
            <a:ext cx="9179221" cy="5535612"/>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pic>
        <p:nvPicPr>
          <p:cNvPr id="13"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5123806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BA3CBE44-0951-4620-BE84-8E2D4559326C}"/>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3" name="Rectangle 4">
            <a:extLst>
              <a:ext uri="{FF2B5EF4-FFF2-40B4-BE49-F238E27FC236}">
                <a16:creationId xmlns:a16="http://schemas.microsoft.com/office/drawing/2014/main" id="{41257CA0-4A24-400C-9D91-210100996373}"/>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dirty="0">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spcBef>
                <a:spcPct val="0"/>
              </a:spcBef>
              <a:buFontTx/>
              <a:buNone/>
            </a:pPr>
            <a:r>
              <a:rPr lang="tr" sz="2800" b="1" i="0" u="none" baseline="0">
                <a:solidFill>
                  <a:schemeClr val="bg1"/>
                </a:solidFill>
                <a:latin typeface="Verdana" panose="020B0604030504040204" pitchFamily="34" charset="0"/>
              </a:rPr>
              <a:t>Örnek: Terörizm için geçerlilik</a:t>
            </a:r>
          </a:p>
        </p:txBody>
      </p:sp>
      <p:pic>
        <p:nvPicPr>
          <p:cNvPr id="4" name="Picture 3">
            <a:extLst>
              <a:ext uri="{FF2B5EF4-FFF2-40B4-BE49-F238E27FC236}">
                <a16:creationId xmlns:a16="http://schemas.microsoft.com/office/drawing/2014/main" id="{64165451-7A65-4E6A-9754-09456F7B9E28}"/>
              </a:ext>
            </a:extLst>
          </p:cNvPr>
          <p:cNvPicPr>
            <a:picLocks noChangeAspect="1"/>
          </p:cNvPicPr>
          <p:nvPr/>
        </p:nvPicPr>
        <p:blipFill>
          <a:blip r:embed="rId4" cstate="print"/>
          <a:stretch>
            <a:fillRect/>
          </a:stretch>
        </p:blipFill>
        <p:spPr>
          <a:xfrm>
            <a:off x="648931" y="1112324"/>
            <a:ext cx="8037871" cy="5426589"/>
          </a:xfrm>
          <a:prstGeom prst="rect">
            <a:avLst/>
          </a:prstGeom>
        </p:spPr>
      </p:pic>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pic>
        <p:nvPicPr>
          <p:cNvPr id="13"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0309780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4">
            <a:extLst>
              <a:ext uri="{FF2B5EF4-FFF2-40B4-BE49-F238E27FC236}">
                <a16:creationId xmlns:a16="http://schemas.microsoft.com/office/drawing/2014/main" id="{8CE0265E-029E-4219-8F02-A929EAF20918}"/>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a:extLst>
              <a:ext uri="{FF2B5EF4-FFF2-40B4-BE49-F238E27FC236}">
                <a16:creationId xmlns:a16="http://schemas.microsoft.com/office/drawing/2014/main" id="{6E0EF5B3-1C7F-4660-A6D1-6B02E941038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dirty="0">
              <a:latin typeface="Verdana" panose="020B0604030504040204" pitchFamily="34" charset="0"/>
              <a:ea typeface="Verdana" panose="020B0604030504040204" pitchFamily="34" charset="0"/>
            </a:endParaRPr>
          </a:p>
        </p:txBody>
      </p:sp>
      <p:sp>
        <p:nvSpPr>
          <p:cNvPr id="13" name="TextBox 7">
            <a:extLst>
              <a:ext uri="{FF2B5EF4-FFF2-40B4-BE49-F238E27FC236}">
                <a16:creationId xmlns:a16="http://schemas.microsoft.com/office/drawing/2014/main" id="{A440D332-1417-4A98-BC4A-09D5E690C999}"/>
              </a:ext>
            </a:extLst>
          </p:cNvPr>
          <p:cNvSpPr txBox="1">
            <a:spLocks noChangeArrowheads="1"/>
          </p:cNvSpPr>
          <p:nvPr/>
        </p:nvSpPr>
        <p:spPr bwMode="auto">
          <a:xfrm>
            <a:off x="1403350" y="190500"/>
            <a:ext cx="76327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2700" b="1" i="0" u="none" baseline="0">
                <a:solidFill>
                  <a:schemeClr val="bg1"/>
                </a:solidFill>
                <a:latin typeface="Verdana" panose="020B0604030504040204" pitchFamily="34" charset="0"/>
                <a:ea typeface="Verdana" panose="020B0604030504040204" pitchFamily="34" charset="0"/>
                <a:cs typeface="Verdana" charset="0"/>
              </a:rPr>
              <a:t>Yanlış </a:t>
            </a:r>
          </a:p>
        </p:txBody>
      </p:sp>
      <p:sp>
        <p:nvSpPr>
          <p:cNvPr id="5" name="Rectangle 2">
            <a:extLst>
              <a:ext uri="{FF2B5EF4-FFF2-40B4-BE49-F238E27FC236}">
                <a16:creationId xmlns:a16="http://schemas.microsoft.com/office/drawing/2014/main" id="{4D27D9AC-4ADB-45D9-AFA6-8E0CDEC5466B}"/>
              </a:ext>
            </a:extLst>
          </p:cNvPr>
          <p:cNvSpPr>
            <a:spLocks noChangeArrowheads="1"/>
          </p:cNvSpPr>
          <p:nvPr/>
        </p:nvSpPr>
        <p:spPr bwMode="auto">
          <a:xfrm>
            <a:off x="467544" y="1231904"/>
            <a:ext cx="8136904"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algn="ctr" rtl="0" eaLnBrk="1" hangingPunct="1">
              <a:defRPr/>
            </a:pPr>
            <a:r>
              <a:rPr lang="tr" sz="4400" b="1" i="0" u="none" baseline="0">
                <a:solidFill>
                  <a:srgbClr val="FF0000"/>
                </a:solidFill>
                <a:latin typeface="Verdana" panose="020B0604030504040204" pitchFamily="34" charset="0"/>
                <a:ea typeface="Verdana" panose="020B0604030504040204" pitchFamily="34" charset="0"/>
                <a:cs typeface="Verdana" panose="020B0604030504040204" pitchFamily="34" charset="0"/>
              </a:rPr>
              <a:t>YANLIŞ: </a:t>
            </a:r>
          </a:p>
          <a:p>
            <a:pPr algn="ctr" rtl="0" eaLnBrk="1" hangingPunct="1">
              <a:defRPr/>
            </a:pPr>
            <a:r>
              <a:rPr lang="tr" sz="4200" b="0" i="0" u="none" baseline="0">
                <a:latin typeface="Verdana" panose="020B0604030504040204" pitchFamily="34" charset="0"/>
                <a:ea typeface="Verdana" panose="020B0604030504040204" pitchFamily="34" charset="0"/>
                <a:cs typeface="Verdana" panose="020B0604030504040204" pitchFamily="34" charset="0"/>
              </a:rPr>
              <a:t>Budapeşte Sözleşmesi </a:t>
            </a:r>
            <a:r>
              <a:rPr lang="tr" sz="4200" b="1" i="0" u="none" baseline="0">
                <a:latin typeface="Verdana" panose="020B0604030504040204" pitchFamily="34" charset="0"/>
                <a:ea typeface="Verdana" panose="020B0604030504040204" pitchFamily="34" charset="0"/>
                <a:cs typeface="Verdana" panose="020B0604030504040204" pitchFamily="34" charset="0"/>
              </a:rPr>
              <a:t>yalnızca bir siber suç antlaşmasıdır</a:t>
            </a:r>
            <a:endParaRPr lang="tr" sz="2800" b="1" dirty="0">
              <a:latin typeface="Verdana" panose="020B0604030504040204" pitchFamily="34" charset="0"/>
              <a:ea typeface="Verdana" panose="020B0604030504040204" pitchFamily="34" charset="0"/>
              <a:cs typeface="Verdana" panose="020B0604030504040204" pitchFamily="34" charset="0"/>
            </a:endParaRPr>
          </a:p>
        </p:txBody>
      </p:sp>
      <p:pic>
        <p:nvPicPr>
          <p:cNvPr id="1026" name="Picture 2" descr="Big loopholes lurk in African cybercrime law – where it even exists">
            <a:extLst>
              <a:ext uri="{FF2B5EF4-FFF2-40B4-BE49-F238E27FC236}">
                <a16:creationId xmlns:a16="http://schemas.microsoft.com/office/drawing/2014/main" id="{3253D5C2-773C-4E80-B62C-02145852DB2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51720" y="4047039"/>
            <a:ext cx="5112568" cy="2449666"/>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74AFFC74-60C3-4BE7-86F0-8405A57003F9}"/>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pic>
        <p:nvPicPr>
          <p:cNvPr id="8"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717951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5125" name="Rectangle 4"/>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27" name="Rectangle 26"/>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a:p>
        </p:txBody>
      </p:sp>
      <p:pic>
        <p:nvPicPr>
          <p:cNvPr id="3" name="Picture 4">
            <a:extLst>
              <a:ext uri="{FF2B5EF4-FFF2-40B4-BE49-F238E27FC236}">
                <a16:creationId xmlns:a16="http://schemas.microsoft.com/office/drawing/2014/main" id="{3748FD3D-C588-431C-BB03-2C251EC65303}"/>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5"/>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3100" b="1" i="0" u="none" baseline="0">
                <a:solidFill>
                  <a:schemeClr val="bg1"/>
                </a:solidFill>
                <a:latin typeface="Verdana" panose="020B0604030504040204" pitchFamily="34" charset="0"/>
              </a:rPr>
              <a:t>Doğru </a:t>
            </a:r>
          </a:p>
        </p:txBody>
      </p:sp>
      <p:pic>
        <p:nvPicPr>
          <p:cNvPr id="4" name="Picture 3">
            <a:extLst>
              <a:ext uri="{FF2B5EF4-FFF2-40B4-BE49-F238E27FC236}">
                <a16:creationId xmlns:a16="http://schemas.microsoft.com/office/drawing/2014/main" id="{315B6BDA-AF15-4ECC-9CEB-1655F47405C3}"/>
              </a:ext>
            </a:extLst>
          </p:cNvPr>
          <p:cNvPicPr>
            <a:picLocks noChangeAspect="1"/>
          </p:cNvPicPr>
          <p:nvPr/>
        </p:nvPicPr>
        <p:blipFill>
          <a:blip r:embed="rId4" cstate="print"/>
          <a:stretch>
            <a:fillRect/>
          </a:stretch>
        </p:blipFill>
        <p:spPr>
          <a:xfrm>
            <a:off x="2218740" y="1196752"/>
            <a:ext cx="4706520" cy="938865"/>
          </a:xfrm>
          <a:prstGeom prst="rect">
            <a:avLst/>
          </a:prstGeom>
        </p:spPr>
      </p:pic>
      <p:sp>
        <p:nvSpPr>
          <p:cNvPr id="11" name="Rectangle 2"/>
          <p:cNvSpPr>
            <a:spLocks noChangeArrowheads="1"/>
          </p:cNvSpPr>
          <p:nvPr/>
        </p:nvSpPr>
        <p:spPr bwMode="auto">
          <a:xfrm>
            <a:off x="467544" y="1988840"/>
            <a:ext cx="8352928"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2066925" algn="l"/>
              </a:tabLst>
              <a:defRPr sz="2400">
                <a:solidFill>
                  <a:schemeClr val="tx1"/>
                </a:solidFill>
                <a:latin typeface="Calibri" panose="020F0502020204030204" pitchFamily="34" charset="0"/>
                <a:ea typeface="MS PGothic" panose="020B0600070205080204" pitchFamily="34" charset="-128"/>
              </a:defRPr>
            </a:lvl1pPr>
            <a:lvl2pPr marL="742950" indent="-285750">
              <a:tabLst>
                <a:tab pos="2066925" algn="l"/>
              </a:tabLst>
              <a:defRPr sz="2400">
                <a:solidFill>
                  <a:schemeClr val="tx1"/>
                </a:solidFill>
                <a:latin typeface="Calibri" panose="020F0502020204030204" pitchFamily="34" charset="0"/>
                <a:ea typeface="MS PGothic" panose="020B0600070205080204" pitchFamily="34" charset="-128"/>
              </a:defRPr>
            </a:lvl2pPr>
            <a:lvl3pPr marL="1143000" indent="-228600">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tabLst>
                <a:tab pos="2066925" algn="l"/>
              </a:tabLst>
              <a:defRPr sz="2400">
                <a:solidFill>
                  <a:schemeClr val="tx1"/>
                </a:solidFill>
                <a:latin typeface="Calibri" panose="020F0502020204030204" pitchFamily="34" charset="0"/>
                <a:ea typeface="MS PGothic" panose="020B0600070205080204" pitchFamily="34" charset="-128"/>
              </a:defRPr>
            </a:lvl4pPr>
            <a:lvl5pPr marL="2057400" indent="-228600">
              <a:tabLst>
                <a:tab pos="2066925" algn="l"/>
              </a:tabLst>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tabLst>
                <a:tab pos="2066925" algn="l"/>
              </a:tabLst>
              <a:defRPr sz="2400">
                <a:solidFill>
                  <a:schemeClr val="tx1"/>
                </a:solidFill>
                <a:latin typeface="Calibri" panose="020F0502020204030204" pitchFamily="34" charset="0"/>
                <a:ea typeface="MS PGothic" panose="020B0600070205080204" pitchFamily="34" charset="-128"/>
              </a:defRPr>
            </a:lvl9pPr>
          </a:lstStyle>
          <a:p>
            <a:pPr marL="571500" indent="-571500" algn="just" rtl="0" eaLnBrk="1" hangingPunct="1">
              <a:buFont typeface="Arial" panose="020B0604020202020204" pitchFamily="34" charset="0"/>
              <a:buChar char="•"/>
              <a:defRPr/>
            </a:pPr>
            <a:r>
              <a:rPr lang="tr" b="0" i="0" u="none" baseline="0" dirty="0">
                <a:latin typeface="Verdana" panose="020B0604030504040204" pitchFamily="34" charset="0"/>
                <a:ea typeface="Verdana" panose="020B0604030504040204" pitchFamily="34" charset="0"/>
                <a:cs typeface="Verdana" panose="020B0604030504040204" pitchFamily="34" charset="0"/>
              </a:rPr>
              <a:t>Budapeşte Sözleşmesi yalnızca bir siber suç antlaşması değildir</a:t>
            </a:r>
          </a:p>
          <a:p>
            <a:pPr marL="571500" indent="-571500" algn="just" rtl="0" eaLnBrk="1" hangingPunct="1">
              <a:buFont typeface="Arial" panose="020B0604020202020204" pitchFamily="34" charset="0"/>
              <a:buChar char="•"/>
              <a:defRPr/>
            </a:pPr>
            <a:endParaRPr lang="tr" dirty="0">
              <a:latin typeface="Verdana" panose="020B0604030504040204" pitchFamily="34" charset="0"/>
              <a:ea typeface="Verdana" panose="020B0604030504040204" pitchFamily="34" charset="0"/>
              <a:cs typeface="Verdana" panose="020B0604030504040204" pitchFamily="34" charset="0"/>
            </a:endParaRPr>
          </a:p>
          <a:p>
            <a:pPr marL="571500" indent="-571500" algn="just" rtl="0" eaLnBrk="1" hangingPunct="1">
              <a:buFont typeface="Arial" panose="020B0604020202020204" pitchFamily="34" charset="0"/>
              <a:buChar char="•"/>
              <a:defRPr/>
            </a:pPr>
            <a:r>
              <a:rPr lang="tr" b="0" i="0" u="none" baseline="0" dirty="0">
                <a:latin typeface="Verdana" panose="020B0604030504040204" pitchFamily="34" charset="0"/>
                <a:ea typeface="Verdana" panose="020B0604030504040204" pitchFamily="34" charset="0"/>
                <a:cs typeface="Verdana" panose="020B0604030504040204" pitchFamily="34" charset="0"/>
              </a:rPr>
              <a:t>Aşağıdakilerle ilgili usul hükümlerinin ve uluslararası işbirliği mekanizmasının uygulanmasına olanak tanır:</a:t>
            </a:r>
          </a:p>
          <a:p>
            <a:pPr marL="1314450" lvl="1" indent="-571500" algn="just" rtl="0" eaLnBrk="1" hangingPunct="1">
              <a:buFont typeface="Arial" panose="020B0604020202020204" pitchFamily="34" charset="0"/>
              <a:buChar char="•"/>
              <a:defRPr/>
            </a:pPr>
            <a:r>
              <a:rPr lang="tr" b="0" i="0" u="none" baseline="0" dirty="0">
                <a:latin typeface="Verdana" panose="020B0604030504040204" pitchFamily="34" charset="0"/>
                <a:ea typeface="Verdana" panose="020B0604030504040204" pitchFamily="34" charset="0"/>
                <a:cs typeface="Verdana" panose="020B0604030504040204" pitchFamily="34" charset="0"/>
              </a:rPr>
              <a:t>Budapeşte Sözleşmesine göre belirlenen suçlar </a:t>
            </a:r>
          </a:p>
          <a:p>
            <a:pPr marL="1314450" lvl="1" indent="-571500" algn="just" rtl="0" eaLnBrk="1" hangingPunct="1">
              <a:buFont typeface="Arial" panose="020B0604020202020204" pitchFamily="34" charset="0"/>
              <a:buChar char="•"/>
              <a:defRPr/>
            </a:pPr>
            <a:r>
              <a:rPr lang="tr" b="0" i="0" u="none" baseline="0" dirty="0">
                <a:latin typeface="Verdana" panose="020B0604030504040204" pitchFamily="34" charset="0"/>
                <a:ea typeface="Verdana" panose="020B0604030504040204" pitchFamily="34" charset="0"/>
                <a:cs typeface="Verdana" panose="020B0604030504040204" pitchFamily="34" charset="0"/>
              </a:rPr>
              <a:t>Bir bilgisayar sistemi aracılığıyla işlenen diğer suçlar</a:t>
            </a:r>
          </a:p>
          <a:p>
            <a:pPr marL="1314450" lvl="1" indent="-571500" algn="just" rtl="0" eaLnBrk="1" hangingPunct="1">
              <a:buFont typeface="Arial" panose="020B0604020202020204" pitchFamily="34" charset="0"/>
              <a:buChar char="•"/>
              <a:defRPr/>
            </a:pPr>
            <a:r>
              <a:rPr lang="tr" b="0" i="0" u="none" baseline="0" dirty="0">
                <a:latin typeface="Verdana" panose="020B0604030504040204" pitchFamily="34" charset="0"/>
                <a:ea typeface="Verdana" panose="020B0604030504040204" pitchFamily="34" charset="0"/>
                <a:cs typeface="Verdana" panose="020B0604030504040204" pitchFamily="34" charset="0"/>
              </a:rPr>
              <a:t>Herhangi bir suçla ilgili olarak elektronik delillerin toplanması ve paylaşılması </a:t>
            </a:r>
          </a:p>
        </p:txBody>
      </p:sp>
      <p:sp>
        <p:nvSpPr>
          <p:cNvPr id="5130" name="Rectangle 2"/>
          <p:cNvSpPr>
            <a:spLocks noChangeArrowheads="1"/>
          </p:cNvSpPr>
          <p:nvPr/>
        </p:nvSpPr>
        <p:spPr bwMode="auto">
          <a:xfrm>
            <a:off x="5292729" y="2068513"/>
            <a:ext cx="3128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just" rtl="0" eaLnBrk="1" hangingPunct="1">
              <a:spcBef>
                <a:spcPct val="0"/>
              </a:spcBef>
            </a:pPr>
            <a:endParaRPr lang="tr" sz="2400">
              <a:latin typeface="Verdana" panose="020B0604030504040204" pitchFamily="34" charset="0"/>
            </a:endParaRPr>
          </a:p>
        </p:txBody>
      </p:sp>
      <p:sp>
        <p:nvSpPr>
          <p:cNvPr id="2" name="Rectangle 1">
            <a:extLst>
              <a:ext uri="{FF2B5EF4-FFF2-40B4-BE49-F238E27FC236}">
                <a16:creationId xmlns:a16="http://schemas.microsoft.com/office/drawing/2014/main" id="{4A580EAA-39E5-4FB3-8738-54ECA3A8EE7C}"/>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sp>
        <p:nvSpPr>
          <p:cNvPr id="13" name="Metin kutusu 12"/>
          <p:cNvSpPr txBox="1"/>
          <p:nvPr/>
        </p:nvSpPr>
        <p:spPr>
          <a:xfrm>
            <a:off x="2218740" y="1285063"/>
            <a:ext cx="4706520" cy="677108"/>
          </a:xfrm>
          <a:prstGeom prst="rect">
            <a:avLst/>
          </a:prstGeom>
          <a:solidFill>
            <a:schemeClr val="bg1"/>
          </a:solidFill>
        </p:spPr>
        <p:txBody>
          <a:bodyPr wrap="square" rtlCol="0">
            <a:spAutoFit/>
          </a:bodyPr>
          <a:lstStyle/>
          <a:p>
            <a:pPr algn="ctr"/>
            <a:r>
              <a:rPr lang="tr-TR" sz="3800" b="1" dirty="0">
                <a:solidFill>
                  <a:srgbClr val="FF0000"/>
                </a:solidFill>
              </a:rPr>
              <a:t>DOĞRU:</a:t>
            </a:r>
          </a:p>
        </p:txBody>
      </p:sp>
    </p:spTree>
    <p:extLst>
      <p:ext uri="{BB962C8B-B14F-4D97-AF65-F5344CB8AC3E}">
        <p14:creationId xmlns:p14="http://schemas.microsoft.com/office/powerpoint/2010/main" val="151684579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B35E22EF-33BF-41C2-84F4-B2B815E2FB6D}"/>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6" name="Rectangle 4">
            <a:extLst>
              <a:ext uri="{FF2B5EF4-FFF2-40B4-BE49-F238E27FC236}">
                <a16:creationId xmlns:a16="http://schemas.microsoft.com/office/drawing/2014/main" id="{6F4F8A37-9926-4C9F-A81F-934766344CC0}"/>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4" name="Rectangle 3">
            <a:extLst>
              <a:ext uri="{FF2B5EF4-FFF2-40B4-BE49-F238E27FC236}">
                <a16:creationId xmlns:a16="http://schemas.microsoft.com/office/drawing/2014/main" id="{E48FFE28-FECE-4786-A60E-4AD7045402A0}"/>
              </a:ext>
            </a:extLst>
          </p:cNvPr>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a:p>
        </p:txBody>
      </p:sp>
      <p:pic>
        <p:nvPicPr>
          <p:cNvPr id="14" name="Picture 4">
            <a:extLst>
              <a:ext uri="{FF2B5EF4-FFF2-40B4-BE49-F238E27FC236}">
                <a16:creationId xmlns:a16="http://schemas.microsoft.com/office/drawing/2014/main" id="{D0A56C8B-1EB2-45A6-A142-5D40F1682E12}"/>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3"/>
          <p:cNvSpPr txBox="1">
            <a:spLocks noChangeArrowheads="1"/>
          </p:cNvSpPr>
          <p:nvPr/>
        </p:nvSpPr>
        <p:spPr bwMode="auto">
          <a:xfrm>
            <a:off x="287016" y="171105"/>
            <a:ext cx="8856984" cy="5819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ctr" rtl="0">
              <a:lnSpc>
                <a:spcPct val="90000"/>
              </a:lnSpc>
              <a:buNone/>
              <a:defRPr/>
            </a:pPr>
            <a:endParaRPr lang="tr" sz="2200" kern="0" dirty="0">
              <a:solidFill>
                <a:srgbClr val="000000"/>
              </a:solidFill>
              <a:latin typeface="+mj-lt"/>
              <a:cs typeface="Arial" panose="020B0604020202020204" pitchFamily="34" charset="0"/>
            </a:endParaRPr>
          </a:p>
          <a:p>
            <a:pPr marL="0" indent="0" algn="ctr" rtl="0">
              <a:lnSpc>
                <a:spcPct val="90000"/>
              </a:lnSpc>
              <a:buNone/>
              <a:defRPr/>
            </a:pPr>
            <a:endParaRPr lang="tr" sz="2200" kern="0" dirty="0">
              <a:solidFill>
                <a:srgbClr val="000000"/>
              </a:solidFill>
              <a:latin typeface="+mj-lt"/>
              <a:cs typeface="Arial" panose="020B0604020202020204" pitchFamily="34" charset="0"/>
            </a:endParaRPr>
          </a:p>
          <a:p>
            <a:pPr marL="0" indent="0" algn="just" rtl="0">
              <a:lnSpc>
                <a:spcPct val="90000"/>
              </a:lnSpc>
              <a:buNone/>
              <a:defRPr/>
            </a:pPr>
            <a:endParaRPr lang="tr" sz="2200" kern="0" dirty="0">
              <a:solidFill>
                <a:srgbClr val="000000"/>
              </a:solidFill>
              <a:latin typeface="+mj-lt"/>
              <a:cs typeface="Arial" panose="020B0604020202020204" pitchFamily="34" charset="0"/>
            </a:endParaRPr>
          </a:p>
          <a:p>
            <a:pPr marL="0" indent="0" algn="ctr" rtl="0">
              <a:lnSpc>
                <a:spcPct val="90000"/>
              </a:lnSpc>
              <a:buNone/>
              <a:defRPr/>
            </a:pPr>
            <a:r>
              <a:rPr lang="tr" sz="2200" b="1" i="0" u="none" kern="0" baseline="0">
                <a:solidFill>
                  <a:srgbClr val="000000"/>
                </a:solidFill>
                <a:latin typeface="+mj-lt"/>
                <a:cs typeface="Arial" panose="020B0604020202020204" pitchFamily="34" charset="0"/>
              </a:rPr>
              <a:t>Madde 14 - Delillerin Toplanması</a:t>
            </a:r>
          </a:p>
          <a:p>
            <a:pPr marL="0" indent="0" algn="just" rtl="0">
              <a:buNone/>
            </a:pPr>
            <a:endParaRPr lang="tr" sz="2200" dirty="0">
              <a:latin typeface="+mj-lt"/>
              <a:cs typeface="Arial" panose="020B0604020202020204" pitchFamily="34" charset="0"/>
            </a:endParaRPr>
          </a:p>
          <a:p>
            <a:pPr marL="0" indent="0" algn="just" rtl="0">
              <a:buNone/>
            </a:pPr>
            <a:r>
              <a:rPr lang="tr" sz="2200" b="0" i="0" u="none" baseline="0">
                <a:latin typeface="+mj-lt"/>
                <a:cs typeface="Arial" panose="020B0604020202020204" pitchFamily="34" charset="0"/>
              </a:rPr>
              <a:t>Madde 21'de özel olarak aksi belirtilmedikçe, Taraflardan her biri, bu maddenin 1. paragrafında belirtilen yetki ve prosedürleri aşağıdakilere uygular:</a:t>
            </a:r>
          </a:p>
          <a:p>
            <a:pPr marL="0" indent="0" algn="just" rtl="0">
              <a:buNone/>
            </a:pPr>
            <a:endParaRPr lang="tr" sz="2200" dirty="0">
              <a:latin typeface="+mj-lt"/>
              <a:cs typeface="Arial" panose="020B0604020202020204" pitchFamily="34" charset="0"/>
            </a:endParaRPr>
          </a:p>
          <a:p>
            <a:pPr marL="0" indent="0" algn="just" rtl="0">
              <a:buNone/>
            </a:pPr>
            <a:r>
              <a:rPr lang="tr" sz="2200" b="0" i="0" u="none" baseline="0">
                <a:latin typeface="+mj-lt"/>
                <a:cs typeface="Arial" panose="020B0604020202020204" pitchFamily="34" charset="0"/>
              </a:rPr>
              <a:t>(a) bu Sözleşmede Madde 2-11 arasındaki maddeler uyarınca belirlenen suçlar;</a:t>
            </a:r>
            <a:endParaRPr lang="tr" sz="2200" dirty="0">
              <a:latin typeface="+mj-lt"/>
              <a:cs typeface="Arial" panose="020B0604020202020204" pitchFamily="34" charset="0"/>
            </a:endParaRPr>
          </a:p>
          <a:p>
            <a:pPr marL="0" indent="0" algn="just" rtl="0">
              <a:buNone/>
            </a:pPr>
            <a:r>
              <a:rPr lang="tr" sz="2200" b="0" i="0" u="none" baseline="0">
                <a:latin typeface="+mj-lt"/>
                <a:cs typeface="Arial" panose="020B0604020202020204" pitchFamily="34" charset="0"/>
              </a:rPr>
              <a:t> </a:t>
            </a:r>
            <a:endParaRPr lang="tr" sz="2200" dirty="0">
              <a:latin typeface="+mj-lt"/>
              <a:cs typeface="Arial" panose="020B0604020202020204" pitchFamily="34" charset="0"/>
            </a:endParaRPr>
          </a:p>
          <a:p>
            <a:pPr marL="0" indent="0" algn="just" rtl="0">
              <a:buNone/>
            </a:pPr>
            <a:r>
              <a:rPr lang="tr" sz="2200" b="0" i="0" u="none" baseline="0">
                <a:latin typeface="+mj-lt"/>
                <a:cs typeface="Arial" panose="020B0604020202020204" pitchFamily="34" charset="0"/>
              </a:rPr>
              <a:t>(b) bir bilgisayar sistemi aracılığıyla işlenen diğer suçlar ve</a:t>
            </a:r>
            <a:endParaRPr lang="tr" sz="2200" dirty="0">
              <a:latin typeface="+mj-lt"/>
              <a:cs typeface="Arial" panose="020B0604020202020204" pitchFamily="34" charset="0"/>
            </a:endParaRPr>
          </a:p>
          <a:p>
            <a:pPr marL="0" indent="0" algn="just" rtl="0">
              <a:buNone/>
            </a:pPr>
            <a:endParaRPr lang="tr" sz="2200" dirty="0">
              <a:latin typeface="+mj-lt"/>
              <a:cs typeface="Arial" panose="020B0604020202020204" pitchFamily="34" charset="0"/>
            </a:endParaRPr>
          </a:p>
          <a:p>
            <a:pPr marL="0" indent="0" algn="just" rtl="0">
              <a:buNone/>
            </a:pPr>
            <a:r>
              <a:rPr lang="tr" sz="2200" b="0" i="0" u="none" baseline="0">
                <a:latin typeface="+mj-lt"/>
                <a:cs typeface="Arial" panose="020B0604020202020204" pitchFamily="34" charset="0"/>
              </a:rPr>
              <a:t>(c) bir suça ilişkin elektronik delillerin toplanması.</a:t>
            </a:r>
            <a:endParaRPr lang="tr" sz="2200" dirty="0">
              <a:latin typeface="+mj-lt"/>
              <a:cs typeface="Arial" panose="020B0604020202020204" pitchFamily="34" charset="0"/>
            </a:endParaRPr>
          </a:p>
        </p:txBody>
      </p:sp>
      <p:sp>
        <p:nvSpPr>
          <p:cNvPr id="8" name="TextBox 15">
            <a:extLst>
              <a:ext uri="{FF2B5EF4-FFF2-40B4-BE49-F238E27FC236}">
                <a16:creationId xmlns:a16="http://schemas.microsoft.com/office/drawing/2014/main" id="{C12E78C0-96B6-48A3-A63B-942BCF568F78}"/>
              </a:ext>
            </a:extLst>
          </p:cNvPr>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3100" b="1" i="0" u="none" baseline="0">
                <a:solidFill>
                  <a:schemeClr val="bg1"/>
                </a:solidFill>
                <a:latin typeface="Verdana" panose="020B0604030504040204" pitchFamily="34" charset="0"/>
              </a:rPr>
              <a:t>Doğru </a:t>
            </a:r>
          </a:p>
        </p:txBody>
      </p:sp>
      <p:sp>
        <p:nvSpPr>
          <p:cNvPr id="12" name="Rectangle 11">
            <a:extLst>
              <a:ext uri="{FF2B5EF4-FFF2-40B4-BE49-F238E27FC236}">
                <a16:creationId xmlns:a16="http://schemas.microsoft.com/office/drawing/2014/main" id="{0CCD6085-5E5D-457A-BDC6-88F7480BD3CA}"/>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12083565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B35E22EF-33BF-41C2-84F4-B2B815E2FB6D}"/>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6" name="Rectangle 4">
            <a:extLst>
              <a:ext uri="{FF2B5EF4-FFF2-40B4-BE49-F238E27FC236}">
                <a16:creationId xmlns:a16="http://schemas.microsoft.com/office/drawing/2014/main" id="{6F4F8A37-9926-4C9F-A81F-934766344CC0}"/>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4" name="Rectangle 3">
            <a:extLst>
              <a:ext uri="{FF2B5EF4-FFF2-40B4-BE49-F238E27FC236}">
                <a16:creationId xmlns:a16="http://schemas.microsoft.com/office/drawing/2014/main" id="{E48FFE28-FECE-4786-A60E-4AD7045402A0}"/>
              </a:ext>
            </a:extLst>
          </p:cNvPr>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a:p>
        </p:txBody>
      </p:sp>
      <p:pic>
        <p:nvPicPr>
          <p:cNvPr id="14" name="Picture 4">
            <a:extLst>
              <a:ext uri="{FF2B5EF4-FFF2-40B4-BE49-F238E27FC236}">
                <a16:creationId xmlns:a16="http://schemas.microsoft.com/office/drawing/2014/main" id="{D0A56C8B-1EB2-45A6-A142-5D40F1682E12}"/>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3"/>
          <p:cNvSpPr txBox="1">
            <a:spLocks noChangeArrowheads="1"/>
          </p:cNvSpPr>
          <p:nvPr/>
        </p:nvSpPr>
        <p:spPr bwMode="auto">
          <a:xfrm>
            <a:off x="287016" y="171105"/>
            <a:ext cx="8856984" cy="5819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ctr" rtl="0">
              <a:lnSpc>
                <a:spcPct val="90000"/>
              </a:lnSpc>
              <a:buNone/>
              <a:defRPr/>
            </a:pPr>
            <a:endParaRPr lang="tr" sz="2200" kern="0" dirty="0">
              <a:solidFill>
                <a:srgbClr val="000000"/>
              </a:solidFill>
              <a:latin typeface="+mj-lt"/>
              <a:cs typeface="Arial" panose="020B0604020202020204" pitchFamily="34" charset="0"/>
            </a:endParaRPr>
          </a:p>
          <a:p>
            <a:pPr marL="0" indent="0" algn="ctr" rtl="0">
              <a:lnSpc>
                <a:spcPct val="90000"/>
              </a:lnSpc>
              <a:buNone/>
              <a:defRPr/>
            </a:pPr>
            <a:endParaRPr lang="tr" sz="2200" kern="0" dirty="0">
              <a:solidFill>
                <a:srgbClr val="000000"/>
              </a:solidFill>
              <a:latin typeface="+mj-lt"/>
              <a:cs typeface="Arial" panose="020B0604020202020204" pitchFamily="34" charset="0"/>
            </a:endParaRPr>
          </a:p>
          <a:p>
            <a:pPr marL="0" indent="0" algn="just" rtl="0">
              <a:lnSpc>
                <a:spcPct val="90000"/>
              </a:lnSpc>
              <a:buNone/>
              <a:defRPr/>
            </a:pPr>
            <a:endParaRPr lang="tr" sz="2200" kern="0" dirty="0">
              <a:solidFill>
                <a:srgbClr val="000000"/>
              </a:solidFill>
              <a:latin typeface="+mj-lt"/>
              <a:cs typeface="Arial" panose="020B0604020202020204" pitchFamily="34" charset="0"/>
            </a:endParaRPr>
          </a:p>
          <a:p>
            <a:pPr marL="0" indent="0" algn="ctr" rtl="0">
              <a:lnSpc>
                <a:spcPct val="90000"/>
              </a:lnSpc>
              <a:buNone/>
              <a:defRPr/>
            </a:pPr>
            <a:r>
              <a:rPr lang="tr" sz="2200" b="1" i="0" u="none" kern="0" baseline="0">
                <a:solidFill>
                  <a:srgbClr val="000000"/>
                </a:solidFill>
                <a:latin typeface="+mj-lt"/>
                <a:cs typeface="Arial" panose="020B0604020202020204" pitchFamily="34" charset="0"/>
              </a:rPr>
              <a:t>Madde 14 - Delillerin Toplanması</a:t>
            </a:r>
          </a:p>
          <a:p>
            <a:pPr marL="0" indent="0" algn="just" rtl="0">
              <a:buNone/>
            </a:pPr>
            <a:endParaRPr lang="tr" sz="2200" dirty="0">
              <a:latin typeface="+mj-lt"/>
              <a:cs typeface="Arial" panose="020B0604020202020204" pitchFamily="34" charset="0"/>
            </a:endParaRPr>
          </a:p>
          <a:p>
            <a:pPr marL="0" indent="0" algn="just" rtl="0">
              <a:buNone/>
            </a:pPr>
            <a:r>
              <a:rPr lang="tr" sz="2200" b="0" i="0" u="none" baseline="0">
                <a:latin typeface="+mj-lt"/>
                <a:cs typeface="Arial" panose="020B0604020202020204" pitchFamily="34" charset="0"/>
              </a:rPr>
              <a:t>Madde 21'de özel olarak aksi belirtilmedikçe, Taraflardan her biri, bu maddenin 1. paragrafında belirtilen yetki ve prosedürleri aşağıdakilere uygular:</a:t>
            </a:r>
          </a:p>
          <a:p>
            <a:pPr marL="0" indent="0" algn="just" rtl="0">
              <a:buNone/>
            </a:pPr>
            <a:endParaRPr lang="tr" sz="2200" dirty="0">
              <a:latin typeface="+mj-lt"/>
              <a:cs typeface="Arial" panose="020B0604020202020204" pitchFamily="34" charset="0"/>
            </a:endParaRPr>
          </a:p>
          <a:p>
            <a:pPr marL="0" indent="0" algn="just" rtl="0">
              <a:buNone/>
            </a:pPr>
            <a:r>
              <a:rPr lang="tr" sz="2200" b="0" i="0" u="none" baseline="0">
                <a:latin typeface="+mj-lt"/>
                <a:cs typeface="Arial" panose="020B0604020202020204" pitchFamily="34" charset="0"/>
              </a:rPr>
              <a:t>(a) bu Sözleşmede </a:t>
            </a:r>
            <a:r>
              <a:rPr lang="tr" sz="2200" b="1" i="0" u="none" baseline="0">
                <a:solidFill>
                  <a:srgbClr val="FF0000"/>
                </a:solidFill>
                <a:latin typeface="+mj-lt"/>
                <a:cs typeface="Arial" panose="020B0604020202020204" pitchFamily="34" charset="0"/>
              </a:rPr>
              <a:t>Madde 2-11 arasındaki maddeler</a:t>
            </a:r>
            <a:r>
              <a:rPr lang="tr" sz="2200" b="0" i="0" u="none" baseline="0">
                <a:latin typeface="+mj-lt"/>
                <a:cs typeface="Arial" panose="020B0604020202020204" pitchFamily="34" charset="0"/>
              </a:rPr>
              <a:t> uyarınca </a:t>
            </a:r>
            <a:r>
              <a:rPr lang="tr" sz="2200" b="1" i="0" u="none" baseline="0">
                <a:solidFill>
                  <a:srgbClr val="FF0000"/>
                </a:solidFill>
                <a:latin typeface="+mj-lt"/>
                <a:cs typeface="Arial" panose="020B0604020202020204" pitchFamily="34" charset="0"/>
              </a:rPr>
              <a:t>belirlenen suçlar</a:t>
            </a:r>
            <a:r>
              <a:rPr lang="tr" sz="2200" b="0" i="0" u="none" baseline="0">
                <a:latin typeface="+mj-lt"/>
                <a:cs typeface="Arial" panose="020B0604020202020204" pitchFamily="34" charset="0"/>
              </a:rPr>
              <a:t>;</a:t>
            </a:r>
            <a:endParaRPr lang="tr" sz="2200" dirty="0">
              <a:latin typeface="+mj-lt"/>
              <a:cs typeface="Arial" panose="020B0604020202020204" pitchFamily="34" charset="0"/>
            </a:endParaRPr>
          </a:p>
          <a:p>
            <a:pPr marL="0" indent="0" algn="just" rtl="0">
              <a:buNone/>
            </a:pPr>
            <a:r>
              <a:rPr lang="tr" sz="2200" b="0" i="0" u="none" baseline="0">
                <a:latin typeface="+mj-lt"/>
                <a:cs typeface="Arial" panose="020B0604020202020204" pitchFamily="34" charset="0"/>
              </a:rPr>
              <a:t> </a:t>
            </a:r>
            <a:endParaRPr lang="tr" sz="2200" dirty="0">
              <a:latin typeface="+mj-lt"/>
              <a:cs typeface="Arial" panose="020B0604020202020204" pitchFamily="34" charset="0"/>
            </a:endParaRPr>
          </a:p>
          <a:p>
            <a:pPr marL="0" indent="0" algn="just" rtl="0">
              <a:buNone/>
            </a:pPr>
            <a:r>
              <a:rPr lang="tr" sz="2200" b="0" i="0" u="none" baseline="0">
                <a:latin typeface="+mj-lt"/>
                <a:cs typeface="Arial" panose="020B0604020202020204" pitchFamily="34" charset="0"/>
              </a:rPr>
              <a:t>(b) bir bilgisayar sistemi aracılığıyla işlenen diğer suçlar ve</a:t>
            </a:r>
            <a:endParaRPr lang="tr" sz="2200" dirty="0">
              <a:latin typeface="+mj-lt"/>
              <a:cs typeface="Arial" panose="020B0604020202020204" pitchFamily="34" charset="0"/>
            </a:endParaRPr>
          </a:p>
          <a:p>
            <a:pPr marL="0" indent="0" algn="just" rtl="0">
              <a:buNone/>
            </a:pPr>
            <a:endParaRPr lang="tr" sz="2200" dirty="0">
              <a:latin typeface="+mj-lt"/>
              <a:cs typeface="Arial" panose="020B0604020202020204" pitchFamily="34" charset="0"/>
            </a:endParaRPr>
          </a:p>
          <a:p>
            <a:pPr marL="0" indent="0" algn="just" rtl="0">
              <a:buNone/>
            </a:pPr>
            <a:r>
              <a:rPr lang="tr" sz="2200" b="0" i="0" u="none" baseline="0">
                <a:latin typeface="+mj-lt"/>
                <a:cs typeface="Arial" panose="020B0604020202020204" pitchFamily="34" charset="0"/>
              </a:rPr>
              <a:t>(c) bir suça ilişkin elektronik delillerin toplanması.</a:t>
            </a:r>
            <a:endParaRPr lang="tr" sz="2200" dirty="0">
              <a:latin typeface="+mj-lt"/>
              <a:cs typeface="Arial" panose="020B0604020202020204" pitchFamily="34" charset="0"/>
            </a:endParaRPr>
          </a:p>
        </p:txBody>
      </p:sp>
      <p:sp>
        <p:nvSpPr>
          <p:cNvPr id="8" name="TextBox 15">
            <a:extLst>
              <a:ext uri="{FF2B5EF4-FFF2-40B4-BE49-F238E27FC236}">
                <a16:creationId xmlns:a16="http://schemas.microsoft.com/office/drawing/2014/main" id="{C12E78C0-96B6-48A3-A63B-942BCF568F78}"/>
              </a:ext>
            </a:extLst>
          </p:cNvPr>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3100" b="1" i="0" u="none" baseline="0">
                <a:solidFill>
                  <a:schemeClr val="bg1"/>
                </a:solidFill>
                <a:latin typeface="Verdana" panose="020B0604030504040204" pitchFamily="34" charset="0"/>
              </a:rPr>
              <a:t>Doğru </a:t>
            </a:r>
          </a:p>
        </p:txBody>
      </p:sp>
      <p:sp>
        <p:nvSpPr>
          <p:cNvPr id="12" name="Rectangle 11">
            <a:extLst>
              <a:ext uri="{FF2B5EF4-FFF2-40B4-BE49-F238E27FC236}">
                <a16:creationId xmlns:a16="http://schemas.microsoft.com/office/drawing/2014/main" id="{0CCD6085-5E5D-457A-BDC6-88F7480BD3CA}"/>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98487125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B35E22EF-33BF-41C2-84F4-B2B815E2FB6D}"/>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6" name="Rectangle 4">
            <a:extLst>
              <a:ext uri="{FF2B5EF4-FFF2-40B4-BE49-F238E27FC236}">
                <a16:creationId xmlns:a16="http://schemas.microsoft.com/office/drawing/2014/main" id="{6F4F8A37-9926-4C9F-A81F-934766344CC0}"/>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4" name="Rectangle 3">
            <a:extLst>
              <a:ext uri="{FF2B5EF4-FFF2-40B4-BE49-F238E27FC236}">
                <a16:creationId xmlns:a16="http://schemas.microsoft.com/office/drawing/2014/main" id="{E48FFE28-FECE-4786-A60E-4AD7045402A0}"/>
              </a:ext>
            </a:extLst>
          </p:cNvPr>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a:p>
        </p:txBody>
      </p:sp>
      <p:pic>
        <p:nvPicPr>
          <p:cNvPr id="14" name="Picture 4">
            <a:extLst>
              <a:ext uri="{FF2B5EF4-FFF2-40B4-BE49-F238E27FC236}">
                <a16:creationId xmlns:a16="http://schemas.microsoft.com/office/drawing/2014/main" id="{D0A56C8B-1EB2-45A6-A142-5D40F1682E12}"/>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3"/>
          <p:cNvSpPr txBox="1">
            <a:spLocks noChangeArrowheads="1"/>
          </p:cNvSpPr>
          <p:nvPr/>
        </p:nvSpPr>
        <p:spPr bwMode="auto">
          <a:xfrm>
            <a:off x="287016" y="171105"/>
            <a:ext cx="8856984" cy="5819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ctr" rtl="0">
              <a:lnSpc>
                <a:spcPct val="90000"/>
              </a:lnSpc>
              <a:buNone/>
              <a:defRPr/>
            </a:pPr>
            <a:endParaRPr lang="tr" sz="2200" kern="0" dirty="0">
              <a:solidFill>
                <a:srgbClr val="000000"/>
              </a:solidFill>
              <a:latin typeface="+mj-lt"/>
              <a:cs typeface="Arial" panose="020B0604020202020204" pitchFamily="34" charset="0"/>
            </a:endParaRPr>
          </a:p>
          <a:p>
            <a:pPr marL="0" indent="0" algn="ctr" rtl="0">
              <a:lnSpc>
                <a:spcPct val="90000"/>
              </a:lnSpc>
              <a:buNone/>
              <a:defRPr/>
            </a:pPr>
            <a:endParaRPr lang="tr" sz="2200" kern="0" dirty="0">
              <a:solidFill>
                <a:srgbClr val="000000"/>
              </a:solidFill>
              <a:latin typeface="+mj-lt"/>
              <a:cs typeface="Arial" panose="020B0604020202020204" pitchFamily="34" charset="0"/>
            </a:endParaRPr>
          </a:p>
          <a:p>
            <a:pPr marL="0" indent="0" algn="just" rtl="0">
              <a:lnSpc>
                <a:spcPct val="90000"/>
              </a:lnSpc>
              <a:buNone/>
              <a:defRPr/>
            </a:pPr>
            <a:endParaRPr lang="tr" sz="2200" kern="0" dirty="0">
              <a:solidFill>
                <a:srgbClr val="000000"/>
              </a:solidFill>
              <a:latin typeface="+mj-lt"/>
              <a:cs typeface="Arial" panose="020B0604020202020204" pitchFamily="34" charset="0"/>
            </a:endParaRPr>
          </a:p>
          <a:p>
            <a:pPr marL="0" indent="0" algn="ctr" rtl="0">
              <a:lnSpc>
                <a:spcPct val="90000"/>
              </a:lnSpc>
              <a:buNone/>
              <a:defRPr/>
            </a:pPr>
            <a:r>
              <a:rPr lang="tr" sz="2200" b="1" i="0" u="none" kern="0" baseline="0">
                <a:solidFill>
                  <a:srgbClr val="000000"/>
                </a:solidFill>
                <a:latin typeface="+mj-lt"/>
                <a:cs typeface="Arial" panose="020B0604020202020204" pitchFamily="34" charset="0"/>
              </a:rPr>
              <a:t>Madde 14 - Delillerin Toplanması</a:t>
            </a:r>
          </a:p>
          <a:p>
            <a:pPr marL="0" indent="0" algn="just" rtl="0">
              <a:buNone/>
            </a:pPr>
            <a:endParaRPr lang="tr" sz="2200" dirty="0">
              <a:latin typeface="+mj-lt"/>
              <a:cs typeface="Arial" panose="020B0604020202020204" pitchFamily="34" charset="0"/>
            </a:endParaRPr>
          </a:p>
          <a:p>
            <a:pPr marL="0" indent="0" algn="just" rtl="0">
              <a:buNone/>
            </a:pPr>
            <a:r>
              <a:rPr lang="tr" sz="2200" b="0" i="0" u="none" baseline="0">
                <a:latin typeface="+mj-lt"/>
                <a:cs typeface="Arial" panose="020B0604020202020204" pitchFamily="34" charset="0"/>
              </a:rPr>
              <a:t>Madde 21'de özel olarak aksi belirtilmedikçe, Taraflardan her biri, bu maddenin 1. paragrafında belirtilen yetki ve prosedürleri aşağıdakilere uygular:</a:t>
            </a:r>
          </a:p>
          <a:p>
            <a:pPr marL="0" indent="0" algn="just" rtl="0">
              <a:buNone/>
            </a:pPr>
            <a:endParaRPr lang="tr" sz="2200" dirty="0">
              <a:latin typeface="+mj-lt"/>
              <a:cs typeface="Arial" panose="020B0604020202020204" pitchFamily="34" charset="0"/>
            </a:endParaRPr>
          </a:p>
          <a:p>
            <a:pPr marL="0" indent="0" algn="just" rtl="0">
              <a:buNone/>
            </a:pPr>
            <a:r>
              <a:rPr lang="tr" sz="2200" b="0" i="0" u="none" baseline="0">
                <a:latin typeface="+mj-lt"/>
                <a:cs typeface="Arial" panose="020B0604020202020204" pitchFamily="34" charset="0"/>
              </a:rPr>
              <a:t>(a) bu Sözleşmede Madde 2-11 arasındaki maddeler uyarınca belirlenen suçlar;</a:t>
            </a:r>
            <a:endParaRPr lang="tr" sz="2200" dirty="0">
              <a:latin typeface="+mj-lt"/>
              <a:cs typeface="Arial" panose="020B0604020202020204" pitchFamily="34" charset="0"/>
            </a:endParaRPr>
          </a:p>
          <a:p>
            <a:pPr marL="0" indent="0" algn="just" rtl="0">
              <a:buNone/>
            </a:pPr>
            <a:r>
              <a:rPr lang="tr" sz="2200" b="0" i="0" u="none" baseline="0">
                <a:latin typeface="+mj-lt"/>
                <a:cs typeface="Arial" panose="020B0604020202020204" pitchFamily="34" charset="0"/>
              </a:rPr>
              <a:t> </a:t>
            </a:r>
            <a:endParaRPr lang="tr" sz="2200" dirty="0">
              <a:latin typeface="+mj-lt"/>
              <a:cs typeface="Arial" panose="020B0604020202020204" pitchFamily="34" charset="0"/>
            </a:endParaRPr>
          </a:p>
          <a:p>
            <a:pPr marL="0" indent="0" algn="just" rtl="0">
              <a:buNone/>
            </a:pPr>
            <a:r>
              <a:rPr lang="tr" sz="2200" b="0" i="0" u="none" baseline="0">
                <a:latin typeface="+mj-lt"/>
                <a:cs typeface="Arial" panose="020B0604020202020204" pitchFamily="34" charset="0"/>
              </a:rPr>
              <a:t>(b) </a:t>
            </a:r>
            <a:r>
              <a:rPr lang="tr" sz="2200" b="1" i="0" u="none" baseline="0">
                <a:solidFill>
                  <a:srgbClr val="FF0000"/>
                </a:solidFill>
                <a:latin typeface="+mj-lt"/>
                <a:cs typeface="Arial" panose="020B0604020202020204" pitchFamily="34" charset="0"/>
              </a:rPr>
              <a:t>bir bilgisayar sistemi aracılığıyla işlenen diğer suçlar</a:t>
            </a:r>
            <a:r>
              <a:rPr lang="tr" sz="2200" b="0" i="0" u="none" baseline="0">
                <a:latin typeface="+mj-lt"/>
                <a:cs typeface="Arial" panose="020B0604020202020204" pitchFamily="34" charset="0"/>
              </a:rPr>
              <a:t> ve</a:t>
            </a:r>
            <a:endParaRPr lang="tr" sz="2200" dirty="0">
              <a:latin typeface="+mj-lt"/>
              <a:cs typeface="Arial" panose="020B0604020202020204" pitchFamily="34" charset="0"/>
            </a:endParaRPr>
          </a:p>
          <a:p>
            <a:pPr marL="0" indent="0" algn="just" rtl="0">
              <a:buNone/>
            </a:pPr>
            <a:endParaRPr lang="tr" sz="2200" dirty="0">
              <a:latin typeface="+mj-lt"/>
              <a:cs typeface="Arial" panose="020B0604020202020204" pitchFamily="34" charset="0"/>
            </a:endParaRPr>
          </a:p>
          <a:p>
            <a:pPr marL="0" indent="0" algn="just" rtl="0">
              <a:buNone/>
            </a:pPr>
            <a:r>
              <a:rPr lang="tr" sz="2200" b="0" i="0" u="none" baseline="0">
                <a:latin typeface="+mj-lt"/>
                <a:cs typeface="Arial" panose="020B0604020202020204" pitchFamily="34" charset="0"/>
              </a:rPr>
              <a:t>(c) bir suça ilişkin elektronik delillerin toplanması.</a:t>
            </a:r>
            <a:endParaRPr lang="tr" sz="2200" dirty="0">
              <a:latin typeface="+mj-lt"/>
              <a:cs typeface="Arial" panose="020B0604020202020204" pitchFamily="34" charset="0"/>
            </a:endParaRPr>
          </a:p>
        </p:txBody>
      </p:sp>
      <p:sp>
        <p:nvSpPr>
          <p:cNvPr id="8" name="TextBox 15">
            <a:extLst>
              <a:ext uri="{FF2B5EF4-FFF2-40B4-BE49-F238E27FC236}">
                <a16:creationId xmlns:a16="http://schemas.microsoft.com/office/drawing/2014/main" id="{C12E78C0-96B6-48A3-A63B-942BCF568F78}"/>
              </a:ext>
            </a:extLst>
          </p:cNvPr>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3100" b="1" i="0" u="none" baseline="0">
                <a:solidFill>
                  <a:schemeClr val="bg1"/>
                </a:solidFill>
                <a:latin typeface="Verdana" panose="020B0604030504040204" pitchFamily="34" charset="0"/>
              </a:rPr>
              <a:t>Doğru </a:t>
            </a:r>
          </a:p>
        </p:txBody>
      </p:sp>
      <p:sp>
        <p:nvSpPr>
          <p:cNvPr id="12" name="Rectangle 11">
            <a:extLst>
              <a:ext uri="{FF2B5EF4-FFF2-40B4-BE49-F238E27FC236}">
                <a16:creationId xmlns:a16="http://schemas.microsoft.com/office/drawing/2014/main" id="{0CCD6085-5E5D-457A-BDC6-88F7480BD3CA}"/>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6016893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000" b="1" i="0" u="none" baseline="0">
                <a:solidFill>
                  <a:schemeClr val="bg1"/>
                </a:solidFill>
                <a:latin typeface="Verdana" panose="020B0604030504040204" pitchFamily="34" charset="0"/>
                <a:ea typeface="Verdana" panose="020B0604030504040204" pitchFamily="34" charset="0"/>
                <a:cs typeface="Verdana" charset="0"/>
              </a:rPr>
              <a:t>Budapeşte Sözleşmesi: Kapsam</a:t>
            </a:r>
          </a:p>
        </p:txBody>
      </p:sp>
      <p:sp>
        <p:nvSpPr>
          <p:cNvPr id="21" name="Textfeld 4">
            <a:extLst>
              <a:ext uri="{FF2B5EF4-FFF2-40B4-BE49-F238E27FC236}">
                <a16:creationId xmlns:a16="http://schemas.microsoft.com/office/drawing/2014/main" id="{816E88E6-EA52-4247-B5D5-047E57E73689}"/>
              </a:ext>
            </a:extLst>
          </p:cNvPr>
          <p:cNvSpPr txBox="1"/>
          <p:nvPr/>
        </p:nvSpPr>
        <p:spPr>
          <a:xfrm>
            <a:off x="6372201" y="1142663"/>
            <a:ext cx="2570163" cy="5678478"/>
          </a:xfrm>
          <a:prstGeom prst="rect">
            <a:avLst/>
          </a:prstGeom>
          <a:noFill/>
          <a:ln>
            <a:solidFill>
              <a:schemeClr val="bg1">
                <a:lumMod val="50000"/>
              </a:schemeClr>
            </a:solidFill>
          </a:ln>
        </p:spPr>
        <p:txBody>
          <a:bodyPr wrap="square">
            <a:spAutoFit/>
          </a:bodyPr>
          <a:lstStyle/>
          <a:p>
            <a:pPr algn="l" rtl="0" fontAlgn="auto">
              <a:spcBef>
                <a:spcPts val="0"/>
              </a:spcBef>
              <a:spcAft>
                <a:spcPts val="0"/>
              </a:spcAft>
              <a:defRPr/>
            </a:pPr>
            <a:r>
              <a:rPr lang="tr" sz="1900" b="1" i="0" u="none" baseline="0" dirty="0">
                <a:latin typeface="Verdana"/>
                <a:cs typeface="Verdana"/>
              </a:rPr>
              <a:t>Uluslararası işbirliği</a:t>
            </a:r>
          </a:p>
          <a:p>
            <a:pPr marL="361950" indent="-361950" algn="l" rtl="0" fontAlgn="auto">
              <a:spcBef>
                <a:spcPts val="0"/>
              </a:spcBef>
              <a:spcAft>
                <a:spcPts val="0"/>
              </a:spcAft>
              <a:buFont typeface="Wingdings" pitchFamily="2" charset="2"/>
              <a:buChar char="§"/>
              <a:defRPr/>
            </a:pPr>
            <a:r>
              <a:rPr lang="tr" sz="1900" dirty="0">
                <a:latin typeface="Verdana"/>
                <a:cs typeface="Verdana"/>
              </a:rPr>
              <a:t>Suçluların iadesi</a:t>
            </a:r>
          </a:p>
          <a:p>
            <a:pPr marL="361950" indent="-361950" fontAlgn="auto">
              <a:spcBef>
                <a:spcPts val="0"/>
              </a:spcBef>
              <a:spcAft>
                <a:spcPts val="0"/>
              </a:spcAft>
              <a:buFont typeface="Wingdings" pitchFamily="2" charset="2"/>
              <a:buChar char="§"/>
              <a:defRPr/>
            </a:pPr>
            <a:r>
              <a:rPr lang="en-GB" sz="1900" dirty="0" err="1">
                <a:latin typeface="Verdana"/>
                <a:cs typeface="Verdana"/>
              </a:rPr>
              <a:t>Karşılıklı</a:t>
            </a:r>
            <a:r>
              <a:rPr lang="en-GB" sz="1900" dirty="0">
                <a:latin typeface="Verdana"/>
                <a:cs typeface="Verdana"/>
              </a:rPr>
              <a:t> </a:t>
            </a:r>
            <a:r>
              <a:rPr lang="en-GB" sz="1900" dirty="0" err="1">
                <a:latin typeface="Verdana"/>
                <a:cs typeface="Verdana"/>
              </a:rPr>
              <a:t>Adli</a:t>
            </a:r>
            <a:r>
              <a:rPr lang="en-GB" sz="1900" dirty="0">
                <a:latin typeface="Verdana"/>
                <a:cs typeface="Verdana"/>
              </a:rPr>
              <a:t> </a:t>
            </a:r>
            <a:r>
              <a:rPr lang="en-GB" sz="1900" dirty="0" err="1">
                <a:latin typeface="Verdana"/>
                <a:cs typeface="Verdana"/>
              </a:rPr>
              <a:t>Yardımlaşma</a:t>
            </a:r>
            <a:r>
              <a:rPr lang="en-GB" sz="1900" dirty="0">
                <a:latin typeface="Verdana"/>
                <a:cs typeface="Verdana"/>
              </a:rPr>
              <a:t> (MLA)</a:t>
            </a:r>
            <a:endParaRPr lang="tr" sz="1900" dirty="0">
              <a:latin typeface="Verdana"/>
              <a:cs typeface="Verdana"/>
            </a:endParaRPr>
          </a:p>
          <a:p>
            <a:pPr marL="361950" indent="-361950" algn="l" rtl="0" fontAlgn="auto">
              <a:spcBef>
                <a:spcPts val="0"/>
              </a:spcBef>
              <a:spcAft>
                <a:spcPts val="0"/>
              </a:spcAft>
              <a:buFont typeface="Wingdings" pitchFamily="2" charset="2"/>
              <a:buChar char="§"/>
              <a:defRPr/>
            </a:pPr>
            <a:r>
              <a:rPr lang="tr" sz="1900" b="0" i="0" u="none" baseline="0" dirty="0">
                <a:latin typeface="Verdana"/>
                <a:cs typeface="Verdana"/>
              </a:rPr>
              <a:t>Kendiliğinden bilgilendirme</a:t>
            </a:r>
          </a:p>
          <a:p>
            <a:pPr marL="361950" indent="-361950" algn="l" rtl="0" fontAlgn="auto">
              <a:spcBef>
                <a:spcPts val="0"/>
              </a:spcBef>
              <a:spcAft>
                <a:spcPts val="0"/>
              </a:spcAft>
              <a:buFont typeface="Wingdings" pitchFamily="2" charset="2"/>
              <a:buChar char="§"/>
              <a:defRPr/>
            </a:pPr>
            <a:r>
              <a:rPr lang="tr" sz="1900" b="0" i="0" u="none" baseline="0" dirty="0">
                <a:latin typeface="Verdana"/>
                <a:cs typeface="Verdana"/>
              </a:rPr>
              <a:t>Hızlandırılmış koruma</a:t>
            </a:r>
            <a:endParaRPr lang="tr" sz="1900" dirty="0">
              <a:latin typeface="Verdana"/>
              <a:cs typeface="Verdana"/>
            </a:endParaRPr>
          </a:p>
          <a:p>
            <a:pPr marL="361950" indent="-361950" algn="l" rtl="0" fontAlgn="auto">
              <a:spcBef>
                <a:spcPts val="0"/>
              </a:spcBef>
              <a:spcAft>
                <a:spcPts val="0"/>
              </a:spcAft>
              <a:buFont typeface="Wingdings" pitchFamily="2" charset="2"/>
              <a:buChar char="§"/>
              <a:defRPr/>
            </a:pPr>
            <a:r>
              <a:rPr lang="tr" sz="1900" b="0" i="0" u="none" baseline="0" dirty="0">
                <a:latin typeface="Verdana"/>
                <a:cs typeface="Verdana"/>
              </a:rPr>
              <a:t>TV'nin hızlı ifşası</a:t>
            </a:r>
            <a:endParaRPr lang="tr" sz="1900" dirty="0">
              <a:latin typeface="Verdana"/>
              <a:cs typeface="Verdana"/>
            </a:endParaRPr>
          </a:p>
          <a:p>
            <a:pPr marL="361950" indent="-361950" algn="l" rtl="0" fontAlgn="auto">
              <a:spcBef>
                <a:spcPts val="0"/>
              </a:spcBef>
              <a:spcAft>
                <a:spcPts val="0"/>
              </a:spcAft>
              <a:buFont typeface="Wingdings" pitchFamily="2" charset="2"/>
              <a:buChar char="§"/>
              <a:defRPr/>
            </a:pPr>
            <a:r>
              <a:rPr lang="tr" sz="1900" b="0" i="0" u="none" baseline="0" dirty="0">
                <a:latin typeface="Verdana"/>
                <a:cs typeface="Verdana"/>
              </a:rPr>
              <a:t>Erişim için </a:t>
            </a:r>
            <a:r>
              <a:rPr lang="tr-TR" sz="1900" b="0" i="0" u="none" baseline="0" dirty="0" err="1">
                <a:latin typeface="Verdana"/>
                <a:cs typeface="Verdana"/>
              </a:rPr>
              <a:t>MLA</a:t>
            </a:r>
            <a:endParaRPr lang="tr" sz="1900" b="0" i="0" u="none" baseline="0" dirty="0">
              <a:latin typeface="Verdana"/>
              <a:cs typeface="Verdana"/>
            </a:endParaRPr>
          </a:p>
          <a:p>
            <a:pPr marL="361950" indent="-361950" algn="l" rtl="0">
              <a:buFont typeface="Wingdings" pitchFamily="2" charset="2"/>
              <a:buChar char="§"/>
              <a:defRPr/>
            </a:pPr>
            <a:r>
              <a:rPr lang="tr" sz="1900" b="0" i="0" u="none" baseline="0" dirty="0">
                <a:latin typeface="Verdana"/>
                <a:cs typeface="Verdana"/>
              </a:rPr>
              <a:t>Sınır ötesi erişim</a:t>
            </a:r>
            <a:endParaRPr lang="tr" sz="1900" dirty="0">
              <a:latin typeface="Verdana"/>
              <a:cs typeface="Verdana"/>
            </a:endParaRPr>
          </a:p>
          <a:p>
            <a:pPr marL="361950" indent="-361950" algn="l" rtl="0" fontAlgn="auto">
              <a:spcBef>
                <a:spcPts val="0"/>
              </a:spcBef>
              <a:spcAft>
                <a:spcPts val="0"/>
              </a:spcAft>
              <a:buFont typeface="Wingdings" pitchFamily="2" charset="2"/>
              <a:buChar char="§"/>
              <a:defRPr/>
            </a:pPr>
            <a:r>
              <a:rPr lang="tr" sz="1900" b="0" i="0" u="none" baseline="0" dirty="0">
                <a:latin typeface="Verdana"/>
                <a:cs typeface="Verdana"/>
              </a:rPr>
              <a:t>GZ TV için </a:t>
            </a:r>
            <a:r>
              <a:rPr lang="tr-TR" sz="1900" b="0" i="0" u="none" baseline="0" dirty="0" err="1">
                <a:latin typeface="Verdana"/>
                <a:cs typeface="Verdana"/>
              </a:rPr>
              <a:t>MLA</a:t>
            </a:r>
            <a:endParaRPr lang="tr" sz="1900" b="0" i="0" u="none" baseline="0" dirty="0">
              <a:latin typeface="Verdana"/>
              <a:cs typeface="Verdana"/>
            </a:endParaRPr>
          </a:p>
          <a:p>
            <a:pPr marL="361950" indent="-361950" algn="l" rtl="0" fontAlgn="auto">
              <a:spcBef>
                <a:spcPts val="0"/>
              </a:spcBef>
              <a:spcAft>
                <a:spcPts val="0"/>
              </a:spcAft>
              <a:buFont typeface="Wingdings" pitchFamily="2" charset="2"/>
              <a:buChar char="§"/>
              <a:defRPr/>
            </a:pPr>
            <a:r>
              <a:rPr lang="tr" sz="1900" b="0" i="0" u="none" baseline="0" dirty="0">
                <a:latin typeface="Verdana"/>
                <a:cs typeface="Verdana"/>
              </a:rPr>
              <a:t>Ele geçirme için </a:t>
            </a:r>
            <a:r>
              <a:rPr lang="tr-TR" sz="1900" b="0" i="0" u="none" baseline="0" dirty="0" err="1">
                <a:latin typeface="Verdana"/>
                <a:cs typeface="Verdana"/>
              </a:rPr>
              <a:t>MLA</a:t>
            </a:r>
            <a:endParaRPr lang="tr" sz="1900" dirty="0">
              <a:latin typeface="Verdana"/>
              <a:cs typeface="Verdana"/>
            </a:endParaRPr>
          </a:p>
          <a:p>
            <a:pPr marL="361950" indent="-361950" algn="l" rtl="0" fontAlgn="auto">
              <a:spcBef>
                <a:spcPts val="0"/>
              </a:spcBef>
              <a:spcAft>
                <a:spcPts val="0"/>
              </a:spcAft>
              <a:buFont typeface="Wingdings" pitchFamily="2" charset="2"/>
              <a:buChar char="§"/>
              <a:defRPr/>
            </a:pPr>
            <a:r>
              <a:rPr lang="tr" sz="1900" b="0" i="0" u="none" baseline="0" dirty="0">
                <a:latin typeface="Verdana"/>
                <a:cs typeface="Verdana"/>
              </a:rPr>
              <a:t>7/24 irtibat noktaları</a:t>
            </a:r>
          </a:p>
        </p:txBody>
      </p:sp>
      <p:sp>
        <p:nvSpPr>
          <p:cNvPr id="20" name="Textfeld 12">
            <a:extLst>
              <a:ext uri="{FF2B5EF4-FFF2-40B4-BE49-F238E27FC236}">
                <a16:creationId xmlns:a16="http://schemas.microsoft.com/office/drawing/2014/main" id="{122F3459-C909-4A75-8C50-90D04D3C4B22}"/>
              </a:ext>
            </a:extLst>
          </p:cNvPr>
          <p:cNvSpPr txBox="1"/>
          <p:nvPr/>
        </p:nvSpPr>
        <p:spPr>
          <a:xfrm>
            <a:off x="157142" y="1206554"/>
            <a:ext cx="2902690" cy="5355312"/>
          </a:xfrm>
          <a:prstGeom prst="rect">
            <a:avLst/>
          </a:prstGeom>
          <a:solidFill>
            <a:srgbClr val="FFFF00"/>
          </a:solidFill>
          <a:ln>
            <a:solidFill>
              <a:schemeClr val="bg1">
                <a:lumMod val="50000"/>
              </a:schemeClr>
            </a:solidFill>
          </a:ln>
        </p:spPr>
        <p:txBody>
          <a:bodyPr wrap="square">
            <a:spAutoFit/>
          </a:bodyPr>
          <a:lstStyle/>
          <a:p>
            <a:pPr algn="l" rtl="0" fontAlgn="auto">
              <a:spcBef>
                <a:spcPts val="0"/>
              </a:spcBef>
              <a:spcAft>
                <a:spcPts val="0"/>
              </a:spcAft>
              <a:defRPr/>
            </a:pPr>
            <a:r>
              <a:rPr lang="tr" sz="1900" b="1" i="0" u="none" baseline="0" dirty="0">
                <a:latin typeface="Verdana"/>
                <a:cs typeface="Verdana"/>
              </a:rPr>
              <a:t>Fiillerin suç sayılması</a:t>
            </a:r>
          </a:p>
          <a:p>
            <a:pPr marL="342900" indent="-342900" algn="l" rtl="0" fontAlgn="auto">
              <a:spcBef>
                <a:spcPts val="0"/>
              </a:spcBef>
              <a:spcAft>
                <a:spcPts val="0"/>
              </a:spcAft>
              <a:buFont typeface="Wingdings" pitchFamily="2" charset="2"/>
              <a:buChar char="§"/>
              <a:defRPr/>
            </a:pPr>
            <a:r>
              <a:rPr lang="tr" sz="1900" b="0" i="0" u="none" baseline="0" dirty="0">
                <a:latin typeface="Verdana"/>
                <a:cs typeface="Verdana"/>
              </a:rPr>
              <a:t>Yasa dışı erişim</a:t>
            </a:r>
          </a:p>
          <a:p>
            <a:pPr marL="342900" indent="-342900" algn="l" rtl="0" fontAlgn="auto">
              <a:spcBef>
                <a:spcPts val="0"/>
              </a:spcBef>
              <a:spcAft>
                <a:spcPts val="0"/>
              </a:spcAft>
              <a:buFont typeface="Wingdings" pitchFamily="2" charset="2"/>
              <a:buChar char="§"/>
              <a:defRPr/>
            </a:pPr>
            <a:r>
              <a:rPr lang="tr" sz="1900" b="0" i="0" u="none" baseline="0" dirty="0">
                <a:latin typeface="Verdana"/>
                <a:cs typeface="Verdana"/>
              </a:rPr>
              <a:t>Yasa dışı olarak ele geçirme</a:t>
            </a:r>
          </a:p>
          <a:p>
            <a:pPr marL="342900" indent="-342900" algn="l" rtl="0" fontAlgn="auto">
              <a:spcBef>
                <a:spcPts val="0"/>
              </a:spcBef>
              <a:spcAft>
                <a:spcPts val="0"/>
              </a:spcAft>
              <a:buFont typeface="Wingdings" pitchFamily="2" charset="2"/>
              <a:buChar char="§"/>
              <a:defRPr/>
            </a:pPr>
            <a:r>
              <a:rPr lang="tr" sz="1900" b="0" i="0" u="none" baseline="0" dirty="0">
                <a:latin typeface="Verdana"/>
                <a:cs typeface="Verdana"/>
              </a:rPr>
              <a:t>Verilere müdahale</a:t>
            </a:r>
          </a:p>
          <a:p>
            <a:pPr marL="342900" indent="-342900" algn="l" rtl="0" fontAlgn="auto">
              <a:spcBef>
                <a:spcPts val="0"/>
              </a:spcBef>
              <a:spcAft>
                <a:spcPts val="0"/>
              </a:spcAft>
              <a:buFont typeface="Wingdings" pitchFamily="2" charset="2"/>
              <a:buChar char="§"/>
              <a:defRPr/>
            </a:pPr>
            <a:r>
              <a:rPr lang="tr" sz="1900" b="0" i="0" u="none" baseline="0" dirty="0">
                <a:latin typeface="Verdana"/>
                <a:cs typeface="Verdana"/>
              </a:rPr>
              <a:t>Sistemlere müdahale</a:t>
            </a:r>
          </a:p>
          <a:p>
            <a:pPr marL="342900" indent="-342900" algn="l" rtl="0" fontAlgn="auto">
              <a:spcBef>
                <a:spcPts val="0"/>
              </a:spcBef>
              <a:spcAft>
                <a:spcPts val="0"/>
              </a:spcAft>
              <a:buFont typeface="Wingdings" pitchFamily="2" charset="2"/>
              <a:buChar char="§"/>
              <a:defRPr/>
            </a:pPr>
            <a:r>
              <a:rPr lang="tr" sz="1900" b="0" i="0" u="none" baseline="0" dirty="0">
                <a:latin typeface="Verdana"/>
                <a:cs typeface="Verdana"/>
              </a:rPr>
              <a:t>Cihazların kötüye kullanımı</a:t>
            </a:r>
          </a:p>
          <a:p>
            <a:pPr marL="342900" indent="-342900" algn="l" rtl="0" fontAlgn="auto">
              <a:spcBef>
                <a:spcPts val="0"/>
              </a:spcBef>
              <a:spcAft>
                <a:spcPts val="0"/>
              </a:spcAft>
              <a:buFont typeface="Wingdings" pitchFamily="2" charset="2"/>
              <a:buChar char="§"/>
              <a:defRPr/>
            </a:pPr>
            <a:r>
              <a:rPr lang="tr" sz="1900" b="0" i="0" u="none" baseline="0" dirty="0">
                <a:latin typeface="Verdana"/>
                <a:cs typeface="Verdana"/>
              </a:rPr>
              <a:t>Dolandırıcılık ve sahtecilik</a:t>
            </a:r>
          </a:p>
          <a:p>
            <a:pPr marL="342900" indent="-342900" algn="l" rtl="0" fontAlgn="auto">
              <a:spcBef>
                <a:spcPts val="0"/>
              </a:spcBef>
              <a:spcAft>
                <a:spcPts val="0"/>
              </a:spcAft>
              <a:buFont typeface="Wingdings" pitchFamily="2" charset="2"/>
              <a:buChar char="§"/>
              <a:defRPr/>
            </a:pPr>
            <a:r>
              <a:rPr lang="tr" sz="1900" b="0" i="0" u="none" baseline="0" dirty="0">
                <a:latin typeface="Verdana"/>
                <a:cs typeface="Verdana"/>
              </a:rPr>
              <a:t>Çocuk pornografisi</a:t>
            </a:r>
          </a:p>
          <a:p>
            <a:pPr marL="342900" indent="-342900" algn="l" rtl="0" fontAlgn="auto">
              <a:spcBef>
                <a:spcPts val="0"/>
              </a:spcBef>
              <a:spcAft>
                <a:spcPts val="0"/>
              </a:spcAft>
              <a:buFont typeface="Wingdings" pitchFamily="2" charset="2"/>
              <a:buChar char="§"/>
              <a:defRPr/>
            </a:pPr>
            <a:r>
              <a:rPr lang="tr" sz="1900" b="0" i="0" u="none" baseline="0" dirty="0">
                <a:latin typeface="Verdana"/>
                <a:cs typeface="Verdana"/>
              </a:rPr>
              <a:t>FMH ihlalleri</a:t>
            </a:r>
            <a:endParaRPr lang="tr" sz="1900" dirty="0">
              <a:latin typeface="Verdana"/>
              <a:cs typeface="Verdana"/>
            </a:endParaRPr>
          </a:p>
          <a:p>
            <a:pPr marL="342900" indent="-342900" algn="l" rtl="0" fontAlgn="auto">
              <a:spcBef>
                <a:spcPts val="0"/>
              </a:spcBef>
              <a:spcAft>
                <a:spcPts val="0"/>
              </a:spcAft>
              <a:buFont typeface="Wingdings" pitchFamily="2" charset="2"/>
              <a:buChar char="§"/>
              <a:defRPr/>
            </a:pPr>
            <a:r>
              <a:rPr lang="tr" sz="1900" b="0" i="0" u="none" baseline="0" dirty="0">
                <a:latin typeface="Verdana"/>
                <a:cs typeface="Verdana"/>
              </a:rPr>
              <a:t>Teşebbüs, Yardım ve Yataklık</a:t>
            </a:r>
          </a:p>
          <a:p>
            <a:pPr marL="342900" indent="-342900" algn="l" rtl="0" fontAlgn="auto">
              <a:spcBef>
                <a:spcPts val="0"/>
              </a:spcBef>
              <a:spcAft>
                <a:spcPts val="0"/>
              </a:spcAft>
              <a:buFont typeface="Wingdings" pitchFamily="2" charset="2"/>
              <a:buChar char="§"/>
              <a:defRPr/>
            </a:pPr>
            <a:r>
              <a:rPr lang="tr" sz="1900" b="0" i="0" u="none" baseline="0" dirty="0">
                <a:latin typeface="Verdana"/>
                <a:cs typeface="Verdana"/>
              </a:rPr>
              <a:t>Kurumsal Sorumluluk</a:t>
            </a:r>
          </a:p>
        </p:txBody>
      </p:sp>
      <p:sp>
        <p:nvSpPr>
          <p:cNvPr id="26" name="Textfeld 3">
            <a:extLst>
              <a:ext uri="{FF2B5EF4-FFF2-40B4-BE49-F238E27FC236}">
                <a16:creationId xmlns:a16="http://schemas.microsoft.com/office/drawing/2014/main" id="{FE098AA4-0D98-4207-94EB-43432807C98D}"/>
              </a:ext>
            </a:extLst>
          </p:cNvPr>
          <p:cNvSpPr txBox="1"/>
          <p:nvPr/>
        </p:nvSpPr>
        <p:spPr>
          <a:xfrm>
            <a:off x="3443265" y="1271008"/>
            <a:ext cx="2428875" cy="3308598"/>
          </a:xfrm>
          <a:prstGeom prst="rect">
            <a:avLst/>
          </a:prstGeom>
          <a:solidFill>
            <a:srgbClr val="FFFFFF"/>
          </a:solidFill>
          <a:ln>
            <a:solidFill>
              <a:schemeClr val="bg1">
                <a:lumMod val="50000"/>
              </a:schemeClr>
            </a:solidFill>
          </a:ln>
        </p:spPr>
        <p:txBody>
          <a:bodyPr wrap="square">
            <a:spAutoFit/>
          </a:bodyPr>
          <a:lstStyle/>
          <a:p>
            <a:pPr algn="l" rtl="0" fontAlgn="auto">
              <a:spcBef>
                <a:spcPts val="0"/>
              </a:spcBef>
              <a:spcAft>
                <a:spcPts val="0"/>
              </a:spcAft>
              <a:defRPr/>
            </a:pPr>
            <a:r>
              <a:rPr lang="tr" sz="1900" b="1" i="0" u="none" baseline="0" dirty="0">
                <a:latin typeface="Verdana"/>
                <a:cs typeface="Verdana"/>
              </a:rPr>
              <a:t>Usule ilişkin araçlar</a:t>
            </a:r>
          </a:p>
          <a:p>
            <a:pPr marL="361950" indent="-361950" algn="l" rtl="0" fontAlgn="auto">
              <a:spcBef>
                <a:spcPts val="0"/>
              </a:spcBef>
              <a:spcAft>
                <a:spcPts val="0"/>
              </a:spcAft>
              <a:buFont typeface="Wingdings" pitchFamily="2" charset="2"/>
              <a:buChar char="§"/>
              <a:defRPr/>
            </a:pPr>
            <a:r>
              <a:rPr lang="tr" sz="1900" b="0" i="0" u="none" baseline="0" dirty="0">
                <a:latin typeface="Verdana"/>
                <a:cs typeface="Verdana"/>
              </a:rPr>
              <a:t>Hızlandırılmış koruma</a:t>
            </a:r>
            <a:endParaRPr lang="tr" sz="1900" dirty="0">
              <a:latin typeface="Verdana"/>
              <a:cs typeface="Verdana"/>
            </a:endParaRPr>
          </a:p>
          <a:p>
            <a:pPr marL="361950" indent="-361950" algn="l" rtl="0" fontAlgn="auto">
              <a:spcBef>
                <a:spcPts val="0"/>
              </a:spcBef>
              <a:spcAft>
                <a:spcPts val="0"/>
              </a:spcAft>
              <a:buFont typeface="Wingdings" pitchFamily="2" charset="2"/>
              <a:buChar char="§"/>
              <a:defRPr/>
            </a:pPr>
            <a:r>
              <a:rPr lang="tr" sz="1900" b="0" i="0" u="none" baseline="0" dirty="0">
                <a:latin typeface="Verdana"/>
                <a:cs typeface="Verdana"/>
              </a:rPr>
              <a:t>TV'nin ifşası</a:t>
            </a:r>
            <a:endParaRPr lang="tr" sz="1900" dirty="0">
              <a:latin typeface="Verdana"/>
              <a:cs typeface="Verdana"/>
            </a:endParaRPr>
          </a:p>
          <a:p>
            <a:pPr marL="361950" indent="-361950" algn="l" rtl="0" fontAlgn="auto">
              <a:spcBef>
                <a:spcPts val="0"/>
              </a:spcBef>
              <a:spcAft>
                <a:spcPts val="0"/>
              </a:spcAft>
              <a:buFont typeface="Wingdings" pitchFamily="2" charset="2"/>
              <a:buChar char="§"/>
              <a:defRPr/>
            </a:pPr>
            <a:r>
              <a:rPr lang="tr" sz="1900" b="0" i="0" u="none" baseline="0" dirty="0">
                <a:latin typeface="Verdana"/>
                <a:cs typeface="Verdana"/>
              </a:rPr>
              <a:t>Arama ve el koyma</a:t>
            </a:r>
          </a:p>
          <a:p>
            <a:pPr marL="361950" indent="-361950" algn="l" rtl="0" fontAlgn="auto">
              <a:spcBef>
                <a:spcPts val="0"/>
              </a:spcBef>
              <a:spcAft>
                <a:spcPts val="0"/>
              </a:spcAft>
              <a:buFont typeface="Wingdings" pitchFamily="2" charset="2"/>
              <a:buChar char="§"/>
              <a:defRPr/>
            </a:pPr>
            <a:r>
              <a:rPr lang="tr" sz="1900" b="0" i="0" u="none" baseline="0" dirty="0">
                <a:latin typeface="Verdana"/>
                <a:cs typeface="Verdana"/>
              </a:rPr>
              <a:t>Sunma emri</a:t>
            </a:r>
            <a:endParaRPr lang="tr" sz="1900" dirty="0">
              <a:latin typeface="Verdana"/>
              <a:cs typeface="Verdana"/>
            </a:endParaRPr>
          </a:p>
          <a:p>
            <a:pPr marL="361950" indent="-361950" algn="l" rtl="0" fontAlgn="auto">
              <a:spcBef>
                <a:spcPts val="0"/>
              </a:spcBef>
              <a:spcAft>
                <a:spcPts val="0"/>
              </a:spcAft>
              <a:buFont typeface="Wingdings" pitchFamily="2" charset="2"/>
              <a:buChar char="§"/>
              <a:defRPr/>
            </a:pPr>
            <a:r>
              <a:rPr lang="tr" sz="1900" b="0" i="0" u="none" baseline="0" dirty="0">
                <a:latin typeface="Verdana"/>
                <a:cs typeface="Verdana"/>
              </a:rPr>
              <a:t>Gerçek zamanlı TV</a:t>
            </a:r>
            <a:endParaRPr lang="tr" sz="1900" dirty="0">
              <a:latin typeface="Verdana"/>
              <a:cs typeface="Verdana"/>
            </a:endParaRPr>
          </a:p>
          <a:p>
            <a:pPr marL="361950" indent="-361950" algn="l" rtl="0" fontAlgn="auto">
              <a:spcBef>
                <a:spcPts val="0"/>
              </a:spcBef>
              <a:spcAft>
                <a:spcPts val="0"/>
              </a:spcAft>
              <a:buFont typeface="Wingdings" pitchFamily="2" charset="2"/>
              <a:buChar char="§"/>
              <a:defRPr/>
            </a:pPr>
            <a:r>
              <a:rPr lang="tr" sz="1900" b="0" i="0" u="none" baseline="0" dirty="0">
                <a:latin typeface="Verdana"/>
                <a:cs typeface="Verdana"/>
              </a:rPr>
              <a:t>Bilgisayar verilerinin ele geçirilmesi</a:t>
            </a:r>
            <a:endParaRPr lang="tr" sz="1900" dirty="0">
              <a:latin typeface="Verdana"/>
              <a:cs typeface="Verdana"/>
            </a:endParaRPr>
          </a:p>
        </p:txBody>
      </p:sp>
      <p:sp>
        <p:nvSpPr>
          <p:cNvPr id="22" name="Textfeld 16">
            <a:extLst>
              <a:ext uri="{FF2B5EF4-FFF2-40B4-BE49-F238E27FC236}">
                <a16:creationId xmlns:a16="http://schemas.microsoft.com/office/drawing/2014/main" id="{BE61849B-3968-42A3-875B-C76348F5A712}"/>
              </a:ext>
            </a:extLst>
          </p:cNvPr>
          <p:cNvSpPr txBox="1">
            <a:spLocks noChangeArrowheads="1"/>
          </p:cNvSpPr>
          <p:nvPr/>
        </p:nvSpPr>
        <p:spPr bwMode="auto">
          <a:xfrm>
            <a:off x="2871766" y="1536011"/>
            <a:ext cx="64293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l" rtl="0" eaLnBrk="1" hangingPunct="1"/>
            <a:r>
              <a:rPr lang="tr" sz="4400" b="1" i="0" u="none" baseline="0">
                <a:latin typeface="Verdana" charset="0"/>
                <a:cs typeface="Verdana" charset="0"/>
              </a:rPr>
              <a:t>+</a:t>
            </a:r>
          </a:p>
        </p:txBody>
      </p:sp>
      <p:sp>
        <p:nvSpPr>
          <p:cNvPr id="23" name="Textfeld 17">
            <a:extLst>
              <a:ext uri="{FF2B5EF4-FFF2-40B4-BE49-F238E27FC236}">
                <a16:creationId xmlns:a16="http://schemas.microsoft.com/office/drawing/2014/main" id="{26F4C5A9-43A7-4D33-9D55-625FFF7AB735}"/>
              </a:ext>
            </a:extLst>
          </p:cNvPr>
          <p:cNvSpPr txBox="1">
            <a:spLocks noChangeArrowheads="1"/>
          </p:cNvSpPr>
          <p:nvPr/>
        </p:nvSpPr>
        <p:spPr bwMode="auto">
          <a:xfrm>
            <a:off x="5800703" y="1536011"/>
            <a:ext cx="642938"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l" rtl="0" eaLnBrk="1" hangingPunct="1"/>
            <a:r>
              <a:rPr lang="tr" sz="4400" b="1" i="0" u="none" baseline="0">
                <a:latin typeface="Verdana" charset="0"/>
                <a:cs typeface="Verdana" charset="0"/>
              </a:rPr>
              <a:t>+</a:t>
            </a:r>
          </a:p>
        </p:txBody>
      </p:sp>
      <p:cxnSp>
        <p:nvCxnSpPr>
          <p:cNvPr id="24" name="Form 20">
            <a:extLst>
              <a:ext uri="{FF2B5EF4-FFF2-40B4-BE49-F238E27FC236}">
                <a16:creationId xmlns:a16="http://schemas.microsoft.com/office/drawing/2014/main" id="{2AD0CD19-4C49-4F41-86A9-7B7448FB4058}"/>
              </a:ext>
            </a:extLst>
          </p:cNvPr>
          <p:cNvCxnSpPr>
            <a:stCxn id="20" idx="2"/>
          </p:cNvCxnSpPr>
          <p:nvPr/>
        </p:nvCxnSpPr>
        <p:spPr>
          <a:xfrm rot="5400000" flipH="1" flipV="1">
            <a:off x="3598691" y="3788355"/>
            <a:ext cx="783307" cy="4763716"/>
          </a:xfrm>
          <a:prstGeom prst="bentConnector4">
            <a:avLst>
              <a:gd name="adj1" fmla="val -29184"/>
              <a:gd name="adj2" fmla="val 65233"/>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5" name="Gerade Verbindung 27">
            <a:extLst>
              <a:ext uri="{FF2B5EF4-FFF2-40B4-BE49-F238E27FC236}">
                <a16:creationId xmlns:a16="http://schemas.microsoft.com/office/drawing/2014/main" id="{954E8C3C-7E2E-48EF-B26C-3D675EC5669B}"/>
              </a:ext>
            </a:extLst>
          </p:cNvPr>
          <p:cNvCxnSpPr/>
          <p:nvPr/>
        </p:nvCxnSpPr>
        <p:spPr>
          <a:xfrm>
            <a:off x="4586266" y="4176023"/>
            <a:ext cx="0" cy="2003425"/>
          </a:xfrm>
          <a:prstGeom prst="line">
            <a:avLst/>
          </a:prstGeom>
        </p:spPr>
        <p:style>
          <a:lnRef idx="1">
            <a:schemeClr val="accent1"/>
          </a:lnRef>
          <a:fillRef idx="0">
            <a:schemeClr val="accent1"/>
          </a:fillRef>
          <a:effectRef idx="0">
            <a:schemeClr val="accent1"/>
          </a:effectRef>
          <a:fontRef idx="minor">
            <a:schemeClr val="tx1"/>
          </a:fontRef>
        </p:style>
      </p:cxnSp>
      <p:sp>
        <p:nvSpPr>
          <p:cNvPr id="27" name="Textfeld 18">
            <a:extLst>
              <a:ext uri="{FF2B5EF4-FFF2-40B4-BE49-F238E27FC236}">
                <a16:creationId xmlns:a16="http://schemas.microsoft.com/office/drawing/2014/main" id="{B2A85D97-2DC4-4488-9B4C-A36ECD208C47}"/>
              </a:ext>
            </a:extLst>
          </p:cNvPr>
          <p:cNvSpPr txBox="1"/>
          <p:nvPr/>
        </p:nvSpPr>
        <p:spPr>
          <a:xfrm>
            <a:off x="2833802" y="6210287"/>
            <a:ext cx="2170245" cy="339725"/>
          </a:xfrm>
          <a:prstGeom prst="rect">
            <a:avLst/>
          </a:prstGeom>
          <a:noFill/>
        </p:spPr>
        <p:txBody>
          <a:bodyPr wrap="square">
            <a:spAutoFit/>
          </a:bodyPr>
          <a:lstStyle/>
          <a:p>
            <a:pPr algn="l" rtl="0" fontAlgn="auto">
              <a:spcBef>
                <a:spcPts val="0"/>
              </a:spcBef>
              <a:spcAft>
                <a:spcPts val="0"/>
              </a:spcAft>
              <a:defRPr/>
            </a:pPr>
            <a:r>
              <a:rPr lang="tr" sz="1600" b="1" i="0" u="none" baseline="0" dirty="0">
                <a:solidFill>
                  <a:schemeClr val="tx1">
                    <a:lumMod val="65000"/>
                    <a:lumOff val="35000"/>
                  </a:schemeClr>
                </a:solidFill>
                <a:latin typeface="Verdana"/>
                <a:cs typeface="Verdana"/>
              </a:rPr>
              <a:t>Uyumlulaştırma </a:t>
            </a:r>
          </a:p>
        </p:txBody>
      </p:sp>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pic>
        <p:nvPicPr>
          <p:cNvPr id="14"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737114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B35E22EF-33BF-41C2-84F4-B2B815E2FB6D}"/>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6" name="Rectangle 4">
            <a:extLst>
              <a:ext uri="{FF2B5EF4-FFF2-40B4-BE49-F238E27FC236}">
                <a16:creationId xmlns:a16="http://schemas.microsoft.com/office/drawing/2014/main" id="{6F4F8A37-9926-4C9F-A81F-934766344CC0}"/>
              </a:ext>
            </a:extLst>
          </p:cNvPr>
          <p:cNvSpPr>
            <a:spLocks noChangeArrowheads="1"/>
          </p:cNvSpPr>
          <p:nvPr/>
        </p:nvSpPr>
        <p:spPr bwMode="auto">
          <a:xfrm>
            <a:off x="2"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endParaRPr lang="tr" sz="1800"/>
          </a:p>
        </p:txBody>
      </p:sp>
      <p:sp>
        <p:nvSpPr>
          <p:cNvPr id="4" name="Rectangle 3">
            <a:extLst>
              <a:ext uri="{FF2B5EF4-FFF2-40B4-BE49-F238E27FC236}">
                <a16:creationId xmlns:a16="http://schemas.microsoft.com/office/drawing/2014/main" id="{E48FFE28-FECE-4786-A60E-4AD7045402A0}"/>
              </a:ext>
            </a:extLst>
          </p:cNvPr>
          <p:cNvSpPr/>
          <p:nvPr/>
        </p:nvSpPr>
        <p:spPr>
          <a:xfrm>
            <a:off x="-36512"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a:p>
        </p:txBody>
      </p:sp>
      <p:pic>
        <p:nvPicPr>
          <p:cNvPr id="14" name="Picture 4">
            <a:extLst>
              <a:ext uri="{FF2B5EF4-FFF2-40B4-BE49-F238E27FC236}">
                <a16:creationId xmlns:a16="http://schemas.microsoft.com/office/drawing/2014/main" id="{D0A56C8B-1EB2-45A6-A142-5D40F1682E12}"/>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3"/>
          <p:cNvSpPr txBox="1">
            <a:spLocks noChangeArrowheads="1"/>
          </p:cNvSpPr>
          <p:nvPr/>
        </p:nvSpPr>
        <p:spPr bwMode="auto">
          <a:xfrm>
            <a:off x="287016" y="171105"/>
            <a:ext cx="8856984" cy="5819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ctr" rtl="0">
              <a:lnSpc>
                <a:spcPct val="90000"/>
              </a:lnSpc>
              <a:buNone/>
              <a:defRPr/>
            </a:pPr>
            <a:endParaRPr lang="tr" sz="2200" kern="0" dirty="0">
              <a:solidFill>
                <a:srgbClr val="000000"/>
              </a:solidFill>
              <a:latin typeface="+mj-lt"/>
              <a:cs typeface="Arial" panose="020B0604020202020204" pitchFamily="34" charset="0"/>
            </a:endParaRPr>
          </a:p>
          <a:p>
            <a:pPr marL="0" indent="0" algn="ctr" rtl="0">
              <a:lnSpc>
                <a:spcPct val="90000"/>
              </a:lnSpc>
              <a:buNone/>
              <a:defRPr/>
            </a:pPr>
            <a:endParaRPr lang="tr" sz="2200" kern="0" dirty="0">
              <a:solidFill>
                <a:srgbClr val="000000"/>
              </a:solidFill>
              <a:latin typeface="+mj-lt"/>
              <a:cs typeface="Arial" panose="020B0604020202020204" pitchFamily="34" charset="0"/>
            </a:endParaRPr>
          </a:p>
          <a:p>
            <a:pPr marL="0" indent="0" algn="just" rtl="0">
              <a:lnSpc>
                <a:spcPct val="90000"/>
              </a:lnSpc>
              <a:buNone/>
              <a:defRPr/>
            </a:pPr>
            <a:endParaRPr lang="tr" sz="2200" kern="0" dirty="0">
              <a:solidFill>
                <a:srgbClr val="000000"/>
              </a:solidFill>
              <a:latin typeface="+mj-lt"/>
              <a:cs typeface="Arial" panose="020B0604020202020204" pitchFamily="34" charset="0"/>
            </a:endParaRPr>
          </a:p>
          <a:p>
            <a:pPr marL="0" indent="0" algn="ctr" rtl="0">
              <a:lnSpc>
                <a:spcPct val="90000"/>
              </a:lnSpc>
              <a:buNone/>
              <a:defRPr/>
            </a:pPr>
            <a:r>
              <a:rPr lang="tr" sz="2200" b="1" i="0" u="none" kern="0" baseline="0">
                <a:solidFill>
                  <a:srgbClr val="000000"/>
                </a:solidFill>
                <a:latin typeface="+mj-lt"/>
                <a:cs typeface="Arial" panose="020B0604020202020204" pitchFamily="34" charset="0"/>
              </a:rPr>
              <a:t>Madde 14 - Delillerin Toplanması</a:t>
            </a:r>
          </a:p>
          <a:p>
            <a:pPr marL="0" indent="0" algn="just" rtl="0">
              <a:buNone/>
            </a:pPr>
            <a:endParaRPr lang="tr" sz="2200" dirty="0">
              <a:latin typeface="+mj-lt"/>
              <a:cs typeface="Arial" panose="020B0604020202020204" pitchFamily="34" charset="0"/>
            </a:endParaRPr>
          </a:p>
          <a:p>
            <a:pPr marL="0" indent="0" algn="just" rtl="0">
              <a:buNone/>
            </a:pPr>
            <a:r>
              <a:rPr lang="tr" sz="2200" b="0" i="0" u="none" baseline="0">
                <a:latin typeface="+mj-lt"/>
                <a:cs typeface="Arial" panose="020B0604020202020204" pitchFamily="34" charset="0"/>
              </a:rPr>
              <a:t>Madde 21'de özel olarak aksi belirtilmedikçe, Taraflardan her biri, bu maddenin 1. paragrafında belirtilen yetki ve prosedürleri aşağıdakilere uygular:</a:t>
            </a:r>
          </a:p>
          <a:p>
            <a:pPr marL="0" indent="0" algn="just" rtl="0">
              <a:buNone/>
            </a:pPr>
            <a:endParaRPr lang="tr" sz="2200" dirty="0">
              <a:latin typeface="+mj-lt"/>
              <a:cs typeface="Arial" panose="020B0604020202020204" pitchFamily="34" charset="0"/>
            </a:endParaRPr>
          </a:p>
          <a:p>
            <a:pPr marL="0" indent="0" algn="just" rtl="0">
              <a:buNone/>
            </a:pPr>
            <a:r>
              <a:rPr lang="tr" sz="2200" b="0" i="0" u="none" baseline="0">
                <a:latin typeface="+mj-lt"/>
                <a:cs typeface="Arial" panose="020B0604020202020204" pitchFamily="34" charset="0"/>
              </a:rPr>
              <a:t>(a) bu Sözleşmede Madde 2-11 arasındaki maddeler uyarınca belirlenen suçlar;</a:t>
            </a:r>
            <a:endParaRPr lang="tr" sz="2200" dirty="0">
              <a:latin typeface="+mj-lt"/>
              <a:cs typeface="Arial" panose="020B0604020202020204" pitchFamily="34" charset="0"/>
            </a:endParaRPr>
          </a:p>
          <a:p>
            <a:pPr marL="0" indent="0" algn="just" rtl="0">
              <a:buNone/>
            </a:pPr>
            <a:r>
              <a:rPr lang="tr" sz="2200" b="0" i="0" u="none" baseline="0">
                <a:latin typeface="+mj-lt"/>
                <a:cs typeface="Arial" panose="020B0604020202020204" pitchFamily="34" charset="0"/>
              </a:rPr>
              <a:t> </a:t>
            </a:r>
            <a:endParaRPr lang="tr" sz="2200" dirty="0">
              <a:latin typeface="+mj-lt"/>
              <a:cs typeface="Arial" panose="020B0604020202020204" pitchFamily="34" charset="0"/>
            </a:endParaRPr>
          </a:p>
          <a:p>
            <a:pPr marL="0" indent="0" algn="just" rtl="0">
              <a:buNone/>
            </a:pPr>
            <a:r>
              <a:rPr lang="tr" sz="2200" b="0" i="0" u="none" baseline="0">
                <a:latin typeface="+mj-lt"/>
                <a:cs typeface="Arial" panose="020B0604020202020204" pitchFamily="34" charset="0"/>
              </a:rPr>
              <a:t>(b) bir bilgisayar sistemi aracılığıyla işlenen diğer suçlar ve</a:t>
            </a:r>
            <a:endParaRPr lang="tr" sz="2200" dirty="0">
              <a:latin typeface="+mj-lt"/>
              <a:cs typeface="Arial" panose="020B0604020202020204" pitchFamily="34" charset="0"/>
            </a:endParaRPr>
          </a:p>
          <a:p>
            <a:pPr marL="0" indent="0" algn="just" rtl="0">
              <a:buNone/>
            </a:pPr>
            <a:endParaRPr lang="tr" sz="2200" dirty="0">
              <a:latin typeface="+mj-lt"/>
              <a:cs typeface="Arial" panose="020B0604020202020204" pitchFamily="34" charset="0"/>
            </a:endParaRPr>
          </a:p>
          <a:p>
            <a:pPr marL="0" indent="0" algn="just" rtl="0">
              <a:buNone/>
            </a:pPr>
            <a:r>
              <a:rPr lang="tr" sz="2200" b="0" i="0" u="none" baseline="0">
                <a:latin typeface="+mj-lt"/>
                <a:cs typeface="Arial" panose="020B0604020202020204" pitchFamily="34" charset="0"/>
              </a:rPr>
              <a:t>(c) </a:t>
            </a:r>
            <a:r>
              <a:rPr lang="tr" sz="2200" b="1" i="0" u="none" baseline="0">
                <a:solidFill>
                  <a:srgbClr val="FF0000"/>
                </a:solidFill>
                <a:latin typeface="+mj-lt"/>
                <a:cs typeface="Arial" panose="020B0604020202020204" pitchFamily="34" charset="0"/>
              </a:rPr>
              <a:t>bir suça ilişkin elektronik delillerin toplanması</a:t>
            </a:r>
            <a:r>
              <a:rPr lang="tr" sz="2200" b="0" i="0" u="none" baseline="0">
                <a:latin typeface="+mj-lt"/>
                <a:cs typeface="Arial" panose="020B0604020202020204" pitchFamily="34" charset="0"/>
              </a:rPr>
              <a:t>.</a:t>
            </a:r>
            <a:endParaRPr lang="tr" sz="2200" dirty="0">
              <a:latin typeface="+mj-lt"/>
              <a:cs typeface="Arial" panose="020B0604020202020204" pitchFamily="34" charset="0"/>
            </a:endParaRPr>
          </a:p>
        </p:txBody>
      </p:sp>
      <p:sp>
        <p:nvSpPr>
          <p:cNvPr id="8" name="TextBox 15">
            <a:extLst>
              <a:ext uri="{FF2B5EF4-FFF2-40B4-BE49-F238E27FC236}">
                <a16:creationId xmlns:a16="http://schemas.microsoft.com/office/drawing/2014/main" id="{C12E78C0-96B6-48A3-A63B-942BCF568F78}"/>
              </a:ext>
            </a:extLst>
          </p:cNvPr>
          <p:cNvSpPr txBox="1">
            <a:spLocks noChangeArrowheads="1"/>
          </p:cNvSpPr>
          <p:nvPr/>
        </p:nvSpPr>
        <p:spPr bwMode="auto">
          <a:xfrm>
            <a:off x="1258888" y="179392"/>
            <a:ext cx="7777162"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0">
              <a:spcBef>
                <a:spcPct val="0"/>
              </a:spcBef>
              <a:buFontTx/>
              <a:buNone/>
            </a:pPr>
            <a:r>
              <a:rPr lang="tr" sz="3100" b="1" i="0" u="none" baseline="0">
                <a:solidFill>
                  <a:schemeClr val="bg1"/>
                </a:solidFill>
                <a:latin typeface="Verdana" panose="020B0604030504040204" pitchFamily="34" charset="0"/>
              </a:rPr>
              <a:t>Doğru </a:t>
            </a:r>
          </a:p>
        </p:txBody>
      </p:sp>
      <p:sp>
        <p:nvSpPr>
          <p:cNvPr id="12" name="Rectangle 11">
            <a:extLst>
              <a:ext uri="{FF2B5EF4-FFF2-40B4-BE49-F238E27FC236}">
                <a16:creationId xmlns:a16="http://schemas.microsoft.com/office/drawing/2014/main" id="{0CCD6085-5E5D-457A-BDC6-88F7480BD3CA}"/>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77687045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a:p>
        </p:txBody>
      </p:sp>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tr"/>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200" b="1" i="0" u="none" baseline="0">
                <a:solidFill>
                  <a:schemeClr val="bg1"/>
                </a:solidFill>
                <a:latin typeface="Verdana" charset="0"/>
                <a:cs typeface="Verdana" charset="0"/>
              </a:rPr>
              <a:t>Oturum hedefleri</a:t>
            </a:r>
            <a:endParaRPr lang="tr" sz="2000" b="1" dirty="0">
              <a:solidFill>
                <a:schemeClr val="bg1"/>
              </a:solidFill>
              <a:latin typeface="Verdana" charset="0"/>
              <a:cs typeface="Verdana" charset="0"/>
            </a:endParaRPr>
          </a:p>
        </p:txBody>
      </p:sp>
      <p:sp>
        <p:nvSpPr>
          <p:cNvPr id="3" name="Content Placeholder 2">
            <a:extLst>
              <a:ext uri="{FF2B5EF4-FFF2-40B4-BE49-F238E27FC236}">
                <a16:creationId xmlns:a16="http://schemas.microsoft.com/office/drawing/2014/main" id="{77B18497-BF37-4A20-ABA6-353886C26CA1}"/>
              </a:ext>
            </a:extLst>
          </p:cNvPr>
          <p:cNvSpPr>
            <a:spLocks noGrp="1"/>
          </p:cNvSpPr>
          <p:nvPr>
            <p:ph idx="1"/>
          </p:nvPr>
        </p:nvSpPr>
        <p:spPr>
          <a:xfrm>
            <a:off x="323528" y="1340767"/>
            <a:ext cx="8712522" cy="5240233"/>
          </a:xfrm>
        </p:spPr>
        <p:txBody>
          <a:bodyPr>
            <a:normAutofit/>
          </a:bodyPr>
          <a:lstStyle/>
          <a:p>
            <a:pPr marL="0" indent="0" algn="just" rtl="0">
              <a:buNone/>
            </a:pPr>
            <a:r>
              <a:rPr lang="tr" b="0" i="0" u="none" baseline="0" dirty="0">
                <a:latin typeface="Verdana" panose="020B0604030504040204" pitchFamily="34" charset="0"/>
                <a:ea typeface="Verdana" panose="020B0604030504040204" pitchFamily="34" charset="0"/>
              </a:rPr>
              <a:t>Bu oturumun sonunda </a:t>
            </a:r>
            <a:r>
              <a:rPr lang="tr-TR" b="0" i="0" u="none" baseline="0" dirty="0">
                <a:latin typeface="Verdana" panose="020B0604030504040204" pitchFamily="34" charset="0"/>
                <a:ea typeface="Verdana" panose="020B0604030504040204" pitchFamily="34" charset="0"/>
              </a:rPr>
              <a:t>katılımcılar</a:t>
            </a:r>
            <a:r>
              <a:rPr lang="tr" b="0" i="0" u="none" baseline="0" dirty="0">
                <a:latin typeface="Verdana" panose="020B0604030504040204" pitchFamily="34" charset="0"/>
                <a:ea typeface="Verdana" panose="020B0604030504040204" pitchFamily="34" charset="0"/>
              </a:rPr>
              <a:t>:</a:t>
            </a:r>
          </a:p>
          <a:p>
            <a:pPr algn="just" rtl="0"/>
            <a:r>
              <a:rPr lang="tr" sz="2800" b="0" i="0" u="none" baseline="0" dirty="0">
                <a:latin typeface="Verdana" panose="020B0604030504040204" pitchFamily="34" charset="0"/>
                <a:ea typeface="Verdana" panose="020B0604030504040204" pitchFamily="34" charset="0"/>
              </a:rPr>
              <a:t>Budapeşte Sözleşmesinin kapsamını anlamış olacak,</a:t>
            </a:r>
          </a:p>
          <a:p>
            <a:pPr algn="just" rtl="0"/>
            <a:r>
              <a:rPr lang="tr" sz="2800" b="0" i="0" u="none" baseline="0" dirty="0">
                <a:latin typeface="Verdana" panose="020B0604030504040204" pitchFamily="34" charset="0"/>
                <a:ea typeface="Verdana" panose="020B0604030504040204" pitchFamily="34" charset="0"/>
              </a:rPr>
              <a:t>Budapeşte Sözleşmesinin kaç tane üyesi olduğunu öğrenmiş olacak, </a:t>
            </a:r>
          </a:p>
          <a:p>
            <a:pPr algn="just" rtl="0"/>
            <a:r>
              <a:rPr lang="tr" sz="2800" b="0" i="0" u="none" baseline="0" dirty="0">
                <a:latin typeface="Verdana" panose="020B0604030504040204" pitchFamily="34" charset="0"/>
                <a:ea typeface="Verdana" panose="020B0604030504040204" pitchFamily="34" charset="0"/>
              </a:rPr>
              <a:t>Bir Siber suçlar antlaşmasının temel unsurlarını bilecek, </a:t>
            </a:r>
          </a:p>
          <a:p>
            <a:pPr algn="just" rtl="0"/>
            <a:r>
              <a:rPr lang="tr" sz="2800" b="0" i="0" u="none" baseline="0" dirty="0">
                <a:latin typeface="Verdana" panose="020B0604030504040204" pitchFamily="34" charset="0"/>
                <a:ea typeface="Verdana" panose="020B0604030504040204" pitchFamily="34" charset="0"/>
              </a:rPr>
              <a:t>Budapeşte Sözleşmesinin faydalarını anlamış olacak ve Budapeşte Sözleşmesi hakkındaki yaygın yanlış kanıları ele alacaktır.</a:t>
            </a:r>
            <a:endParaRPr lang="tr" dirty="0">
              <a:latin typeface="Verdana" panose="020B0604030504040204" pitchFamily="34" charset="0"/>
              <a:ea typeface="Verdana" panose="020B0604030504040204" pitchFamily="34" charset="0"/>
            </a:endParaRPr>
          </a:p>
        </p:txBody>
      </p:sp>
      <p:sp>
        <p:nvSpPr>
          <p:cNvPr id="53254" name="Rectangle 11"/>
          <p:cNvSpPr>
            <a:spLocks noChangeArrowheads="1"/>
          </p:cNvSpPr>
          <p:nvPr/>
        </p:nvSpPr>
        <p:spPr bwMode="auto">
          <a:xfrm>
            <a:off x="7937" y="6581001"/>
            <a:ext cx="924458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rtl="0"/>
            <a:r>
              <a:rPr lang="tr" sz="1200" b="1" i="0" u="none" baseline="0">
                <a:solidFill>
                  <a:srgbClr val="FFFFFF"/>
                </a:solidFill>
                <a:latin typeface="Verdana" charset="0"/>
                <a:cs typeface="Verdana" charset="0"/>
              </a:rPr>
              <a:t>www.coe.int/cybercrime</a:t>
            </a:r>
            <a:r>
              <a:rPr lang="tr" sz="1200" b="0" i="0" u="none" baseline="0">
                <a:solidFill>
                  <a:srgbClr val="FFFFFF"/>
                </a:solidFill>
                <a:latin typeface="Verdana" charset="0"/>
                <a:cs typeface="Verdana" charset="0"/>
              </a:rPr>
              <a:t>						</a:t>
            </a:r>
          </a:p>
        </p:txBody>
      </p:sp>
      <p:sp>
        <p:nvSpPr>
          <p:cNvPr id="11" name="Rectangle 10"/>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a:p>
        </p:txBody>
      </p:sp>
      <p:pic>
        <p:nvPicPr>
          <p:cNvPr id="9"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2555356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TextBox 13">
            <a:extLst>
              <a:ext uri="{FF2B5EF4-FFF2-40B4-BE49-F238E27FC236}">
                <a16:creationId xmlns:a16="http://schemas.microsoft.com/office/drawing/2014/main" id="{033C52F9-475F-47F5-884A-9BD06B891C6A}"/>
              </a:ext>
            </a:extLst>
          </p:cNvPr>
          <p:cNvSpPr txBox="1">
            <a:spLocks noChangeArrowheads="1"/>
          </p:cNvSpPr>
          <p:nvPr/>
        </p:nvSpPr>
        <p:spPr bwMode="auto">
          <a:xfrm>
            <a:off x="1258888" y="-33338"/>
            <a:ext cx="4105275"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eaLnBrk="1" hangingPunct="1">
              <a:spcBef>
                <a:spcPct val="0"/>
              </a:spcBef>
              <a:buFontTx/>
              <a:buNone/>
            </a:pPr>
            <a:r>
              <a:rPr lang="tr" b="1" i="0" u="none" baseline="0">
                <a:solidFill>
                  <a:schemeClr val="bg1"/>
                </a:solidFill>
                <a:latin typeface="Arial Narrow" panose="020B0606020202030204" pitchFamily="34" charset="0"/>
              </a:rPr>
              <a:t>GLACY+ </a:t>
            </a:r>
          </a:p>
          <a:p>
            <a:pPr algn="l" rtl="0" eaLnBrk="1" hangingPunct="1">
              <a:spcBef>
                <a:spcPct val="0"/>
              </a:spcBef>
              <a:buFontTx/>
              <a:buNone/>
            </a:pPr>
            <a:r>
              <a:rPr lang="tr" sz="1600" b="1" i="0" u="none" baseline="0">
                <a:solidFill>
                  <a:schemeClr val="bg1"/>
                </a:solidFill>
                <a:latin typeface="Arial Narrow" panose="020B0606020202030204" pitchFamily="34" charset="0"/>
              </a:rPr>
              <a:t>Siber Suçlara Dair Küresel Eylem (Genişletilmiş)</a:t>
            </a:r>
          </a:p>
          <a:p>
            <a:pPr algn="l" rtl="0" eaLnBrk="1" hangingPunct="1">
              <a:spcBef>
                <a:spcPct val="0"/>
              </a:spcBef>
              <a:buFontTx/>
              <a:buNone/>
            </a:pPr>
            <a:r>
              <a:rPr lang="tr" sz="1600" b="1" i="0" u="none" baseline="0">
                <a:solidFill>
                  <a:schemeClr val="bg1"/>
                </a:solidFill>
                <a:latin typeface="Arial Narrow" panose="020B0606020202030204" pitchFamily="34" charset="0"/>
              </a:rPr>
              <a:t>Action globale sur la cybercriminalité elargie</a:t>
            </a:r>
            <a:endParaRPr lang="tr" altLang="en-US" sz="1600" b="1" dirty="0">
              <a:solidFill>
                <a:schemeClr val="bg1"/>
              </a:solidFill>
              <a:latin typeface="Arial Narrow" panose="020B0606020202030204" pitchFamily="34" charset="0"/>
            </a:endParaRPr>
          </a:p>
        </p:txBody>
      </p:sp>
      <p:sp>
        <p:nvSpPr>
          <p:cNvPr id="12" name="Rectangle 11">
            <a:extLst>
              <a:ext uri="{FF2B5EF4-FFF2-40B4-BE49-F238E27FC236}">
                <a16:creationId xmlns:a16="http://schemas.microsoft.com/office/drawing/2014/main" id="{F2E812E5-70E7-496A-A514-625E50D09C58}"/>
              </a:ext>
            </a:extLst>
          </p:cNvPr>
          <p:cNvSpPr/>
          <p:nvPr/>
        </p:nvSpPr>
        <p:spPr>
          <a:xfrm>
            <a:off x="-36513" y="-29727"/>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eaLnBrk="1" fontAlgn="auto" hangingPunct="1">
              <a:spcBef>
                <a:spcPts val="0"/>
              </a:spcBef>
              <a:spcAft>
                <a:spcPts val="0"/>
              </a:spcAft>
              <a:defRPr/>
            </a:pPr>
            <a:endParaRPr lang="tr" dirty="0"/>
          </a:p>
        </p:txBody>
      </p:sp>
      <p:pic>
        <p:nvPicPr>
          <p:cNvPr id="2"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52" name="Rectangle 4">
            <a:extLst>
              <a:ext uri="{FF2B5EF4-FFF2-40B4-BE49-F238E27FC236}">
                <a16:creationId xmlns:a16="http://schemas.microsoft.com/office/drawing/2014/main" id="{EDF64B36-81D9-458A-A194-0F302FFF98F0}"/>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spAutoFit/>
          </a:bodyPr>
          <a:lstStyle/>
          <a:p>
            <a:pPr algn="l" rtl="0" eaLnBrk="1" hangingPunct="1">
              <a:defRPr/>
            </a:pPr>
            <a:endParaRPr lang="tr" dirty="0">
              <a:latin typeface="Calibri" charset="0"/>
              <a:ea typeface="ＭＳ Ｐゴシック" charset="0"/>
            </a:endParaRPr>
          </a:p>
        </p:txBody>
      </p:sp>
      <p:pic>
        <p:nvPicPr>
          <p:cNvPr id="2054" name="Picture 8">
            <a:extLst>
              <a:ext uri="{FF2B5EF4-FFF2-40B4-BE49-F238E27FC236}">
                <a16:creationId xmlns:a16="http://schemas.microsoft.com/office/drawing/2014/main" id="{B2A2B581-F8BC-48D4-AF7E-AAF0CE808C6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2">
            <a:extLst>
              <a:ext uri="{FF2B5EF4-FFF2-40B4-BE49-F238E27FC236}">
                <a16:creationId xmlns:a16="http://schemas.microsoft.com/office/drawing/2014/main" id="{DF1503B2-B0B3-4330-9439-3D5954CA1625}"/>
              </a:ext>
            </a:extLst>
          </p:cNvPr>
          <p:cNvSpPr>
            <a:spLocks noChangeArrowheads="1"/>
          </p:cNvSpPr>
          <p:nvPr/>
        </p:nvSpPr>
        <p:spPr bwMode="auto">
          <a:xfrm>
            <a:off x="365125" y="1177588"/>
            <a:ext cx="85994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rtl="0" eaLnBrk="1" hangingPunct="1">
              <a:spcBef>
                <a:spcPct val="0"/>
              </a:spcBef>
              <a:buFontTx/>
              <a:buNone/>
            </a:pPr>
            <a:r>
              <a:rPr lang="tr" sz="1400" b="1" i="0" u="none" baseline="0">
                <a:latin typeface="Verdana" panose="020B0604030504040204" pitchFamily="34" charset="0"/>
              </a:rPr>
              <a:t>Adli Personel için Siber Suçlar ve Elektronik Delillere İlişkin Giriş Eğitimi</a:t>
            </a:r>
            <a:endParaRPr lang="tr" altLang="en-US" sz="1400" i="1" dirty="0">
              <a:latin typeface="Verdana" panose="020B0604030504040204" pitchFamily="34" charset="0"/>
            </a:endParaRPr>
          </a:p>
        </p:txBody>
      </p:sp>
      <p:sp>
        <p:nvSpPr>
          <p:cNvPr id="2057" name="Rectangle 2">
            <a:extLst>
              <a:ext uri="{FF2B5EF4-FFF2-40B4-BE49-F238E27FC236}">
                <a16:creationId xmlns:a16="http://schemas.microsoft.com/office/drawing/2014/main" id="{D192EA30-54CE-4062-B518-E86D1D7BEC69}"/>
              </a:ext>
            </a:extLst>
          </p:cNvPr>
          <p:cNvSpPr>
            <a:spLocks noChangeArrowheads="1"/>
          </p:cNvSpPr>
          <p:nvPr/>
        </p:nvSpPr>
        <p:spPr bwMode="auto">
          <a:xfrm>
            <a:off x="290513" y="2352650"/>
            <a:ext cx="8599487" cy="3754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rtl="0" eaLnBrk="1" hangingPunct="1">
              <a:spcBef>
                <a:spcPct val="0"/>
              </a:spcBef>
              <a:buFontTx/>
              <a:buNone/>
            </a:pPr>
            <a:r>
              <a:rPr lang="tr" sz="3600" b="1" i="0" u="none" baseline="0" dirty="0">
                <a:latin typeface="Verdana" panose="020B0604030504040204" pitchFamily="34" charset="0"/>
              </a:rPr>
              <a:t>Teşekkürler</a:t>
            </a:r>
            <a:endParaRPr lang="tr" altLang="en-US" sz="1600" b="1" dirty="0">
              <a:latin typeface="Verdana" panose="020B0604030504040204" pitchFamily="34" charset="0"/>
            </a:endParaRPr>
          </a:p>
          <a:p>
            <a:pPr algn="ctr" rtl="0" eaLnBrk="1" hangingPunct="1">
              <a:spcBef>
                <a:spcPct val="0"/>
              </a:spcBef>
              <a:buFontTx/>
              <a:buNone/>
            </a:pPr>
            <a:endParaRPr lang="tr" altLang="en-US" sz="1200" b="1" dirty="0">
              <a:latin typeface="Verdana" panose="020B0604030504040204" pitchFamily="34" charset="0"/>
            </a:endParaRPr>
          </a:p>
          <a:p>
            <a:pPr algn="ctr" rtl="0" eaLnBrk="1" hangingPunct="1">
              <a:spcBef>
                <a:spcPct val="0"/>
              </a:spcBef>
              <a:buFontTx/>
              <a:buNone/>
            </a:pPr>
            <a:endParaRPr lang="tr" altLang="en-US" sz="1200" b="1" dirty="0">
              <a:latin typeface="Verdana" panose="020B0604030504040204" pitchFamily="34" charset="0"/>
            </a:endParaRPr>
          </a:p>
          <a:p>
            <a:pPr algn="ctr" rtl="0" eaLnBrk="1" hangingPunct="1">
              <a:spcBef>
                <a:spcPct val="0"/>
              </a:spcBef>
              <a:buFontTx/>
              <a:buNone/>
            </a:pPr>
            <a:endParaRPr lang="tr" altLang="en-US" sz="1200" b="1" dirty="0">
              <a:latin typeface="Verdana" panose="020B0604030504040204" pitchFamily="34" charset="0"/>
            </a:endParaRPr>
          </a:p>
          <a:p>
            <a:pPr algn="ctr" rtl="0" eaLnBrk="1" hangingPunct="1">
              <a:spcBef>
                <a:spcPct val="0"/>
              </a:spcBef>
              <a:buFontTx/>
              <a:buNone/>
            </a:pPr>
            <a:endParaRPr lang="tr" altLang="en-US" sz="1200" b="1" dirty="0">
              <a:latin typeface="Verdana" panose="020B0604030504040204" pitchFamily="34" charset="0"/>
            </a:endParaRPr>
          </a:p>
          <a:p>
            <a:pPr algn="ctr" rtl="0" eaLnBrk="1" hangingPunct="1">
              <a:spcBef>
                <a:spcPct val="0"/>
              </a:spcBef>
              <a:buFontTx/>
              <a:buNone/>
            </a:pPr>
            <a:endParaRPr lang="tr" altLang="en-US" sz="1200" b="1" dirty="0">
              <a:latin typeface="Verdana" panose="020B0604030504040204" pitchFamily="34" charset="0"/>
            </a:endParaRPr>
          </a:p>
          <a:p>
            <a:pPr algn="ctr" rtl="0" eaLnBrk="1" hangingPunct="1">
              <a:spcBef>
                <a:spcPct val="0"/>
              </a:spcBef>
              <a:buFontTx/>
              <a:buNone/>
            </a:pPr>
            <a:endParaRPr lang="tr" altLang="en-US" sz="1600" b="1" dirty="0">
              <a:latin typeface="Verdana" panose="020B0604030504040204" pitchFamily="34" charset="0"/>
            </a:endParaRPr>
          </a:p>
          <a:p>
            <a:pPr algn="ctr" rtl="0" eaLnBrk="1" hangingPunct="1">
              <a:spcBef>
                <a:spcPct val="0"/>
              </a:spcBef>
              <a:buFontTx/>
              <a:buNone/>
            </a:pPr>
            <a:r>
              <a:rPr lang="tr" sz="1800" b="1" i="0" u="none" baseline="0" dirty="0">
                <a:latin typeface="Verdana" panose="020B0604030504040204" pitchFamily="34" charset="0"/>
              </a:rPr>
              <a:t>Xxxxx XXXXXXXX</a:t>
            </a:r>
          </a:p>
          <a:p>
            <a:pPr algn="ctr" rtl="0" eaLnBrk="1" hangingPunct="1">
              <a:spcBef>
                <a:spcPct val="0"/>
              </a:spcBef>
              <a:buFontTx/>
              <a:buNone/>
            </a:pPr>
            <a:endParaRPr lang="tr" altLang="en-US" sz="600" dirty="0">
              <a:latin typeface="Verdana" panose="020B0604030504040204" pitchFamily="34" charset="0"/>
            </a:endParaRPr>
          </a:p>
          <a:p>
            <a:pPr algn="ctr" rtl="0" eaLnBrk="1" hangingPunct="1">
              <a:spcBef>
                <a:spcPct val="0"/>
              </a:spcBef>
              <a:buFontTx/>
              <a:buNone/>
            </a:pPr>
            <a:r>
              <a:rPr lang="tr" sz="1400" b="0" i="1" u="none" baseline="0" dirty="0">
                <a:latin typeface="Verdana" panose="020B0604030504040204" pitchFamily="34" charset="0"/>
              </a:rPr>
              <a:t>Avrupa Konseyi</a:t>
            </a:r>
          </a:p>
          <a:p>
            <a:pPr algn="ctr" rtl="0" eaLnBrk="1" hangingPunct="1">
              <a:spcBef>
                <a:spcPct val="0"/>
              </a:spcBef>
              <a:buFontTx/>
              <a:buNone/>
            </a:pPr>
            <a:endParaRPr lang="tr" altLang="en-US" sz="1400" b="1" dirty="0">
              <a:solidFill>
                <a:srgbClr val="2F618F"/>
              </a:solidFill>
              <a:latin typeface="Verdana" panose="020B0604030504040204" pitchFamily="34" charset="0"/>
              <a:hlinkClick r:id="rId5"/>
            </a:endParaRPr>
          </a:p>
          <a:p>
            <a:pPr algn="ctr" rtl="0" eaLnBrk="1" hangingPunct="1">
              <a:spcBef>
                <a:spcPct val="0"/>
              </a:spcBef>
              <a:buFontTx/>
              <a:buNone/>
            </a:pPr>
            <a:r>
              <a:rPr lang="tr" sz="1200" b="1" i="0" u="none" baseline="0" dirty="0">
                <a:solidFill>
                  <a:srgbClr val="2F618F"/>
                </a:solidFill>
                <a:latin typeface="Verdana" panose="020B0604030504040204" pitchFamily="34" charset="0"/>
              </a:rPr>
              <a:t>e-posta</a:t>
            </a:r>
          </a:p>
          <a:p>
            <a:pPr algn="ctr" rtl="0" eaLnBrk="1" hangingPunct="1">
              <a:spcBef>
                <a:spcPct val="0"/>
              </a:spcBef>
              <a:buFontTx/>
              <a:buNone/>
            </a:pPr>
            <a:endParaRPr lang="tr" altLang="en-US" sz="1600" b="1" dirty="0">
              <a:latin typeface="Verdana" panose="020B0604030504040204" pitchFamily="34" charset="0"/>
            </a:endParaRPr>
          </a:p>
          <a:p>
            <a:pPr algn="ctr" rtl="0" eaLnBrk="1" hangingPunct="1">
              <a:spcBef>
                <a:spcPct val="0"/>
              </a:spcBef>
              <a:buFontTx/>
              <a:buNone/>
            </a:pPr>
            <a:endParaRPr lang="tr" altLang="en-US" sz="1600" b="1" dirty="0">
              <a:latin typeface="Verdana" panose="020B0604030504040204" pitchFamily="34" charset="0"/>
            </a:endParaRPr>
          </a:p>
          <a:p>
            <a:pPr algn="ctr" rtl="0" eaLnBrk="1" hangingPunct="1">
              <a:spcBef>
                <a:spcPct val="0"/>
              </a:spcBef>
              <a:buFontTx/>
              <a:buNone/>
            </a:pPr>
            <a:endParaRPr lang="tr" altLang="en-US" sz="1400" b="1" dirty="0">
              <a:latin typeface="Verdana" panose="020B0604030504040204" pitchFamily="34" charset="0"/>
            </a:endParaRPr>
          </a:p>
          <a:p>
            <a:pPr algn="ctr" rtl="0" eaLnBrk="1" hangingPunct="1">
              <a:spcBef>
                <a:spcPct val="0"/>
              </a:spcBef>
              <a:buFontTx/>
              <a:buNone/>
            </a:pPr>
            <a:r>
              <a:rPr lang="tr" sz="1600" b="1" i="0" u="none" baseline="0" dirty="0">
                <a:latin typeface="Verdana" panose="020B0604030504040204" pitchFamily="34" charset="0"/>
              </a:rPr>
              <a:t>GG Ay YYYY</a:t>
            </a:r>
          </a:p>
        </p:txBody>
      </p:sp>
      <p:sp>
        <p:nvSpPr>
          <p:cNvPr id="11" name="Rectangle 10">
            <a:extLst>
              <a:ext uri="{FF2B5EF4-FFF2-40B4-BE49-F238E27FC236}">
                <a16:creationId xmlns:a16="http://schemas.microsoft.com/office/drawing/2014/main" id="{4C53FF83-4B1D-4AE3-8AD4-F83CA631845F}"/>
              </a:ext>
            </a:extLst>
          </p:cNvPr>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a:p>
        </p:txBody>
      </p:sp>
      <p:sp>
        <p:nvSpPr>
          <p:cNvPr id="2056" name="Rectangle 11">
            <a:extLst>
              <a:ext uri="{FF2B5EF4-FFF2-40B4-BE49-F238E27FC236}">
                <a16:creationId xmlns:a16="http://schemas.microsoft.com/office/drawing/2014/main" id="{88C73A7D-5780-471E-8BE6-4A42E697E15C}"/>
              </a:ext>
            </a:extLst>
          </p:cNvPr>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l" rtl="0">
              <a:spcBef>
                <a:spcPct val="0"/>
              </a:spcBef>
              <a:buFontTx/>
              <a:buNone/>
            </a:pPr>
            <a:r>
              <a:rPr lang="tr" sz="1200" b="1" i="0" u="none" baseline="0">
                <a:solidFill>
                  <a:srgbClr val="FFFFFF"/>
                </a:solidFill>
                <a:latin typeface="Verdana" panose="020B0604030504040204" pitchFamily="34" charset="0"/>
              </a:rPr>
              <a:t>www.coe.int/cybercrime</a:t>
            </a:r>
            <a:r>
              <a:rPr lang="tr" sz="1200" b="0" i="0" u="none" baseline="0">
                <a:solidFill>
                  <a:srgbClr val="FFFFFF"/>
                </a:solidFill>
                <a:latin typeface="Verdana" panose="020B0604030504040204" pitchFamily="34" charset="0"/>
              </a:rPr>
              <a:t>						</a:t>
            </a:r>
            <a:r>
              <a:rPr lang="tr" sz="1200" b="1" i="0" u="none" baseline="0">
                <a:solidFill>
                  <a:srgbClr val="FFFFFF"/>
                </a:solidFill>
                <a:latin typeface="Verdana" panose="020B0604030504040204" pitchFamily="34" charset="0"/>
              </a:rPr>
              <a:t>                        - </a:t>
            </a:r>
            <a:fld id="{B15B3F00-50C3-4AA7-B2CA-0E1FD701D3C5}" type="slidenum">
              <a:rPr sz="1200" b="1">
                <a:solidFill>
                  <a:srgbClr val="FFFFFF"/>
                </a:solidFill>
                <a:latin typeface="Verdana" panose="020B0604030504040204" pitchFamily="34" charset="0"/>
              </a:rPr>
              <a:pPr algn="l" rtl="0">
                <a:spcBef>
                  <a:spcPct val="0"/>
                </a:spcBef>
                <a:buFontTx/>
                <a:buNone/>
              </a:pPr>
              <a:t>72</a:t>
            </a:fld>
            <a:r>
              <a:rPr lang="tr" sz="1200" b="1" i="0" u="none" baseline="0">
                <a:solidFill>
                  <a:srgbClr val="FFFFFF"/>
                </a:solidFill>
                <a:latin typeface="Verdana" panose="020B0604030504040204" pitchFamily="34" charset="0"/>
              </a:rPr>
              <a:t> -</a:t>
            </a:r>
          </a:p>
        </p:txBody>
      </p:sp>
      <p:sp>
        <p:nvSpPr>
          <p:cNvPr id="13" name="TextBox 13">
            <a:extLst>
              <a:ext uri="{FF2B5EF4-FFF2-40B4-BE49-F238E27FC236}">
                <a16:creationId xmlns:a16="http://schemas.microsoft.com/office/drawing/2014/main" id="{033C52F9-475F-47F5-884A-9BD06B891C6A}"/>
              </a:ext>
            </a:extLst>
          </p:cNvPr>
          <p:cNvSpPr txBox="1">
            <a:spLocks noChangeArrowheads="1"/>
          </p:cNvSpPr>
          <p:nvPr/>
        </p:nvSpPr>
        <p:spPr bwMode="auto">
          <a:xfrm>
            <a:off x="1301918" y="-110919"/>
            <a:ext cx="4105275"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GB" altLang="en-US" b="1" dirty="0">
                <a:solidFill>
                  <a:schemeClr val="bg1"/>
                </a:solidFill>
                <a:latin typeface="Arial Narrow" panose="020B0606020202030204" pitchFamily="34" charset="0"/>
              </a:rPr>
              <a:t>GLACY+ </a:t>
            </a:r>
          </a:p>
          <a:p>
            <a:pPr eaLnBrk="1" hangingPunct="1">
              <a:spcBef>
                <a:spcPct val="0"/>
              </a:spcBef>
              <a:buFontTx/>
              <a:buNone/>
            </a:pPr>
            <a:r>
              <a:rPr lang="en-GB" altLang="en-US" sz="1200" b="1" dirty="0">
                <a:solidFill>
                  <a:schemeClr val="bg1"/>
                </a:solidFill>
                <a:latin typeface="Arial Narrow" panose="020B0606020202030204" pitchFamily="34" charset="0"/>
              </a:rPr>
              <a:t>Global Action on Cybercrime Extended</a:t>
            </a:r>
          </a:p>
          <a:p>
            <a:pPr eaLnBrk="1" hangingPunct="1">
              <a:spcBef>
                <a:spcPct val="0"/>
              </a:spcBef>
              <a:buFontTx/>
              <a:buNone/>
            </a:pPr>
            <a:r>
              <a:rPr lang="en-GB" altLang="en-US" sz="1200" b="1" dirty="0">
                <a:solidFill>
                  <a:schemeClr val="bg1"/>
                </a:solidFill>
                <a:latin typeface="Arial Narrow" panose="020B0606020202030204" pitchFamily="34" charset="0"/>
              </a:rPr>
              <a:t>Action </a:t>
            </a:r>
            <a:r>
              <a:rPr lang="en-GB" altLang="en-US" sz="1200" b="1" dirty="0" err="1">
                <a:solidFill>
                  <a:schemeClr val="bg1"/>
                </a:solidFill>
                <a:latin typeface="Arial Narrow" panose="020B0606020202030204" pitchFamily="34" charset="0"/>
              </a:rPr>
              <a:t>globale</a:t>
            </a:r>
            <a:r>
              <a:rPr lang="en-GB" altLang="en-US" sz="1200" b="1" dirty="0">
                <a:solidFill>
                  <a:schemeClr val="bg1"/>
                </a:solidFill>
                <a:latin typeface="Arial Narrow" panose="020B0606020202030204" pitchFamily="34" charset="0"/>
              </a:rPr>
              <a:t> sur la </a:t>
            </a:r>
            <a:r>
              <a:rPr lang="en-GB" altLang="en-US" sz="1200" b="1" dirty="0" err="1">
                <a:solidFill>
                  <a:schemeClr val="bg1"/>
                </a:solidFill>
                <a:latin typeface="Arial Narrow" panose="020B0606020202030204" pitchFamily="34" charset="0"/>
              </a:rPr>
              <a:t>cybercriminalité</a:t>
            </a:r>
            <a:r>
              <a:rPr lang="en-GB" altLang="en-US" sz="1200" b="1" dirty="0">
                <a:solidFill>
                  <a:schemeClr val="bg1"/>
                </a:solidFill>
                <a:latin typeface="Arial Narrow" panose="020B0606020202030204" pitchFamily="34" charset="0"/>
              </a:rPr>
              <a:t> </a:t>
            </a:r>
            <a:r>
              <a:rPr lang="en-GB" altLang="en-US" sz="1200" b="1" dirty="0" err="1">
                <a:solidFill>
                  <a:schemeClr val="bg1"/>
                </a:solidFill>
                <a:latin typeface="Arial Narrow" panose="020B0606020202030204" pitchFamily="34" charset="0"/>
              </a:rPr>
              <a:t>elargie</a:t>
            </a:r>
            <a:endParaRPr lang="tr-TR" altLang="en-US" sz="1200" b="1" dirty="0">
              <a:solidFill>
                <a:schemeClr val="bg1"/>
              </a:solidFill>
              <a:latin typeface="Arial Narrow" panose="020B0606020202030204" pitchFamily="34" charset="0"/>
            </a:endParaRPr>
          </a:p>
          <a:p>
            <a:pPr eaLnBrk="1" hangingPunct="1">
              <a:spcBef>
                <a:spcPct val="0"/>
              </a:spcBef>
              <a:buFontTx/>
              <a:buNone/>
            </a:pPr>
            <a:r>
              <a:rPr lang="tr" sz="1200" b="1" dirty="0">
                <a:solidFill>
                  <a:schemeClr val="bg1"/>
                </a:solidFill>
                <a:latin typeface="Arial Narrow" panose="020B0606020202030204" pitchFamily="34" charset="0"/>
              </a:rPr>
              <a:t>Siber Suçlara Dair Küresel Eylem</a:t>
            </a:r>
          </a:p>
          <a:p>
            <a:pPr algn="ctr" eaLnBrk="1" hangingPunct="1">
              <a:spcBef>
                <a:spcPct val="0"/>
              </a:spcBef>
              <a:buNone/>
            </a:pPr>
            <a:endParaRPr lang="tr" altLang="en-US" sz="1600" b="1" dirty="0">
              <a:latin typeface="Verdana" panose="020B0604030504040204" pitchFamily="34" charset="0"/>
            </a:endParaRPr>
          </a:p>
          <a:p>
            <a:pPr eaLnBrk="1" hangingPunct="1">
              <a:spcBef>
                <a:spcPct val="0"/>
              </a:spcBef>
              <a:buFontTx/>
              <a:buNone/>
            </a:pPr>
            <a:endParaRPr lang="en-GB" altLang="en-US" sz="1600" b="1" dirty="0">
              <a:solidFill>
                <a:schemeClr val="bg1"/>
              </a:solidFill>
              <a:latin typeface="Arial Narrow" panose="020B0606020202030204" pitchFamily="34" charset="0"/>
            </a:endParaRPr>
          </a:p>
        </p:txBody>
      </p:sp>
    </p:spTree>
    <p:extLst>
      <p:ext uri="{BB962C8B-B14F-4D97-AF65-F5344CB8AC3E}">
        <p14:creationId xmlns:p14="http://schemas.microsoft.com/office/powerpoint/2010/main" val="10643097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000" b="1" i="0" u="none" baseline="0">
                <a:solidFill>
                  <a:schemeClr val="bg1"/>
                </a:solidFill>
                <a:latin typeface="Verdana" panose="020B0604030504040204" pitchFamily="34" charset="0"/>
                <a:ea typeface="Verdana" panose="020B0604030504040204" pitchFamily="34" charset="0"/>
                <a:cs typeface="Verdana" charset="0"/>
              </a:rPr>
              <a:t>Budapeşte Sözleşmesi: Kapsam</a:t>
            </a:r>
          </a:p>
        </p:txBody>
      </p:sp>
      <p:sp>
        <p:nvSpPr>
          <p:cNvPr id="21" name="Textfeld 4">
            <a:extLst>
              <a:ext uri="{FF2B5EF4-FFF2-40B4-BE49-F238E27FC236}">
                <a16:creationId xmlns:a16="http://schemas.microsoft.com/office/drawing/2014/main" id="{816E88E6-EA52-4247-B5D5-047E57E73689}"/>
              </a:ext>
            </a:extLst>
          </p:cNvPr>
          <p:cNvSpPr txBox="1"/>
          <p:nvPr/>
        </p:nvSpPr>
        <p:spPr>
          <a:xfrm>
            <a:off x="6372201" y="1142663"/>
            <a:ext cx="2570163" cy="5678478"/>
          </a:xfrm>
          <a:prstGeom prst="rect">
            <a:avLst/>
          </a:prstGeom>
          <a:noFill/>
          <a:ln>
            <a:solidFill>
              <a:schemeClr val="bg1">
                <a:lumMod val="50000"/>
              </a:schemeClr>
            </a:solidFill>
          </a:ln>
        </p:spPr>
        <p:txBody>
          <a:bodyPr wrap="square">
            <a:spAutoFit/>
          </a:bodyPr>
          <a:lstStyle/>
          <a:p>
            <a:pPr algn="l" rtl="0" fontAlgn="auto">
              <a:spcBef>
                <a:spcPts val="0"/>
              </a:spcBef>
              <a:spcAft>
                <a:spcPts val="0"/>
              </a:spcAft>
              <a:defRPr/>
            </a:pPr>
            <a:r>
              <a:rPr lang="tr" sz="1900" b="1" i="0" u="none" baseline="0" dirty="0">
                <a:latin typeface="Verdana"/>
                <a:cs typeface="Verdana"/>
              </a:rPr>
              <a:t>Uluslararası işbirliği</a:t>
            </a:r>
          </a:p>
          <a:p>
            <a:pPr marL="361950" indent="-361950" algn="l" rtl="0" fontAlgn="auto">
              <a:spcBef>
                <a:spcPts val="0"/>
              </a:spcBef>
              <a:spcAft>
                <a:spcPts val="0"/>
              </a:spcAft>
              <a:buFont typeface="Wingdings" pitchFamily="2" charset="2"/>
              <a:buChar char="§"/>
              <a:defRPr/>
            </a:pPr>
            <a:r>
              <a:rPr lang="tr" sz="1900" b="0" i="0" u="none" baseline="0" dirty="0">
                <a:latin typeface="Verdana"/>
                <a:cs typeface="Verdana"/>
              </a:rPr>
              <a:t>Suçluların iadesi</a:t>
            </a:r>
          </a:p>
          <a:p>
            <a:pPr marL="361950" indent="-361950" fontAlgn="auto">
              <a:spcBef>
                <a:spcPts val="0"/>
              </a:spcBef>
              <a:spcAft>
                <a:spcPts val="0"/>
              </a:spcAft>
              <a:buFont typeface="Wingdings" pitchFamily="2" charset="2"/>
              <a:buChar char="§"/>
              <a:defRPr/>
            </a:pPr>
            <a:r>
              <a:rPr lang="en-GB" sz="1900" dirty="0" err="1">
                <a:latin typeface="Verdana"/>
                <a:cs typeface="Verdana"/>
              </a:rPr>
              <a:t>Karşılıklı</a:t>
            </a:r>
            <a:r>
              <a:rPr lang="en-GB" sz="1900" dirty="0">
                <a:latin typeface="Verdana"/>
                <a:cs typeface="Verdana"/>
              </a:rPr>
              <a:t> </a:t>
            </a:r>
            <a:r>
              <a:rPr lang="en-GB" sz="1900" dirty="0" err="1">
                <a:latin typeface="Verdana"/>
                <a:cs typeface="Verdana"/>
              </a:rPr>
              <a:t>Adli</a:t>
            </a:r>
            <a:r>
              <a:rPr lang="en-GB" sz="1900" dirty="0">
                <a:latin typeface="Verdana"/>
                <a:cs typeface="Verdana"/>
              </a:rPr>
              <a:t> </a:t>
            </a:r>
            <a:r>
              <a:rPr lang="en-GB" sz="1900" dirty="0" err="1">
                <a:latin typeface="Verdana"/>
                <a:cs typeface="Verdana"/>
              </a:rPr>
              <a:t>Yardımlaşma</a:t>
            </a:r>
            <a:r>
              <a:rPr lang="en-GB" sz="1900" dirty="0">
                <a:latin typeface="Verdana"/>
                <a:cs typeface="Verdana"/>
              </a:rPr>
              <a:t> (MLA)</a:t>
            </a:r>
            <a:endParaRPr lang="tr" sz="1900" dirty="0">
              <a:latin typeface="Verdana"/>
              <a:cs typeface="Verdana"/>
            </a:endParaRPr>
          </a:p>
          <a:p>
            <a:pPr marL="361950" indent="-361950" algn="l" rtl="0" fontAlgn="auto">
              <a:spcBef>
                <a:spcPts val="0"/>
              </a:spcBef>
              <a:spcAft>
                <a:spcPts val="0"/>
              </a:spcAft>
              <a:buFont typeface="Wingdings" pitchFamily="2" charset="2"/>
              <a:buChar char="§"/>
              <a:defRPr/>
            </a:pPr>
            <a:r>
              <a:rPr lang="tr" sz="1900" b="0" i="0" u="none" baseline="0" dirty="0">
                <a:latin typeface="Verdana"/>
                <a:cs typeface="Verdana"/>
              </a:rPr>
              <a:t>Kendiliğinden bilgilendirme</a:t>
            </a:r>
          </a:p>
          <a:p>
            <a:pPr marL="361950" indent="-361950" algn="l" rtl="0" fontAlgn="auto">
              <a:spcBef>
                <a:spcPts val="0"/>
              </a:spcBef>
              <a:spcAft>
                <a:spcPts val="0"/>
              </a:spcAft>
              <a:buFont typeface="Wingdings" pitchFamily="2" charset="2"/>
              <a:buChar char="§"/>
              <a:defRPr/>
            </a:pPr>
            <a:r>
              <a:rPr lang="tr" sz="1900" b="0" i="0" u="none" baseline="0" dirty="0">
                <a:latin typeface="Verdana"/>
                <a:cs typeface="Verdana"/>
              </a:rPr>
              <a:t>Hızlandırılmış koruma</a:t>
            </a:r>
            <a:endParaRPr lang="tr" sz="1900" dirty="0">
              <a:latin typeface="Verdana"/>
              <a:cs typeface="Verdana"/>
            </a:endParaRPr>
          </a:p>
          <a:p>
            <a:pPr marL="361950" indent="-361950" algn="l" rtl="0" fontAlgn="auto">
              <a:spcBef>
                <a:spcPts val="0"/>
              </a:spcBef>
              <a:spcAft>
                <a:spcPts val="0"/>
              </a:spcAft>
              <a:buFont typeface="Wingdings" pitchFamily="2" charset="2"/>
              <a:buChar char="§"/>
              <a:defRPr/>
            </a:pPr>
            <a:r>
              <a:rPr lang="tr" sz="1900" b="0" i="0" u="none" baseline="0" dirty="0">
                <a:latin typeface="Verdana"/>
                <a:cs typeface="Verdana"/>
              </a:rPr>
              <a:t>TV'nin hızlı ifşası</a:t>
            </a:r>
            <a:endParaRPr lang="tr" sz="1900" dirty="0">
              <a:latin typeface="Verdana"/>
              <a:cs typeface="Verdana"/>
            </a:endParaRPr>
          </a:p>
          <a:p>
            <a:pPr marL="361950" indent="-361950" algn="l" rtl="0" fontAlgn="auto">
              <a:spcBef>
                <a:spcPts val="0"/>
              </a:spcBef>
              <a:spcAft>
                <a:spcPts val="0"/>
              </a:spcAft>
              <a:buFont typeface="Wingdings" pitchFamily="2" charset="2"/>
              <a:buChar char="§"/>
              <a:defRPr/>
            </a:pPr>
            <a:r>
              <a:rPr lang="tr" sz="1900" b="0" i="0" u="none" baseline="0" dirty="0">
                <a:latin typeface="Verdana"/>
                <a:cs typeface="Verdana"/>
              </a:rPr>
              <a:t>Erişim için </a:t>
            </a:r>
            <a:r>
              <a:rPr lang="tr-TR" sz="1900" b="0" i="0" u="none" baseline="0" dirty="0" err="1">
                <a:latin typeface="Verdana"/>
                <a:cs typeface="Verdana"/>
              </a:rPr>
              <a:t>MLA</a:t>
            </a:r>
            <a:endParaRPr lang="tr" sz="1900" b="0" i="0" u="none" baseline="0" dirty="0">
              <a:latin typeface="Verdana"/>
              <a:cs typeface="Verdana"/>
            </a:endParaRPr>
          </a:p>
          <a:p>
            <a:pPr marL="361950" indent="-361950" algn="l" rtl="0">
              <a:buFont typeface="Wingdings" pitchFamily="2" charset="2"/>
              <a:buChar char="§"/>
              <a:defRPr/>
            </a:pPr>
            <a:r>
              <a:rPr lang="tr" sz="1900" b="0" i="0" u="none" baseline="0" dirty="0">
                <a:latin typeface="Verdana"/>
                <a:cs typeface="Verdana"/>
              </a:rPr>
              <a:t>Sınır ötesi erişim</a:t>
            </a:r>
            <a:endParaRPr lang="tr" sz="1900" dirty="0">
              <a:latin typeface="Verdana"/>
              <a:cs typeface="Verdana"/>
            </a:endParaRPr>
          </a:p>
          <a:p>
            <a:pPr marL="361950" indent="-361950" algn="l" rtl="0" fontAlgn="auto">
              <a:spcBef>
                <a:spcPts val="0"/>
              </a:spcBef>
              <a:spcAft>
                <a:spcPts val="0"/>
              </a:spcAft>
              <a:buFont typeface="Wingdings" pitchFamily="2" charset="2"/>
              <a:buChar char="§"/>
              <a:defRPr/>
            </a:pPr>
            <a:r>
              <a:rPr lang="tr" sz="1900" b="0" i="0" u="none" baseline="0" dirty="0">
                <a:latin typeface="Verdana"/>
                <a:cs typeface="Verdana"/>
              </a:rPr>
              <a:t>GZ TV için </a:t>
            </a:r>
            <a:r>
              <a:rPr lang="tr-TR" sz="1900" b="0" i="0" u="none" baseline="0" dirty="0" err="1">
                <a:latin typeface="Verdana"/>
                <a:cs typeface="Verdana"/>
              </a:rPr>
              <a:t>MLA</a:t>
            </a:r>
            <a:endParaRPr lang="tr" sz="1900" b="0" i="0" u="none" baseline="0" dirty="0">
              <a:latin typeface="Verdana"/>
              <a:cs typeface="Verdana"/>
            </a:endParaRPr>
          </a:p>
          <a:p>
            <a:pPr marL="361950" indent="-361950" algn="l" rtl="0" fontAlgn="auto">
              <a:spcBef>
                <a:spcPts val="0"/>
              </a:spcBef>
              <a:spcAft>
                <a:spcPts val="0"/>
              </a:spcAft>
              <a:buFont typeface="Wingdings" pitchFamily="2" charset="2"/>
              <a:buChar char="§"/>
              <a:defRPr/>
            </a:pPr>
            <a:r>
              <a:rPr lang="tr" sz="1900" b="0" i="0" u="none" baseline="0" dirty="0">
                <a:latin typeface="Verdana"/>
                <a:cs typeface="Verdana"/>
              </a:rPr>
              <a:t>Ele geçirme için </a:t>
            </a:r>
            <a:r>
              <a:rPr lang="tr-TR" sz="1900" b="0" i="0" u="none" baseline="0" dirty="0" err="1">
                <a:latin typeface="Verdana"/>
                <a:cs typeface="Verdana"/>
              </a:rPr>
              <a:t>MLA</a:t>
            </a:r>
            <a:endParaRPr lang="tr" sz="1900" dirty="0">
              <a:latin typeface="Verdana"/>
              <a:cs typeface="Verdana"/>
            </a:endParaRPr>
          </a:p>
          <a:p>
            <a:pPr marL="361950" indent="-361950" algn="l" rtl="0" fontAlgn="auto">
              <a:spcBef>
                <a:spcPts val="0"/>
              </a:spcBef>
              <a:spcAft>
                <a:spcPts val="0"/>
              </a:spcAft>
              <a:buFont typeface="Wingdings" pitchFamily="2" charset="2"/>
              <a:buChar char="§"/>
              <a:defRPr/>
            </a:pPr>
            <a:r>
              <a:rPr lang="tr" sz="1900" b="0" i="0" u="none" baseline="0" dirty="0">
                <a:latin typeface="Verdana"/>
                <a:cs typeface="Verdana"/>
              </a:rPr>
              <a:t>7/24 irtibat noktaları</a:t>
            </a:r>
          </a:p>
        </p:txBody>
      </p:sp>
      <p:sp>
        <p:nvSpPr>
          <p:cNvPr id="20" name="Textfeld 12">
            <a:extLst>
              <a:ext uri="{FF2B5EF4-FFF2-40B4-BE49-F238E27FC236}">
                <a16:creationId xmlns:a16="http://schemas.microsoft.com/office/drawing/2014/main" id="{122F3459-C909-4A75-8C50-90D04D3C4B22}"/>
              </a:ext>
            </a:extLst>
          </p:cNvPr>
          <p:cNvSpPr txBox="1"/>
          <p:nvPr/>
        </p:nvSpPr>
        <p:spPr>
          <a:xfrm>
            <a:off x="157142" y="1206554"/>
            <a:ext cx="2786062" cy="4478149"/>
          </a:xfrm>
          <a:prstGeom prst="rect">
            <a:avLst/>
          </a:prstGeom>
          <a:solidFill>
            <a:schemeClr val="bg1"/>
          </a:solidFill>
          <a:ln>
            <a:solidFill>
              <a:schemeClr val="bg1">
                <a:lumMod val="50000"/>
              </a:schemeClr>
            </a:solidFill>
          </a:ln>
        </p:spPr>
        <p:txBody>
          <a:bodyPr>
            <a:spAutoFit/>
          </a:bodyPr>
          <a:lstStyle/>
          <a:p>
            <a:pPr algn="l" rtl="0" fontAlgn="auto">
              <a:spcBef>
                <a:spcPts val="0"/>
              </a:spcBef>
              <a:spcAft>
                <a:spcPts val="0"/>
              </a:spcAft>
              <a:defRPr/>
            </a:pPr>
            <a:r>
              <a:rPr lang="tr" sz="1900" b="1" i="0" u="none" baseline="0">
                <a:latin typeface="Verdana"/>
                <a:cs typeface="Verdana"/>
              </a:rPr>
              <a:t>Fiillerin suç sayılması</a:t>
            </a:r>
          </a:p>
          <a:p>
            <a:pPr marL="342900" indent="-342900" algn="l" rtl="0" fontAlgn="auto">
              <a:spcBef>
                <a:spcPts val="0"/>
              </a:spcBef>
              <a:spcAft>
                <a:spcPts val="0"/>
              </a:spcAft>
              <a:buFont typeface="Wingdings" pitchFamily="2" charset="2"/>
              <a:buChar char="§"/>
              <a:defRPr/>
            </a:pPr>
            <a:r>
              <a:rPr lang="tr" sz="1900" b="0" i="0" u="none" baseline="0">
                <a:latin typeface="Verdana"/>
                <a:cs typeface="Verdana"/>
              </a:rPr>
              <a:t>Yasa dışı erişim</a:t>
            </a:r>
          </a:p>
          <a:p>
            <a:pPr marL="342900" indent="-342900" algn="l" rtl="0" fontAlgn="auto">
              <a:spcBef>
                <a:spcPts val="0"/>
              </a:spcBef>
              <a:spcAft>
                <a:spcPts val="0"/>
              </a:spcAft>
              <a:buFont typeface="Wingdings" pitchFamily="2" charset="2"/>
              <a:buChar char="§"/>
              <a:defRPr/>
            </a:pPr>
            <a:r>
              <a:rPr lang="tr" sz="1900" b="0" i="0" u="none" baseline="0">
                <a:latin typeface="Verdana"/>
                <a:cs typeface="Verdana"/>
              </a:rPr>
              <a:t>Yasa dışı olarak ele geçirme</a:t>
            </a:r>
          </a:p>
          <a:p>
            <a:pPr marL="342900" indent="-342900" algn="l" rtl="0" fontAlgn="auto">
              <a:spcBef>
                <a:spcPts val="0"/>
              </a:spcBef>
              <a:spcAft>
                <a:spcPts val="0"/>
              </a:spcAft>
              <a:buFont typeface="Wingdings" pitchFamily="2" charset="2"/>
              <a:buChar char="§"/>
              <a:defRPr/>
            </a:pPr>
            <a:r>
              <a:rPr lang="tr" sz="1900" b="0" i="0" u="none" baseline="0">
                <a:latin typeface="Verdana"/>
                <a:cs typeface="Verdana"/>
              </a:rPr>
              <a:t>Verilere müdahale</a:t>
            </a:r>
          </a:p>
          <a:p>
            <a:pPr marL="342900" indent="-342900" algn="l" rtl="0" fontAlgn="auto">
              <a:spcBef>
                <a:spcPts val="0"/>
              </a:spcBef>
              <a:spcAft>
                <a:spcPts val="0"/>
              </a:spcAft>
              <a:buFont typeface="Wingdings" pitchFamily="2" charset="2"/>
              <a:buChar char="§"/>
              <a:defRPr/>
            </a:pPr>
            <a:r>
              <a:rPr lang="tr" sz="1900" b="0" i="0" u="none" baseline="0">
                <a:latin typeface="Verdana"/>
                <a:cs typeface="Verdana"/>
              </a:rPr>
              <a:t>Sistemlere müdahale</a:t>
            </a:r>
          </a:p>
          <a:p>
            <a:pPr marL="342900" indent="-342900" algn="l" rtl="0" fontAlgn="auto">
              <a:spcBef>
                <a:spcPts val="0"/>
              </a:spcBef>
              <a:spcAft>
                <a:spcPts val="0"/>
              </a:spcAft>
              <a:buFont typeface="Wingdings" pitchFamily="2" charset="2"/>
              <a:buChar char="§"/>
              <a:defRPr/>
            </a:pPr>
            <a:r>
              <a:rPr lang="tr" sz="1900" b="0" i="0" u="none" baseline="0">
                <a:latin typeface="Verdana"/>
                <a:cs typeface="Verdana"/>
              </a:rPr>
              <a:t>Cihazların kötüye kullanımı</a:t>
            </a:r>
          </a:p>
          <a:p>
            <a:pPr marL="342900" indent="-342900" algn="l" rtl="0" fontAlgn="auto">
              <a:spcBef>
                <a:spcPts val="0"/>
              </a:spcBef>
              <a:spcAft>
                <a:spcPts val="0"/>
              </a:spcAft>
              <a:buFont typeface="Wingdings" pitchFamily="2" charset="2"/>
              <a:buChar char="§"/>
              <a:defRPr/>
            </a:pPr>
            <a:r>
              <a:rPr lang="tr" sz="1900" b="0" i="0" u="none" baseline="0">
                <a:latin typeface="Verdana"/>
                <a:cs typeface="Verdana"/>
              </a:rPr>
              <a:t>Dolandırıcılık ve sahtecilik</a:t>
            </a:r>
          </a:p>
          <a:p>
            <a:pPr marL="342900" indent="-342900" algn="l" rtl="0" fontAlgn="auto">
              <a:spcBef>
                <a:spcPts val="0"/>
              </a:spcBef>
              <a:spcAft>
                <a:spcPts val="0"/>
              </a:spcAft>
              <a:buFont typeface="Wingdings" pitchFamily="2" charset="2"/>
              <a:buChar char="§"/>
              <a:defRPr/>
            </a:pPr>
            <a:r>
              <a:rPr lang="tr" sz="1900" b="0" i="0" u="none" baseline="0">
                <a:latin typeface="Verdana"/>
                <a:cs typeface="Verdana"/>
              </a:rPr>
              <a:t>Çocuk pornografisi</a:t>
            </a:r>
          </a:p>
          <a:p>
            <a:pPr marL="342900" indent="-342900" algn="l" rtl="0" fontAlgn="auto">
              <a:spcBef>
                <a:spcPts val="0"/>
              </a:spcBef>
              <a:spcAft>
                <a:spcPts val="0"/>
              </a:spcAft>
              <a:buFont typeface="Wingdings" pitchFamily="2" charset="2"/>
              <a:buChar char="§"/>
              <a:defRPr/>
            </a:pPr>
            <a:r>
              <a:rPr lang="tr" sz="1900" b="0" i="0" u="none" baseline="0">
                <a:latin typeface="Verdana"/>
                <a:cs typeface="Verdana"/>
              </a:rPr>
              <a:t>FMH ihlalleri</a:t>
            </a:r>
            <a:endParaRPr lang="tr" sz="1900" dirty="0">
              <a:latin typeface="Verdana"/>
              <a:cs typeface="Verdana"/>
            </a:endParaRPr>
          </a:p>
          <a:p>
            <a:pPr marL="342900" indent="-342900" algn="l" rtl="0" fontAlgn="auto">
              <a:spcBef>
                <a:spcPts val="0"/>
              </a:spcBef>
              <a:spcAft>
                <a:spcPts val="0"/>
              </a:spcAft>
              <a:buFont typeface="Wingdings" pitchFamily="2" charset="2"/>
              <a:buChar char="§"/>
              <a:defRPr/>
            </a:pPr>
            <a:r>
              <a:rPr lang="tr" sz="1900" b="0" i="0" u="none" baseline="0">
                <a:latin typeface="Verdana"/>
                <a:cs typeface="Verdana"/>
              </a:rPr>
              <a:t>Teşebbüs, Yardım ve Yataklık</a:t>
            </a:r>
          </a:p>
          <a:p>
            <a:pPr marL="342900" indent="-342900" algn="l" rtl="0" fontAlgn="auto">
              <a:spcBef>
                <a:spcPts val="0"/>
              </a:spcBef>
              <a:spcAft>
                <a:spcPts val="0"/>
              </a:spcAft>
              <a:buFont typeface="Wingdings" pitchFamily="2" charset="2"/>
              <a:buChar char="§"/>
              <a:defRPr/>
            </a:pPr>
            <a:r>
              <a:rPr lang="tr" sz="1900" b="0" i="0" u="none" baseline="0">
                <a:latin typeface="Verdana"/>
                <a:cs typeface="Verdana"/>
              </a:rPr>
              <a:t>Kurumsal Sorumluluk</a:t>
            </a:r>
          </a:p>
        </p:txBody>
      </p:sp>
      <p:sp>
        <p:nvSpPr>
          <p:cNvPr id="26" name="Textfeld 3">
            <a:extLst>
              <a:ext uri="{FF2B5EF4-FFF2-40B4-BE49-F238E27FC236}">
                <a16:creationId xmlns:a16="http://schemas.microsoft.com/office/drawing/2014/main" id="{FE098AA4-0D98-4207-94EB-43432807C98D}"/>
              </a:ext>
            </a:extLst>
          </p:cNvPr>
          <p:cNvSpPr txBox="1"/>
          <p:nvPr/>
        </p:nvSpPr>
        <p:spPr>
          <a:xfrm>
            <a:off x="3443265" y="1271008"/>
            <a:ext cx="2568895" cy="3893374"/>
          </a:xfrm>
          <a:prstGeom prst="rect">
            <a:avLst/>
          </a:prstGeom>
          <a:solidFill>
            <a:srgbClr val="FFFF00"/>
          </a:solidFill>
          <a:ln>
            <a:solidFill>
              <a:schemeClr val="bg1">
                <a:lumMod val="50000"/>
              </a:schemeClr>
            </a:solidFill>
          </a:ln>
        </p:spPr>
        <p:txBody>
          <a:bodyPr wrap="square">
            <a:spAutoFit/>
          </a:bodyPr>
          <a:lstStyle/>
          <a:p>
            <a:pPr algn="l" rtl="0" fontAlgn="auto">
              <a:spcBef>
                <a:spcPts val="0"/>
              </a:spcBef>
              <a:spcAft>
                <a:spcPts val="0"/>
              </a:spcAft>
              <a:defRPr/>
            </a:pPr>
            <a:r>
              <a:rPr lang="tr" sz="1900" b="1" i="0" u="none" baseline="0" dirty="0">
                <a:latin typeface="Verdana"/>
                <a:cs typeface="Verdana"/>
              </a:rPr>
              <a:t>Usule ilişkin araçlar</a:t>
            </a:r>
          </a:p>
          <a:p>
            <a:pPr marL="361950" indent="-361950" algn="l" rtl="0" fontAlgn="auto">
              <a:spcBef>
                <a:spcPts val="0"/>
              </a:spcBef>
              <a:spcAft>
                <a:spcPts val="0"/>
              </a:spcAft>
              <a:buFont typeface="Wingdings" pitchFamily="2" charset="2"/>
              <a:buChar char="§"/>
              <a:defRPr/>
            </a:pPr>
            <a:r>
              <a:rPr lang="tr" sz="1900" b="0" i="0" u="none" baseline="0" dirty="0">
                <a:latin typeface="Verdana"/>
                <a:cs typeface="Verdana"/>
              </a:rPr>
              <a:t>Hızlandırılmış koruma</a:t>
            </a:r>
            <a:endParaRPr lang="tr" sz="1900" dirty="0">
              <a:latin typeface="Verdana"/>
              <a:cs typeface="Verdana"/>
            </a:endParaRPr>
          </a:p>
          <a:p>
            <a:pPr marL="361950" indent="-361950" algn="l" rtl="0" fontAlgn="auto">
              <a:spcBef>
                <a:spcPts val="0"/>
              </a:spcBef>
              <a:spcAft>
                <a:spcPts val="0"/>
              </a:spcAft>
              <a:buFont typeface="Wingdings" pitchFamily="2" charset="2"/>
              <a:buChar char="§"/>
              <a:defRPr/>
            </a:pPr>
            <a:r>
              <a:rPr lang="tr" sz="1900" b="0" i="0" u="none" baseline="0" dirty="0">
                <a:latin typeface="Verdana"/>
                <a:cs typeface="Verdana"/>
              </a:rPr>
              <a:t>TV'nin ifşası</a:t>
            </a:r>
            <a:endParaRPr lang="tr" sz="1900" dirty="0">
              <a:latin typeface="Verdana"/>
              <a:cs typeface="Verdana"/>
            </a:endParaRPr>
          </a:p>
          <a:p>
            <a:pPr marL="361950" indent="-361950" algn="l" rtl="0" fontAlgn="auto">
              <a:spcBef>
                <a:spcPts val="0"/>
              </a:spcBef>
              <a:spcAft>
                <a:spcPts val="0"/>
              </a:spcAft>
              <a:buFont typeface="Wingdings" pitchFamily="2" charset="2"/>
              <a:buChar char="§"/>
              <a:defRPr/>
            </a:pPr>
            <a:r>
              <a:rPr lang="tr" sz="1900" b="0" i="0" u="none" baseline="0" dirty="0">
                <a:latin typeface="Verdana"/>
                <a:cs typeface="Verdana"/>
              </a:rPr>
              <a:t>Arama ve el koyma</a:t>
            </a:r>
          </a:p>
          <a:p>
            <a:pPr marL="361950" indent="-361950" algn="l" rtl="0" fontAlgn="auto">
              <a:spcBef>
                <a:spcPts val="0"/>
              </a:spcBef>
              <a:spcAft>
                <a:spcPts val="0"/>
              </a:spcAft>
              <a:buFont typeface="Wingdings" pitchFamily="2" charset="2"/>
              <a:buChar char="§"/>
              <a:defRPr/>
            </a:pPr>
            <a:r>
              <a:rPr lang="tr" sz="1900" b="0" i="0" u="none" baseline="0" dirty="0">
                <a:latin typeface="Verdana"/>
                <a:cs typeface="Verdana"/>
              </a:rPr>
              <a:t>Sunma emri</a:t>
            </a:r>
            <a:endParaRPr lang="tr" sz="1900" dirty="0">
              <a:latin typeface="Verdana"/>
              <a:cs typeface="Verdana"/>
            </a:endParaRPr>
          </a:p>
          <a:p>
            <a:pPr marL="361950" indent="-361950" algn="l" rtl="0" fontAlgn="auto">
              <a:spcBef>
                <a:spcPts val="0"/>
              </a:spcBef>
              <a:spcAft>
                <a:spcPts val="0"/>
              </a:spcAft>
              <a:buFont typeface="Wingdings" pitchFamily="2" charset="2"/>
              <a:buChar char="§"/>
              <a:defRPr/>
            </a:pPr>
            <a:r>
              <a:rPr lang="tr" sz="1900" b="0" i="0" u="none" baseline="0" dirty="0">
                <a:latin typeface="Verdana"/>
                <a:cs typeface="Verdana"/>
              </a:rPr>
              <a:t>Gerçek zamanlı TV</a:t>
            </a:r>
            <a:endParaRPr lang="tr" sz="1900" dirty="0">
              <a:latin typeface="Verdana"/>
              <a:cs typeface="Verdana"/>
            </a:endParaRPr>
          </a:p>
          <a:p>
            <a:pPr marL="361950" indent="-361950" algn="l" rtl="0" fontAlgn="auto">
              <a:spcBef>
                <a:spcPts val="0"/>
              </a:spcBef>
              <a:spcAft>
                <a:spcPts val="0"/>
              </a:spcAft>
              <a:buFont typeface="Wingdings" pitchFamily="2" charset="2"/>
              <a:buChar char="§"/>
              <a:defRPr/>
            </a:pPr>
            <a:r>
              <a:rPr lang="tr" sz="1900" b="0" i="0" u="none" baseline="0" dirty="0">
                <a:latin typeface="Verdana"/>
                <a:cs typeface="Verdana"/>
              </a:rPr>
              <a:t>Bilgisayar verilerinin ele geçirilmesi</a:t>
            </a:r>
            <a:endParaRPr lang="tr" sz="1900" dirty="0">
              <a:latin typeface="Verdana"/>
              <a:cs typeface="Verdana"/>
            </a:endParaRPr>
          </a:p>
        </p:txBody>
      </p:sp>
      <p:sp>
        <p:nvSpPr>
          <p:cNvPr id="22" name="Textfeld 16">
            <a:extLst>
              <a:ext uri="{FF2B5EF4-FFF2-40B4-BE49-F238E27FC236}">
                <a16:creationId xmlns:a16="http://schemas.microsoft.com/office/drawing/2014/main" id="{BE61849B-3968-42A3-875B-C76348F5A712}"/>
              </a:ext>
            </a:extLst>
          </p:cNvPr>
          <p:cNvSpPr txBox="1">
            <a:spLocks noChangeArrowheads="1"/>
          </p:cNvSpPr>
          <p:nvPr/>
        </p:nvSpPr>
        <p:spPr bwMode="auto">
          <a:xfrm>
            <a:off x="2871766" y="1536011"/>
            <a:ext cx="64293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l" rtl="0" eaLnBrk="1" hangingPunct="1"/>
            <a:r>
              <a:rPr lang="tr" sz="4400" b="1" i="0" u="none" baseline="0">
                <a:latin typeface="Verdana" charset="0"/>
                <a:cs typeface="Verdana" charset="0"/>
              </a:rPr>
              <a:t>+</a:t>
            </a:r>
          </a:p>
        </p:txBody>
      </p:sp>
      <p:sp>
        <p:nvSpPr>
          <p:cNvPr id="23" name="Textfeld 17">
            <a:extLst>
              <a:ext uri="{FF2B5EF4-FFF2-40B4-BE49-F238E27FC236}">
                <a16:creationId xmlns:a16="http://schemas.microsoft.com/office/drawing/2014/main" id="{26F4C5A9-43A7-4D33-9D55-625FFF7AB735}"/>
              </a:ext>
            </a:extLst>
          </p:cNvPr>
          <p:cNvSpPr txBox="1">
            <a:spLocks noChangeArrowheads="1"/>
          </p:cNvSpPr>
          <p:nvPr/>
        </p:nvSpPr>
        <p:spPr bwMode="auto">
          <a:xfrm>
            <a:off x="5800703" y="1536011"/>
            <a:ext cx="642938"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l" rtl="0" eaLnBrk="1" hangingPunct="1"/>
            <a:r>
              <a:rPr lang="tr" sz="4400" b="1" i="0" u="none" baseline="0">
                <a:latin typeface="Verdana" charset="0"/>
                <a:cs typeface="Verdana" charset="0"/>
              </a:rPr>
              <a:t>+</a:t>
            </a:r>
          </a:p>
        </p:txBody>
      </p:sp>
      <p:cxnSp>
        <p:nvCxnSpPr>
          <p:cNvPr id="24" name="Form 20">
            <a:extLst>
              <a:ext uri="{FF2B5EF4-FFF2-40B4-BE49-F238E27FC236}">
                <a16:creationId xmlns:a16="http://schemas.microsoft.com/office/drawing/2014/main" id="{2AD0CD19-4C49-4F41-86A9-7B7448FB4058}"/>
              </a:ext>
            </a:extLst>
          </p:cNvPr>
          <p:cNvCxnSpPr>
            <a:stCxn id="20" idx="2"/>
          </p:cNvCxnSpPr>
          <p:nvPr/>
        </p:nvCxnSpPr>
        <p:spPr>
          <a:xfrm rot="16200000" flipH="1">
            <a:off x="3914260" y="3320616"/>
            <a:ext cx="93856" cy="4822030"/>
          </a:xfrm>
          <a:prstGeom prst="bentConnector2">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5" name="Gerade Verbindung 27">
            <a:extLst>
              <a:ext uri="{FF2B5EF4-FFF2-40B4-BE49-F238E27FC236}">
                <a16:creationId xmlns:a16="http://schemas.microsoft.com/office/drawing/2014/main" id="{954E8C3C-7E2E-48EF-B26C-3D675EC5669B}"/>
              </a:ext>
            </a:extLst>
          </p:cNvPr>
          <p:cNvCxnSpPr/>
          <p:nvPr/>
        </p:nvCxnSpPr>
        <p:spPr>
          <a:xfrm>
            <a:off x="4586266" y="4176023"/>
            <a:ext cx="0" cy="2003425"/>
          </a:xfrm>
          <a:prstGeom prst="line">
            <a:avLst/>
          </a:prstGeom>
        </p:spPr>
        <p:style>
          <a:lnRef idx="1">
            <a:schemeClr val="accent1"/>
          </a:lnRef>
          <a:fillRef idx="0">
            <a:schemeClr val="accent1"/>
          </a:fillRef>
          <a:effectRef idx="0">
            <a:schemeClr val="accent1"/>
          </a:effectRef>
          <a:fontRef idx="minor">
            <a:schemeClr val="tx1"/>
          </a:fontRef>
        </p:style>
      </p:cxnSp>
      <p:sp>
        <p:nvSpPr>
          <p:cNvPr id="27" name="Textfeld 18">
            <a:extLst>
              <a:ext uri="{FF2B5EF4-FFF2-40B4-BE49-F238E27FC236}">
                <a16:creationId xmlns:a16="http://schemas.microsoft.com/office/drawing/2014/main" id="{B2A85D97-2DC4-4488-9B4C-A36ECD208C47}"/>
              </a:ext>
            </a:extLst>
          </p:cNvPr>
          <p:cNvSpPr txBox="1"/>
          <p:nvPr/>
        </p:nvSpPr>
        <p:spPr>
          <a:xfrm>
            <a:off x="2833802" y="6210287"/>
            <a:ext cx="2242253" cy="338554"/>
          </a:xfrm>
          <a:prstGeom prst="rect">
            <a:avLst/>
          </a:prstGeom>
          <a:noFill/>
        </p:spPr>
        <p:txBody>
          <a:bodyPr wrap="square">
            <a:spAutoFit/>
          </a:bodyPr>
          <a:lstStyle/>
          <a:p>
            <a:pPr algn="l" rtl="0" fontAlgn="auto">
              <a:spcBef>
                <a:spcPts val="0"/>
              </a:spcBef>
              <a:spcAft>
                <a:spcPts val="0"/>
              </a:spcAft>
              <a:defRPr/>
            </a:pPr>
            <a:r>
              <a:rPr lang="tr" sz="1600" b="1" i="0" u="none" baseline="0" dirty="0">
                <a:solidFill>
                  <a:schemeClr val="tx1">
                    <a:lumMod val="65000"/>
                    <a:lumOff val="35000"/>
                  </a:schemeClr>
                </a:solidFill>
                <a:latin typeface="Verdana"/>
                <a:cs typeface="Verdana"/>
              </a:rPr>
              <a:t>Uyumlulaştırma </a:t>
            </a:r>
          </a:p>
        </p:txBody>
      </p:sp>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pic>
        <p:nvPicPr>
          <p:cNvPr id="14"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859682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4">
            <a:extLst>
              <a:ext uri="{FF2B5EF4-FFF2-40B4-BE49-F238E27FC236}">
                <a16:creationId xmlns:a16="http://schemas.microsoft.com/office/drawing/2014/main" id="{C84C6C8E-3E36-403D-85BE-F4E9F8D5F2D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6988"/>
            <a:ext cx="1177924"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a:extLst>
              <a:ext uri="{FF2B5EF4-FFF2-40B4-BE49-F238E27FC236}">
                <a16:creationId xmlns:a16="http://schemas.microsoft.com/office/drawing/2014/main" id="{15DA9B38-D263-4F07-989F-D3738B8A2A3C}"/>
              </a:ext>
            </a:extLst>
          </p:cNvPr>
          <p:cNvSpPr/>
          <p:nvPr/>
        </p:nvSpPr>
        <p:spPr>
          <a:xfrm>
            <a:off x="7937" y="-26988"/>
            <a:ext cx="913606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tr">
              <a:latin typeface="Verdana" panose="020B0604030504040204" pitchFamily="34" charset="0"/>
              <a:ea typeface="Verdana" panose="020B0604030504040204" pitchFamily="34" charset="0"/>
            </a:endParaRPr>
          </a:p>
        </p:txBody>
      </p:sp>
      <p:sp>
        <p:nvSpPr>
          <p:cNvPr id="11" name="TextBox 7">
            <a:extLst>
              <a:ext uri="{FF2B5EF4-FFF2-40B4-BE49-F238E27FC236}">
                <a16:creationId xmlns:a16="http://schemas.microsoft.com/office/drawing/2014/main" id="{1424B29E-7F3A-4F27-BF43-CB0589A5871C}"/>
              </a:ext>
            </a:extLst>
          </p:cNvPr>
          <p:cNvSpPr txBox="1">
            <a:spLocks noChangeArrowheads="1"/>
          </p:cNvSpPr>
          <p:nvPr/>
        </p:nvSpPr>
        <p:spPr bwMode="auto">
          <a:xfrm>
            <a:off x="1403350" y="190500"/>
            <a:ext cx="76327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0"/>
            <a:r>
              <a:rPr lang="tr" sz="3000" b="1" i="0" u="none" baseline="0">
                <a:solidFill>
                  <a:schemeClr val="bg1"/>
                </a:solidFill>
                <a:latin typeface="Verdana" panose="020B0604030504040204" pitchFamily="34" charset="0"/>
                <a:ea typeface="Verdana" panose="020B0604030504040204" pitchFamily="34" charset="0"/>
                <a:cs typeface="Verdana" charset="0"/>
              </a:rPr>
              <a:t>Budapeşte Sözleşmesi: Kapsam</a:t>
            </a:r>
          </a:p>
        </p:txBody>
      </p:sp>
      <p:sp>
        <p:nvSpPr>
          <p:cNvPr id="21" name="Textfeld 4">
            <a:extLst>
              <a:ext uri="{FF2B5EF4-FFF2-40B4-BE49-F238E27FC236}">
                <a16:creationId xmlns:a16="http://schemas.microsoft.com/office/drawing/2014/main" id="{816E88E6-EA52-4247-B5D5-047E57E73689}"/>
              </a:ext>
            </a:extLst>
          </p:cNvPr>
          <p:cNvSpPr txBox="1"/>
          <p:nvPr/>
        </p:nvSpPr>
        <p:spPr>
          <a:xfrm>
            <a:off x="6372201" y="1142663"/>
            <a:ext cx="2570163" cy="5078313"/>
          </a:xfrm>
          <a:prstGeom prst="rect">
            <a:avLst/>
          </a:prstGeom>
          <a:solidFill>
            <a:srgbClr val="FFFF00"/>
          </a:solidFill>
          <a:ln>
            <a:solidFill>
              <a:schemeClr val="bg1">
                <a:lumMod val="50000"/>
              </a:schemeClr>
            </a:solidFill>
          </a:ln>
        </p:spPr>
        <p:txBody>
          <a:bodyPr wrap="square">
            <a:spAutoFit/>
          </a:bodyPr>
          <a:lstStyle/>
          <a:p>
            <a:pPr algn="l" rtl="0" fontAlgn="auto">
              <a:spcBef>
                <a:spcPts val="0"/>
              </a:spcBef>
              <a:spcAft>
                <a:spcPts val="0"/>
              </a:spcAft>
              <a:defRPr/>
            </a:pPr>
            <a:r>
              <a:rPr lang="tr" b="1" i="0" u="none" baseline="0" dirty="0">
                <a:latin typeface="Verdana"/>
                <a:cs typeface="Verdana"/>
              </a:rPr>
              <a:t>Ulusla</a:t>
            </a:r>
          </a:p>
          <a:p>
            <a:pPr algn="l" rtl="0" fontAlgn="auto">
              <a:spcBef>
                <a:spcPts val="0"/>
              </a:spcBef>
              <a:spcAft>
                <a:spcPts val="0"/>
              </a:spcAft>
              <a:defRPr/>
            </a:pPr>
            <a:r>
              <a:rPr lang="tr" b="1" i="0" u="none" baseline="0" dirty="0">
                <a:latin typeface="Verdana"/>
                <a:cs typeface="Verdana"/>
              </a:rPr>
              <a:t>rarası işbirliği</a:t>
            </a:r>
          </a:p>
          <a:p>
            <a:pPr marL="361950" indent="-361950" algn="l" rtl="0" fontAlgn="auto">
              <a:spcBef>
                <a:spcPts val="0"/>
              </a:spcBef>
              <a:spcAft>
                <a:spcPts val="0"/>
              </a:spcAft>
              <a:buFont typeface="Wingdings" pitchFamily="2" charset="2"/>
              <a:buChar char="§"/>
              <a:defRPr/>
            </a:pPr>
            <a:r>
              <a:rPr lang="tr" b="0" i="0" u="none" baseline="0" dirty="0">
                <a:latin typeface="Verdana"/>
                <a:cs typeface="Verdana"/>
              </a:rPr>
              <a:t>Suçluların iadesi</a:t>
            </a:r>
          </a:p>
          <a:p>
            <a:pPr marL="361950" indent="-361950" fontAlgn="auto">
              <a:spcBef>
                <a:spcPts val="0"/>
              </a:spcBef>
              <a:spcAft>
                <a:spcPts val="0"/>
              </a:spcAft>
              <a:buFont typeface="Wingdings" pitchFamily="2" charset="2"/>
              <a:buChar char="§"/>
              <a:defRPr/>
            </a:pPr>
            <a:r>
              <a:rPr lang="en-GB" dirty="0" err="1">
                <a:latin typeface="Verdana"/>
                <a:cs typeface="Verdana"/>
              </a:rPr>
              <a:t>Karşılıklı</a:t>
            </a:r>
            <a:r>
              <a:rPr lang="en-GB" dirty="0">
                <a:latin typeface="Verdana"/>
                <a:cs typeface="Verdana"/>
              </a:rPr>
              <a:t> </a:t>
            </a:r>
            <a:r>
              <a:rPr lang="en-GB" dirty="0" err="1">
                <a:latin typeface="Verdana"/>
                <a:cs typeface="Verdana"/>
              </a:rPr>
              <a:t>Adli</a:t>
            </a:r>
            <a:r>
              <a:rPr lang="en-GB" dirty="0">
                <a:latin typeface="Verdana"/>
                <a:cs typeface="Verdana"/>
              </a:rPr>
              <a:t> </a:t>
            </a:r>
            <a:r>
              <a:rPr lang="en-GB" dirty="0" err="1">
                <a:latin typeface="Verdana"/>
                <a:cs typeface="Verdana"/>
              </a:rPr>
              <a:t>Yardımlaşma</a:t>
            </a:r>
            <a:r>
              <a:rPr lang="en-GB" dirty="0">
                <a:latin typeface="Verdana"/>
                <a:cs typeface="Verdana"/>
              </a:rPr>
              <a:t> (MLA</a:t>
            </a:r>
            <a:r>
              <a:rPr lang="en-GB" dirty="0"/>
              <a:t>)</a:t>
            </a:r>
            <a:endParaRPr lang="tr" b="0" i="0" u="none" baseline="0" dirty="0">
              <a:latin typeface="Verdana"/>
              <a:cs typeface="Verdana"/>
            </a:endParaRPr>
          </a:p>
          <a:p>
            <a:pPr marL="361950" indent="-361950" algn="l" rtl="0" fontAlgn="auto">
              <a:spcBef>
                <a:spcPts val="0"/>
              </a:spcBef>
              <a:spcAft>
                <a:spcPts val="0"/>
              </a:spcAft>
              <a:buFont typeface="Wingdings" pitchFamily="2" charset="2"/>
              <a:buChar char="§"/>
              <a:defRPr/>
            </a:pPr>
            <a:r>
              <a:rPr lang="tr" b="0" i="0" u="none" baseline="0" dirty="0">
                <a:latin typeface="Verdana"/>
                <a:cs typeface="Verdana"/>
              </a:rPr>
              <a:t>Kendiliğinden bilgilendirme</a:t>
            </a:r>
          </a:p>
          <a:p>
            <a:pPr marL="361950" indent="-361950" algn="l" rtl="0" fontAlgn="auto">
              <a:spcBef>
                <a:spcPts val="0"/>
              </a:spcBef>
              <a:spcAft>
                <a:spcPts val="0"/>
              </a:spcAft>
              <a:buFont typeface="Wingdings" pitchFamily="2" charset="2"/>
              <a:buChar char="§"/>
              <a:defRPr/>
            </a:pPr>
            <a:r>
              <a:rPr lang="tr" b="0" i="0" u="none" baseline="0" dirty="0">
                <a:latin typeface="Verdana"/>
                <a:cs typeface="Verdana"/>
              </a:rPr>
              <a:t>Hızlandırılmış koruma</a:t>
            </a:r>
            <a:endParaRPr lang="tr" dirty="0">
              <a:latin typeface="Verdana"/>
              <a:cs typeface="Verdana"/>
            </a:endParaRPr>
          </a:p>
          <a:p>
            <a:pPr marL="361950" indent="-361950" algn="l" rtl="0" fontAlgn="auto">
              <a:spcBef>
                <a:spcPts val="0"/>
              </a:spcBef>
              <a:spcAft>
                <a:spcPts val="0"/>
              </a:spcAft>
              <a:buFont typeface="Wingdings" pitchFamily="2" charset="2"/>
              <a:buChar char="§"/>
              <a:defRPr/>
            </a:pPr>
            <a:r>
              <a:rPr lang="tr" b="0" i="0" u="none" baseline="0" dirty="0">
                <a:latin typeface="Verdana"/>
                <a:cs typeface="Verdana"/>
              </a:rPr>
              <a:t>TV'nin hızlı ifşası</a:t>
            </a:r>
            <a:endParaRPr lang="tr" dirty="0">
              <a:latin typeface="Verdana"/>
              <a:cs typeface="Verdana"/>
            </a:endParaRPr>
          </a:p>
          <a:p>
            <a:pPr marL="361950" indent="-361950" algn="l" rtl="0" fontAlgn="auto">
              <a:spcBef>
                <a:spcPts val="0"/>
              </a:spcBef>
              <a:spcAft>
                <a:spcPts val="0"/>
              </a:spcAft>
              <a:buFont typeface="Wingdings" pitchFamily="2" charset="2"/>
              <a:buChar char="§"/>
              <a:defRPr/>
            </a:pPr>
            <a:r>
              <a:rPr lang="tr" b="0" i="0" u="none" baseline="0" dirty="0">
                <a:latin typeface="Verdana"/>
                <a:cs typeface="Verdana"/>
              </a:rPr>
              <a:t>Erişim için </a:t>
            </a:r>
            <a:r>
              <a:rPr lang="tr-TR" b="0" i="0" u="none" baseline="0" dirty="0" err="1">
                <a:latin typeface="Verdana"/>
                <a:cs typeface="Verdana"/>
              </a:rPr>
              <a:t>MLA</a:t>
            </a:r>
            <a:endParaRPr lang="tr" b="0" i="0" u="none" baseline="0" dirty="0">
              <a:latin typeface="Verdana"/>
              <a:cs typeface="Verdana"/>
            </a:endParaRPr>
          </a:p>
          <a:p>
            <a:pPr marL="361950" indent="-361950" algn="l" rtl="0">
              <a:buFont typeface="Wingdings" pitchFamily="2" charset="2"/>
              <a:buChar char="§"/>
              <a:defRPr/>
            </a:pPr>
            <a:r>
              <a:rPr lang="tr" b="0" i="0" u="none" baseline="0" dirty="0">
                <a:latin typeface="Verdana"/>
                <a:cs typeface="Verdana"/>
              </a:rPr>
              <a:t>Sınır ötesi erişim</a:t>
            </a:r>
            <a:endParaRPr lang="tr" dirty="0">
              <a:latin typeface="Verdana"/>
              <a:cs typeface="Verdana"/>
            </a:endParaRPr>
          </a:p>
          <a:p>
            <a:pPr marL="361950" indent="-361950" algn="l" rtl="0" fontAlgn="auto">
              <a:spcBef>
                <a:spcPts val="0"/>
              </a:spcBef>
              <a:spcAft>
                <a:spcPts val="0"/>
              </a:spcAft>
              <a:buFont typeface="Wingdings" pitchFamily="2" charset="2"/>
              <a:buChar char="§"/>
              <a:defRPr/>
            </a:pPr>
            <a:r>
              <a:rPr lang="tr" b="0" i="0" u="none" baseline="0" dirty="0">
                <a:latin typeface="Verdana"/>
                <a:cs typeface="Verdana"/>
              </a:rPr>
              <a:t>GZ TV için </a:t>
            </a:r>
            <a:r>
              <a:rPr lang="tr-TR" b="0" i="0" u="none" baseline="0" dirty="0" err="1">
                <a:latin typeface="Verdana"/>
                <a:cs typeface="Verdana"/>
              </a:rPr>
              <a:t>MLA</a:t>
            </a:r>
            <a:endParaRPr lang="tr" b="0" i="0" u="none" baseline="0" dirty="0">
              <a:latin typeface="Verdana"/>
              <a:cs typeface="Verdana"/>
            </a:endParaRPr>
          </a:p>
          <a:p>
            <a:pPr marL="361950" indent="-361950" algn="l" rtl="0" fontAlgn="auto">
              <a:spcBef>
                <a:spcPts val="0"/>
              </a:spcBef>
              <a:spcAft>
                <a:spcPts val="0"/>
              </a:spcAft>
              <a:buFont typeface="Wingdings" pitchFamily="2" charset="2"/>
              <a:buChar char="§"/>
              <a:defRPr/>
            </a:pPr>
            <a:r>
              <a:rPr lang="tr" b="0" i="0" u="none" baseline="0" dirty="0">
                <a:latin typeface="Verdana"/>
                <a:cs typeface="Verdana"/>
              </a:rPr>
              <a:t>Ele geçirme için </a:t>
            </a:r>
            <a:r>
              <a:rPr lang="tr-TR" b="0" i="0" u="none" baseline="0" dirty="0" err="1">
                <a:latin typeface="Verdana"/>
                <a:cs typeface="Verdana"/>
              </a:rPr>
              <a:t>MLA</a:t>
            </a:r>
            <a:endParaRPr lang="tr" dirty="0">
              <a:latin typeface="Verdana"/>
              <a:cs typeface="Verdana"/>
            </a:endParaRPr>
          </a:p>
          <a:p>
            <a:pPr marL="361950" indent="-361950" algn="l" rtl="0" fontAlgn="auto">
              <a:spcBef>
                <a:spcPts val="0"/>
              </a:spcBef>
              <a:spcAft>
                <a:spcPts val="0"/>
              </a:spcAft>
              <a:buFont typeface="Wingdings" pitchFamily="2" charset="2"/>
              <a:buChar char="§"/>
              <a:defRPr/>
            </a:pPr>
            <a:r>
              <a:rPr lang="tr" b="0" i="0" u="none" baseline="0" dirty="0">
                <a:latin typeface="Verdana"/>
                <a:cs typeface="Verdana"/>
              </a:rPr>
              <a:t>7/24 irtibat noktaları</a:t>
            </a:r>
          </a:p>
        </p:txBody>
      </p:sp>
      <p:sp>
        <p:nvSpPr>
          <p:cNvPr id="20" name="Textfeld 12">
            <a:extLst>
              <a:ext uri="{FF2B5EF4-FFF2-40B4-BE49-F238E27FC236}">
                <a16:creationId xmlns:a16="http://schemas.microsoft.com/office/drawing/2014/main" id="{122F3459-C909-4A75-8C50-90D04D3C4B22}"/>
              </a:ext>
            </a:extLst>
          </p:cNvPr>
          <p:cNvSpPr txBox="1"/>
          <p:nvPr/>
        </p:nvSpPr>
        <p:spPr>
          <a:xfrm>
            <a:off x="157142" y="1206554"/>
            <a:ext cx="2786062" cy="4478149"/>
          </a:xfrm>
          <a:prstGeom prst="rect">
            <a:avLst/>
          </a:prstGeom>
          <a:solidFill>
            <a:schemeClr val="bg1"/>
          </a:solidFill>
          <a:ln>
            <a:solidFill>
              <a:schemeClr val="bg1">
                <a:lumMod val="50000"/>
              </a:schemeClr>
            </a:solidFill>
          </a:ln>
        </p:spPr>
        <p:txBody>
          <a:bodyPr>
            <a:spAutoFit/>
          </a:bodyPr>
          <a:lstStyle/>
          <a:p>
            <a:pPr algn="l" rtl="0" fontAlgn="auto">
              <a:spcBef>
                <a:spcPts val="0"/>
              </a:spcBef>
              <a:spcAft>
                <a:spcPts val="0"/>
              </a:spcAft>
              <a:defRPr/>
            </a:pPr>
            <a:r>
              <a:rPr lang="tr" sz="1900" b="1" i="0" u="none" baseline="0">
                <a:latin typeface="Verdana"/>
                <a:cs typeface="Verdana"/>
              </a:rPr>
              <a:t>Fiillerin suç sayılması</a:t>
            </a:r>
          </a:p>
          <a:p>
            <a:pPr marL="342900" indent="-342900" algn="l" rtl="0" fontAlgn="auto">
              <a:spcBef>
                <a:spcPts val="0"/>
              </a:spcBef>
              <a:spcAft>
                <a:spcPts val="0"/>
              </a:spcAft>
              <a:buFont typeface="Wingdings" pitchFamily="2" charset="2"/>
              <a:buChar char="§"/>
              <a:defRPr/>
            </a:pPr>
            <a:r>
              <a:rPr lang="tr" sz="1900" b="0" i="0" u="none" baseline="0">
                <a:latin typeface="Verdana"/>
                <a:cs typeface="Verdana"/>
              </a:rPr>
              <a:t>Yasa dışı erişim</a:t>
            </a:r>
          </a:p>
          <a:p>
            <a:pPr marL="342900" indent="-342900" algn="l" rtl="0" fontAlgn="auto">
              <a:spcBef>
                <a:spcPts val="0"/>
              </a:spcBef>
              <a:spcAft>
                <a:spcPts val="0"/>
              </a:spcAft>
              <a:buFont typeface="Wingdings" pitchFamily="2" charset="2"/>
              <a:buChar char="§"/>
              <a:defRPr/>
            </a:pPr>
            <a:r>
              <a:rPr lang="tr" sz="1900" b="0" i="0" u="none" baseline="0">
                <a:latin typeface="Verdana"/>
                <a:cs typeface="Verdana"/>
              </a:rPr>
              <a:t>Yasa dışı olarak ele geçirme</a:t>
            </a:r>
          </a:p>
          <a:p>
            <a:pPr marL="342900" indent="-342900" algn="l" rtl="0" fontAlgn="auto">
              <a:spcBef>
                <a:spcPts val="0"/>
              </a:spcBef>
              <a:spcAft>
                <a:spcPts val="0"/>
              </a:spcAft>
              <a:buFont typeface="Wingdings" pitchFamily="2" charset="2"/>
              <a:buChar char="§"/>
              <a:defRPr/>
            </a:pPr>
            <a:r>
              <a:rPr lang="tr" sz="1900" b="0" i="0" u="none" baseline="0">
                <a:latin typeface="Verdana"/>
                <a:cs typeface="Verdana"/>
              </a:rPr>
              <a:t>Verilere müdahale</a:t>
            </a:r>
          </a:p>
          <a:p>
            <a:pPr marL="342900" indent="-342900" algn="l" rtl="0" fontAlgn="auto">
              <a:spcBef>
                <a:spcPts val="0"/>
              </a:spcBef>
              <a:spcAft>
                <a:spcPts val="0"/>
              </a:spcAft>
              <a:buFont typeface="Wingdings" pitchFamily="2" charset="2"/>
              <a:buChar char="§"/>
              <a:defRPr/>
            </a:pPr>
            <a:r>
              <a:rPr lang="tr" sz="1900" b="0" i="0" u="none" baseline="0">
                <a:latin typeface="Verdana"/>
                <a:cs typeface="Verdana"/>
              </a:rPr>
              <a:t>Sistemlere müdahale</a:t>
            </a:r>
          </a:p>
          <a:p>
            <a:pPr marL="342900" indent="-342900" algn="l" rtl="0" fontAlgn="auto">
              <a:spcBef>
                <a:spcPts val="0"/>
              </a:spcBef>
              <a:spcAft>
                <a:spcPts val="0"/>
              </a:spcAft>
              <a:buFont typeface="Wingdings" pitchFamily="2" charset="2"/>
              <a:buChar char="§"/>
              <a:defRPr/>
            </a:pPr>
            <a:r>
              <a:rPr lang="tr" sz="1900" b="0" i="0" u="none" baseline="0">
                <a:latin typeface="Verdana"/>
                <a:cs typeface="Verdana"/>
              </a:rPr>
              <a:t>Cihazların kötüye kullanımı</a:t>
            </a:r>
          </a:p>
          <a:p>
            <a:pPr marL="342900" indent="-342900" algn="l" rtl="0" fontAlgn="auto">
              <a:spcBef>
                <a:spcPts val="0"/>
              </a:spcBef>
              <a:spcAft>
                <a:spcPts val="0"/>
              </a:spcAft>
              <a:buFont typeface="Wingdings" pitchFamily="2" charset="2"/>
              <a:buChar char="§"/>
              <a:defRPr/>
            </a:pPr>
            <a:r>
              <a:rPr lang="tr" sz="1900" b="0" i="0" u="none" baseline="0">
                <a:latin typeface="Verdana"/>
                <a:cs typeface="Verdana"/>
              </a:rPr>
              <a:t>Dolandırıcılık ve sahtecilik</a:t>
            </a:r>
          </a:p>
          <a:p>
            <a:pPr marL="342900" indent="-342900" algn="l" rtl="0" fontAlgn="auto">
              <a:spcBef>
                <a:spcPts val="0"/>
              </a:spcBef>
              <a:spcAft>
                <a:spcPts val="0"/>
              </a:spcAft>
              <a:buFont typeface="Wingdings" pitchFamily="2" charset="2"/>
              <a:buChar char="§"/>
              <a:defRPr/>
            </a:pPr>
            <a:r>
              <a:rPr lang="tr" sz="1900" b="0" i="0" u="none" baseline="0">
                <a:latin typeface="Verdana"/>
                <a:cs typeface="Verdana"/>
              </a:rPr>
              <a:t>Çocuk pornografisi</a:t>
            </a:r>
          </a:p>
          <a:p>
            <a:pPr marL="342900" indent="-342900" algn="l" rtl="0" fontAlgn="auto">
              <a:spcBef>
                <a:spcPts val="0"/>
              </a:spcBef>
              <a:spcAft>
                <a:spcPts val="0"/>
              </a:spcAft>
              <a:buFont typeface="Wingdings" pitchFamily="2" charset="2"/>
              <a:buChar char="§"/>
              <a:defRPr/>
            </a:pPr>
            <a:r>
              <a:rPr lang="tr" sz="1900" b="0" i="0" u="none" baseline="0">
                <a:latin typeface="Verdana"/>
                <a:cs typeface="Verdana"/>
              </a:rPr>
              <a:t>FMH ihlalleri</a:t>
            </a:r>
            <a:endParaRPr lang="tr" sz="1900" dirty="0">
              <a:latin typeface="Verdana"/>
              <a:cs typeface="Verdana"/>
            </a:endParaRPr>
          </a:p>
          <a:p>
            <a:pPr marL="342900" indent="-342900" algn="l" rtl="0" fontAlgn="auto">
              <a:spcBef>
                <a:spcPts val="0"/>
              </a:spcBef>
              <a:spcAft>
                <a:spcPts val="0"/>
              </a:spcAft>
              <a:buFont typeface="Wingdings" pitchFamily="2" charset="2"/>
              <a:buChar char="§"/>
              <a:defRPr/>
            </a:pPr>
            <a:r>
              <a:rPr lang="tr" sz="1900" b="0" i="0" u="none" baseline="0">
                <a:latin typeface="Verdana"/>
                <a:cs typeface="Verdana"/>
              </a:rPr>
              <a:t>Teşebbüs, Yardım ve Yataklık</a:t>
            </a:r>
          </a:p>
          <a:p>
            <a:pPr marL="342900" indent="-342900" algn="l" rtl="0" fontAlgn="auto">
              <a:spcBef>
                <a:spcPts val="0"/>
              </a:spcBef>
              <a:spcAft>
                <a:spcPts val="0"/>
              </a:spcAft>
              <a:buFont typeface="Wingdings" pitchFamily="2" charset="2"/>
              <a:buChar char="§"/>
              <a:defRPr/>
            </a:pPr>
            <a:r>
              <a:rPr lang="tr" sz="1900" b="0" i="0" u="none" baseline="0">
                <a:latin typeface="Verdana"/>
                <a:cs typeface="Verdana"/>
              </a:rPr>
              <a:t>Kurumsal Sorumluluk</a:t>
            </a:r>
          </a:p>
        </p:txBody>
      </p:sp>
      <p:sp>
        <p:nvSpPr>
          <p:cNvPr id="26" name="Textfeld 3">
            <a:extLst>
              <a:ext uri="{FF2B5EF4-FFF2-40B4-BE49-F238E27FC236}">
                <a16:creationId xmlns:a16="http://schemas.microsoft.com/office/drawing/2014/main" id="{FE098AA4-0D98-4207-94EB-43432807C98D}"/>
              </a:ext>
            </a:extLst>
          </p:cNvPr>
          <p:cNvSpPr txBox="1"/>
          <p:nvPr/>
        </p:nvSpPr>
        <p:spPr>
          <a:xfrm>
            <a:off x="3443265" y="1271008"/>
            <a:ext cx="2428875" cy="3308598"/>
          </a:xfrm>
          <a:prstGeom prst="rect">
            <a:avLst/>
          </a:prstGeom>
          <a:solidFill>
            <a:srgbClr val="FFFFFF"/>
          </a:solidFill>
          <a:ln>
            <a:solidFill>
              <a:schemeClr val="bg1">
                <a:lumMod val="50000"/>
              </a:schemeClr>
            </a:solidFill>
          </a:ln>
        </p:spPr>
        <p:txBody>
          <a:bodyPr wrap="square">
            <a:spAutoFit/>
          </a:bodyPr>
          <a:lstStyle/>
          <a:p>
            <a:pPr algn="l" rtl="0" fontAlgn="auto">
              <a:spcBef>
                <a:spcPts val="0"/>
              </a:spcBef>
              <a:spcAft>
                <a:spcPts val="0"/>
              </a:spcAft>
              <a:defRPr/>
            </a:pPr>
            <a:r>
              <a:rPr lang="tr" sz="1900" b="1" i="0" u="none" baseline="0">
                <a:latin typeface="Verdana"/>
                <a:cs typeface="Verdana"/>
              </a:rPr>
              <a:t>Usule ilişkin araçlar</a:t>
            </a:r>
          </a:p>
          <a:p>
            <a:pPr marL="361950" indent="-361950" algn="l" rtl="0" fontAlgn="auto">
              <a:spcBef>
                <a:spcPts val="0"/>
              </a:spcBef>
              <a:spcAft>
                <a:spcPts val="0"/>
              </a:spcAft>
              <a:buFont typeface="Wingdings" pitchFamily="2" charset="2"/>
              <a:buChar char="§"/>
              <a:defRPr/>
            </a:pPr>
            <a:r>
              <a:rPr lang="tr" sz="1900" b="0" i="0" u="none" baseline="0">
                <a:latin typeface="Verdana"/>
                <a:cs typeface="Verdana"/>
              </a:rPr>
              <a:t>Hızlandırılmış koruma</a:t>
            </a:r>
            <a:endParaRPr lang="tr" sz="1900" dirty="0">
              <a:latin typeface="Verdana"/>
              <a:cs typeface="Verdana"/>
            </a:endParaRPr>
          </a:p>
          <a:p>
            <a:pPr marL="361950" indent="-361950" algn="l" rtl="0" fontAlgn="auto">
              <a:spcBef>
                <a:spcPts val="0"/>
              </a:spcBef>
              <a:spcAft>
                <a:spcPts val="0"/>
              </a:spcAft>
              <a:buFont typeface="Wingdings" pitchFamily="2" charset="2"/>
              <a:buChar char="§"/>
              <a:defRPr/>
            </a:pPr>
            <a:r>
              <a:rPr lang="tr" sz="1900" b="0" i="0" u="none" baseline="0">
                <a:latin typeface="Verdana"/>
                <a:cs typeface="Verdana"/>
              </a:rPr>
              <a:t>TV'nin ifşası</a:t>
            </a:r>
            <a:endParaRPr lang="tr" sz="1900" dirty="0">
              <a:latin typeface="Verdana"/>
              <a:cs typeface="Verdana"/>
            </a:endParaRPr>
          </a:p>
          <a:p>
            <a:pPr marL="361950" indent="-361950" algn="l" rtl="0" fontAlgn="auto">
              <a:spcBef>
                <a:spcPts val="0"/>
              </a:spcBef>
              <a:spcAft>
                <a:spcPts val="0"/>
              </a:spcAft>
              <a:buFont typeface="Wingdings" pitchFamily="2" charset="2"/>
              <a:buChar char="§"/>
              <a:defRPr/>
            </a:pPr>
            <a:r>
              <a:rPr lang="tr" sz="1900" b="0" i="0" u="none" baseline="0">
                <a:latin typeface="Verdana"/>
                <a:cs typeface="Verdana"/>
              </a:rPr>
              <a:t>Arama ve el koyma</a:t>
            </a:r>
          </a:p>
          <a:p>
            <a:pPr marL="361950" indent="-361950" algn="l" rtl="0" fontAlgn="auto">
              <a:spcBef>
                <a:spcPts val="0"/>
              </a:spcBef>
              <a:spcAft>
                <a:spcPts val="0"/>
              </a:spcAft>
              <a:buFont typeface="Wingdings" pitchFamily="2" charset="2"/>
              <a:buChar char="§"/>
              <a:defRPr/>
            </a:pPr>
            <a:r>
              <a:rPr lang="tr" sz="1900" b="0" i="0" u="none" baseline="0">
                <a:latin typeface="Verdana"/>
                <a:cs typeface="Verdana"/>
              </a:rPr>
              <a:t>Sunma emri</a:t>
            </a:r>
            <a:endParaRPr lang="tr" sz="1900" dirty="0">
              <a:latin typeface="Verdana"/>
              <a:cs typeface="Verdana"/>
            </a:endParaRPr>
          </a:p>
          <a:p>
            <a:pPr marL="361950" indent="-361950" algn="l" rtl="0" fontAlgn="auto">
              <a:spcBef>
                <a:spcPts val="0"/>
              </a:spcBef>
              <a:spcAft>
                <a:spcPts val="0"/>
              </a:spcAft>
              <a:buFont typeface="Wingdings" pitchFamily="2" charset="2"/>
              <a:buChar char="§"/>
              <a:defRPr/>
            </a:pPr>
            <a:r>
              <a:rPr lang="tr" sz="1900" b="0" i="0" u="none" baseline="0">
                <a:latin typeface="Verdana"/>
                <a:cs typeface="Verdana"/>
              </a:rPr>
              <a:t>Gerçek zamanlı TV</a:t>
            </a:r>
            <a:endParaRPr lang="tr" sz="1900" dirty="0">
              <a:latin typeface="Verdana"/>
              <a:cs typeface="Verdana"/>
            </a:endParaRPr>
          </a:p>
          <a:p>
            <a:pPr marL="361950" indent="-361950" algn="l" rtl="0" fontAlgn="auto">
              <a:spcBef>
                <a:spcPts val="0"/>
              </a:spcBef>
              <a:spcAft>
                <a:spcPts val="0"/>
              </a:spcAft>
              <a:buFont typeface="Wingdings" pitchFamily="2" charset="2"/>
              <a:buChar char="§"/>
              <a:defRPr/>
            </a:pPr>
            <a:r>
              <a:rPr lang="tr" sz="1900" b="0" i="0" u="none" baseline="0">
                <a:latin typeface="Verdana"/>
                <a:cs typeface="Verdana"/>
              </a:rPr>
              <a:t>Bilgisayar verilerinin ele geçirilmesi</a:t>
            </a:r>
            <a:endParaRPr lang="tr" sz="1900" dirty="0">
              <a:latin typeface="Verdana"/>
              <a:cs typeface="Verdana"/>
            </a:endParaRPr>
          </a:p>
        </p:txBody>
      </p:sp>
      <p:sp>
        <p:nvSpPr>
          <p:cNvPr id="22" name="Textfeld 16">
            <a:extLst>
              <a:ext uri="{FF2B5EF4-FFF2-40B4-BE49-F238E27FC236}">
                <a16:creationId xmlns:a16="http://schemas.microsoft.com/office/drawing/2014/main" id="{BE61849B-3968-42A3-875B-C76348F5A712}"/>
              </a:ext>
            </a:extLst>
          </p:cNvPr>
          <p:cNvSpPr txBox="1">
            <a:spLocks noChangeArrowheads="1"/>
          </p:cNvSpPr>
          <p:nvPr/>
        </p:nvSpPr>
        <p:spPr bwMode="auto">
          <a:xfrm>
            <a:off x="2871766" y="1536011"/>
            <a:ext cx="64293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l" rtl="0" eaLnBrk="1" hangingPunct="1"/>
            <a:r>
              <a:rPr lang="tr" sz="4400" b="1" i="0" u="none" baseline="0">
                <a:latin typeface="Verdana" charset="0"/>
                <a:cs typeface="Verdana" charset="0"/>
              </a:rPr>
              <a:t>+</a:t>
            </a:r>
          </a:p>
        </p:txBody>
      </p:sp>
      <p:sp>
        <p:nvSpPr>
          <p:cNvPr id="23" name="Textfeld 17">
            <a:extLst>
              <a:ext uri="{FF2B5EF4-FFF2-40B4-BE49-F238E27FC236}">
                <a16:creationId xmlns:a16="http://schemas.microsoft.com/office/drawing/2014/main" id="{26F4C5A9-43A7-4D33-9D55-625FFF7AB735}"/>
              </a:ext>
            </a:extLst>
          </p:cNvPr>
          <p:cNvSpPr txBox="1">
            <a:spLocks noChangeArrowheads="1"/>
          </p:cNvSpPr>
          <p:nvPr/>
        </p:nvSpPr>
        <p:spPr bwMode="auto">
          <a:xfrm>
            <a:off x="5800703" y="1536011"/>
            <a:ext cx="642938"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l" rtl="0" eaLnBrk="1" hangingPunct="1"/>
            <a:r>
              <a:rPr lang="tr" sz="4400" b="1" i="0" u="none" baseline="0">
                <a:latin typeface="Verdana" charset="0"/>
                <a:cs typeface="Verdana" charset="0"/>
              </a:rPr>
              <a:t>+</a:t>
            </a:r>
          </a:p>
        </p:txBody>
      </p:sp>
      <p:cxnSp>
        <p:nvCxnSpPr>
          <p:cNvPr id="24" name="Form 20">
            <a:extLst>
              <a:ext uri="{FF2B5EF4-FFF2-40B4-BE49-F238E27FC236}">
                <a16:creationId xmlns:a16="http://schemas.microsoft.com/office/drawing/2014/main" id="{2AD0CD19-4C49-4F41-86A9-7B7448FB4058}"/>
              </a:ext>
            </a:extLst>
          </p:cNvPr>
          <p:cNvCxnSpPr>
            <a:stCxn id="20" idx="2"/>
          </p:cNvCxnSpPr>
          <p:nvPr/>
        </p:nvCxnSpPr>
        <p:spPr>
          <a:xfrm rot="16200000" flipH="1">
            <a:off x="3914260" y="3320616"/>
            <a:ext cx="93856" cy="4822030"/>
          </a:xfrm>
          <a:prstGeom prst="bentConnector2">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5" name="Gerade Verbindung 27">
            <a:extLst>
              <a:ext uri="{FF2B5EF4-FFF2-40B4-BE49-F238E27FC236}">
                <a16:creationId xmlns:a16="http://schemas.microsoft.com/office/drawing/2014/main" id="{954E8C3C-7E2E-48EF-B26C-3D675EC5669B}"/>
              </a:ext>
            </a:extLst>
          </p:cNvPr>
          <p:cNvCxnSpPr/>
          <p:nvPr/>
        </p:nvCxnSpPr>
        <p:spPr>
          <a:xfrm>
            <a:off x="4586266" y="4176023"/>
            <a:ext cx="0" cy="2003425"/>
          </a:xfrm>
          <a:prstGeom prst="line">
            <a:avLst/>
          </a:prstGeom>
        </p:spPr>
        <p:style>
          <a:lnRef idx="1">
            <a:schemeClr val="accent1"/>
          </a:lnRef>
          <a:fillRef idx="0">
            <a:schemeClr val="accent1"/>
          </a:fillRef>
          <a:effectRef idx="0">
            <a:schemeClr val="accent1"/>
          </a:effectRef>
          <a:fontRef idx="minor">
            <a:schemeClr val="tx1"/>
          </a:fontRef>
        </p:style>
      </p:cxnSp>
      <p:sp>
        <p:nvSpPr>
          <p:cNvPr id="27" name="Textfeld 18">
            <a:extLst>
              <a:ext uri="{FF2B5EF4-FFF2-40B4-BE49-F238E27FC236}">
                <a16:creationId xmlns:a16="http://schemas.microsoft.com/office/drawing/2014/main" id="{B2A85D97-2DC4-4488-9B4C-A36ECD208C47}"/>
              </a:ext>
            </a:extLst>
          </p:cNvPr>
          <p:cNvSpPr txBox="1"/>
          <p:nvPr/>
        </p:nvSpPr>
        <p:spPr>
          <a:xfrm>
            <a:off x="2833802" y="6210287"/>
            <a:ext cx="2170245" cy="338554"/>
          </a:xfrm>
          <a:prstGeom prst="rect">
            <a:avLst/>
          </a:prstGeom>
          <a:noFill/>
        </p:spPr>
        <p:txBody>
          <a:bodyPr wrap="square">
            <a:spAutoFit/>
          </a:bodyPr>
          <a:lstStyle/>
          <a:p>
            <a:pPr algn="l" rtl="0" fontAlgn="auto">
              <a:spcBef>
                <a:spcPts val="0"/>
              </a:spcBef>
              <a:spcAft>
                <a:spcPts val="0"/>
              </a:spcAft>
              <a:defRPr/>
            </a:pPr>
            <a:r>
              <a:rPr lang="tr" sz="1600" b="1" i="0" u="none" baseline="0" dirty="0">
                <a:solidFill>
                  <a:schemeClr val="tx1">
                    <a:lumMod val="65000"/>
                    <a:lumOff val="35000"/>
                  </a:schemeClr>
                </a:solidFill>
                <a:latin typeface="Verdana"/>
                <a:cs typeface="Verdana"/>
              </a:rPr>
              <a:t>Uyumlulaştırma </a:t>
            </a:r>
          </a:p>
        </p:txBody>
      </p:sp>
      <p:sp>
        <p:nvSpPr>
          <p:cNvPr id="9" name="Rectangle 8">
            <a:extLst>
              <a:ext uri="{FF2B5EF4-FFF2-40B4-BE49-F238E27FC236}">
                <a16:creationId xmlns:a16="http://schemas.microsoft.com/office/drawing/2014/main" id="{4CA6C7AE-CB6D-46CA-A269-7676C38484D4}"/>
              </a:ext>
            </a:extLst>
          </p:cNvPr>
          <p:cNvSpPr/>
          <p:nvPr/>
        </p:nvSpPr>
        <p:spPr>
          <a:xfrm>
            <a:off x="0" y="6588125"/>
            <a:ext cx="9144000" cy="276999"/>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l" rtl="0">
              <a:defRPr/>
            </a:pPr>
            <a:r>
              <a:rPr lang="tr" sz="1200" b="1" i="0" u="none" baseline="0">
                <a:solidFill>
                  <a:srgbClr val="FFFFFF"/>
                </a:solidFill>
                <a:latin typeface="Verdana" panose="020B0604030504040204" pitchFamily="34" charset="0"/>
                <a:ea typeface="Verdana" panose="020B0604030504040204" pitchFamily="34" charset="0"/>
                <a:cs typeface="Verdana" charset="0"/>
              </a:rPr>
              <a:t>www.coe.int/cybercrime</a:t>
            </a:r>
            <a:endParaRPr lang="tr" sz="1200" dirty="0">
              <a:latin typeface="Verdana" panose="020B0604030504040204" pitchFamily="34" charset="0"/>
              <a:ea typeface="Verdana" panose="020B0604030504040204" pitchFamily="34" charset="0"/>
            </a:endParaRPr>
          </a:p>
        </p:txBody>
      </p:sp>
      <p:pic>
        <p:nvPicPr>
          <p:cNvPr id="14" name="Picture 4">
            <a:extLst>
              <a:ext uri="{FF2B5EF4-FFF2-40B4-BE49-F238E27FC236}">
                <a16:creationId xmlns:a16="http://schemas.microsoft.com/office/drawing/2014/main" id="{15364E51-4F34-4DA1-8843-ADA973D0B86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690256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2">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46498</TotalTime>
  <Words>10905</Words>
  <Application>Microsoft Office PowerPoint</Application>
  <PresentationFormat>On-screen Show (4:3)</PresentationFormat>
  <Paragraphs>1194</Paragraphs>
  <Slides>72</Slides>
  <Notes>72</Notes>
  <HiddenSlides>0</HiddenSlides>
  <MMClips>1</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72</vt:i4>
      </vt:variant>
    </vt:vector>
  </HeadingPairs>
  <TitlesOfParts>
    <vt:vector size="80" baseType="lpstr">
      <vt:lpstr>Arial</vt:lpstr>
      <vt:lpstr>Arial Narrow</vt:lpstr>
      <vt:lpstr>Calibri</vt:lpstr>
      <vt:lpstr>Open Sans</vt:lpstr>
      <vt:lpstr>Times New Roman</vt:lpstr>
      <vt:lpstr>Verdana</vt:lpstr>
      <vt:lpstr>Wingdings</vt:lpstr>
      <vt:lpstr>Office Theme</vt:lpstr>
      <vt:lpstr>PowerPoint Presentation</vt:lpstr>
      <vt:lpstr>PowerPoint Presentation</vt:lpstr>
      <vt:lpstr>PowerPoint Presentation</vt:lpstr>
      <vt:lpstr>PowerPoint Presentation</vt:lpstr>
      <vt:lpstr>Budapeşte Sözleşmesİnİn kapsamI ve erİşİm alanI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BİR SİBER SUÇLAR ANTLAŞMASININ TEMEL UNSURLARI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Budapeşte Sözleşmesİnİn FaydalarI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DOĞRU SANILAN YANLIŞLAR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Council of Europe</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ERENOGLU CONSULTANCY TRANSLATION</dc:creator>
  <dc:description>ERENOGLU CONSULTANCY TRANSLATION_x000d_
GSM    : (+90 532) 235 58 23_x000d_
Tel         : (+90 312) 441 91 00 (pbx)_x000d_
Web      : www.erenoglu.com.tr_x000d_
e-mail   : erenoglu@erenoglu.com.tr_x000d_
ANKARA – TURKIYE (TURKEY)_x000d_
</dc:description>
  <cp:lastModifiedBy>Georgeta</cp:lastModifiedBy>
  <cp:revision>1194</cp:revision>
  <cp:lastPrinted>2016-05-18T07:38:13Z</cp:lastPrinted>
  <dcterms:created xsi:type="dcterms:W3CDTF">2013-06-24T06:40:18Z</dcterms:created>
  <dcterms:modified xsi:type="dcterms:W3CDTF">2021-05-04T10:19:18Z</dcterms:modified>
</cp:coreProperties>
</file>